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0.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1.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2.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3.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4.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5.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6.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7.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8.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9.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0.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21.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2.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3.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5.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26.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27.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28.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29.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0.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31.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2.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33.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34.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35.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36.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37.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38.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39.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 id="2147483725" r:id="rId6"/>
    <p:sldMasterId id="2147483737" r:id="rId7"/>
    <p:sldMasterId id="2147483751" r:id="rId8"/>
    <p:sldMasterId id="2147483765" r:id="rId9"/>
    <p:sldMasterId id="2147483779" r:id="rId10"/>
    <p:sldMasterId id="2147483793" r:id="rId11"/>
    <p:sldMasterId id="2147483807" r:id="rId12"/>
    <p:sldMasterId id="2147483821" r:id="rId13"/>
    <p:sldMasterId id="2147483835" r:id="rId14"/>
    <p:sldMasterId id="2147483849" r:id="rId15"/>
    <p:sldMasterId id="2147483863" r:id="rId16"/>
    <p:sldMasterId id="2147483877" r:id="rId17"/>
    <p:sldMasterId id="2147483891" r:id="rId18"/>
    <p:sldMasterId id="2147483905" r:id="rId19"/>
    <p:sldMasterId id="2147483919" r:id="rId20"/>
    <p:sldMasterId id="2147483933" r:id="rId21"/>
    <p:sldMasterId id="2147483947" r:id="rId22"/>
    <p:sldMasterId id="2147483959" r:id="rId23"/>
    <p:sldMasterId id="2147483971" r:id="rId24"/>
    <p:sldMasterId id="2147483983" r:id="rId25"/>
    <p:sldMasterId id="2147483995" r:id="rId26"/>
    <p:sldMasterId id="2147484007" r:id="rId27"/>
    <p:sldMasterId id="2147484019" r:id="rId28"/>
    <p:sldMasterId id="2147484031" r:id="rId29"/>
    <p:sldMasterId id="2147484043" r:id="rId30"/>
    <p:sldMasterId id="2147484055" r:id="rId31"/>
    <p:sldMasterId id="2147484067" r:id="rId32"/>
    <p:sldMasterId id="2147484079" r:id="rId33"/>
    <p:sldMasterId id="2147484105" r:id="rId34"/>
    <p:sldMasterId id="2147484119" r:id="rId35"/>
    <p:sldMasterId id="2147484133" r:id="rId36"/>
    <p:sldMasterId id="2147484145" r:id="rId37"/>
    <p:sldMasterId id="2147484158" r:id="rId38"/>
    <p:sldMasterId id="2147484171" r:id="rId39"/>
    <p:sldMasterId id="2147484184" r:id="rId40"/>
  </p:sldMasterIdLst>
  <p:notesMasterIdLst>
    <p:notesMasterId r:id="rId237"/>
  </p:notesMasterIdLst>
  <p:sldIdLst>
    <p:sldId id="457" r:id="rId41"/>
    <p:sldId id="458" r:id="rId42"/>
    <p:sldId id="459" r:id="rId43"/>
    <p:sldId id="460" r:id="rId44"/>
    <p:sldId id="461" r:id="rId45"/>
    <p:sldId id="462" r:id="rId46"/>
    <p:sldId id="463" r:id="rId47"/>
    <p:sldId id="464" r:id="rId48"/>
    <p:sldId id="465" r:id="rId49"/>
    <p:sldId id="466" r:id="rId50"/>
    <p:sldId id="467" r:id="rId51"/>
    <p:sldId id="468" r:id="rId52"/>
    <p:sldId id="469" r:id="rId53"/>
    <p:sldId id="470" r:id="rId54"/>
    <p:sldId id="471" r:id="rId55"/>
    <p:sldId id="510" r:id="rId56"/>
    <p:sldId id="552" r:id="rId57"/>
    <p:sldId id="511" r:id="rId58"/>
    <p:sldId id="512" r:id="rId59"/>
    <p:sldId id="550" r:id="rId60"/>
    <p:sldId id="515" r:id="rId61"/>
    <p:sldId id="518" r:id="rId62"/>
    <p:sldId id="519" r:id="rId63"/>
    <p:sldId id="520" r:id="rId64"/>
    <p:sldId id="521" r:id="rId65"/>
    <p:sldId id="522" r:id="rId66"/>
    <p:sldId id="536" r:id="rId67"/>
    <p:sldId id="523" r:id="rId68"/>
    <p:sldId id="524" r:id="rId69"/>
    <p:sldId id="549" r:id="rId70"/>
    <p:sldId id="526" r:id="rId71"/>
    <p:sldId id="527" r:id="rId72"/>
    <p:sldId id="528" r:id="rId73"/>
    <p:sldId id="529" r:id="rId74"/>
    <p:sldId id="534" r:id="rId75"/>
    <p:sldId id="530" r:id="rId76"/>
    <p:sldId id="531" r:id="rId77"/>
    <p:sldId id="532" r:id="rId78"/>
    <p:sldId id="537" r:id="rId79"/>
    <p:sldId id="538" r:id="rId80"/>
    <p:sldId id="551" r:id="rId81"/>
    <p:sldId id="451" r:id="rId82"/>
    <p:sldId id="533" r:id="rId83"/>
    <p:sldId id="541" r:id="rId84"/>
    <p:sldId id="545" r:id="rId85"/>
    <p:sldId id="548" r:id="rId86"/>
    <p:sldId id="546" r:id="rId87"/>
    <p:sldId id="540" r:id="rId88"/>
    <p:sldId id="542" r:id="rId89"/>
    <p:sldId id="543" r:id="rId90"/>
    <p:sldId id="501" r:id="rId91"/>
    <p:sldId id="502" r:id="rId92"/>
    <p:sldId id="503" r:id="rId93"/>
    <p:sldId id="504" r:id="rId94"/>
    <p:sldId id="505" r:id="rId95"/>
    <p:sldId id="506" r:id="rId96"/>
    <p:sldId id="507" r:id="rId97"/>
    <p:sldId id="508" r:id="rId98"/>
    <p:sldId id="509" r:id="rId99"/>
    <p:sldId id="406" r:id="rId100"/>
    <p:sldId id="407" r:id="rId101"/>
    <p:sldId id="408" r:id="rId102"/>
    <p:sldId id="409" r:id="rId103"/>
    <p:sldId id="410" r:id="rId104"/>
    <p:sldId id="411" r:id="rId105"/>
    <p:sldId id="431" r:id="rId106"/>
    <p:sldId id="432" r:id="rId107"/>
    <p:sldId id="412" r:id="rId108"/>
    <p:sldId id="414" r:id="rId109"/>
    <p:sldId id="415" r:id="rId110"/>
    <p:sldId id="416" r:id="rId111"/>
    <p:sldId id="417" r:id="rId112"/>
    <p:sldId id="418" r:id="rId113"/>
    <p:sldId id="419" r:id="rId114"/>
    <p:sldId id="420" r:id="rId115"/>
    <p:sldId id="421" r:id="rId116"/>
    <p:sldId id="422" r:id="rId117"/>
    <p:sldId id="424" r:id="rId118"/>
    <p:sldId id="425" r:id="rId119"/>
    <p:sldId id="426" r:id="rId120"/>
    <p:sldId id="427" r:id="rId121"/>
    <p:sldId id="428" r:id="rId122"/>
    <p:sldId id="473" r:id="rId123"/>
    <p:sldId id="474" r:id="rId124"/>
    <p:sldId id="477" r:id="rId125"/>
    <p:sldId id="479" r:id="rId126"/>
    <p:sldId id="490" r:id="rId127"/>
    <p:sldId id="491" r:id="rId128"/>
    <p:sldId id="492" r:id="rId129"/>
    <p:sldId id="493" r:id="rId130"/>
    <p:sldId id="494" r:id="rId131"/>
    <p:sldId id="495" r:id="rId132"/>
    <p:sldId id="361" r:id="rId133"/>
    <p:sldId id="360" r:id="rId134"/>
    <p:sldId id="395" r:id="rId135"/>
    <p:sldId id="396" r:id="rId136"/>
    <p:sldId id="397" r:id="rId137"/>
    <p:sldId id="398" r:id="rId138"/>
    <p:sldId id="399" r:id="rId139"/>
    <p:sldId id="400" r:id="rId140"/>
    <p:sldId id="401" r:id="rId141"/>
    <p:sldId id="402" r:id="rId142"/>
    <p:sldId id="403" r:id="rId143"/>
    <p:sldId id="404" r:id="rId144"/>
    <p:sldId id="405" r:id="rId145"/>
    <p:sldId id="359" r:id="rId146"/>
    <p:sldId id="285" r:id="rId147"/>
    <p:sldId id="261" r:id="rId148"/>
    <p:sldId id="344" r:id="rId149"/>
    <p:sldId id="319" r:id="rId150"/>
    <p:sldId id="291" r:id="rId151"/>
    <p:sldId id="293" r:id="rId152"/>
    <p:sldId id="297" r:id="rId153"/>
    <p:sldId id="296" r:id="rId154"/>
    <p:sldId id="298" r:id="rId155"/>
    <p:sldId id="299" r:id="rId156"/>
    <p:sldId id="300" r:id="rId157"/>
    <p:sldId id="303" r:id="rId158"/>
    <p:sldId id="320" r:id="rId159"/>
    <p:sldId id="321" r:id="rId160"/>
    <p:sldId id="343" r:id="rId161"/>
    <p:sldId id="326" r:id="rId162"/>
    <p:sldId id="332" r:id="rId163"/>
    <p:sldId id="356" r:id="rId164"/>
    <p:sldId id="357" r:id="rId165"/>
    <p:sldId id="322" r:id="rId166"/>
    <p:sldId id="327" r:id="rId167"/>
    <p:sldId id="328" r:id="rId168"/>
    <p:sldId id="329" r:id="rId169"/>
    <p:sldId id="330" r:id="rId170"/>
    <p:sldId id="334" r:id="rId171"/>
    <p:sldId id="333" r:id="rId172"/>
    <p:sldId id="335" r:id="rId173"/>
    <p:sldId id="337" r:id="rId174"/>
    <p:sldId id="338" r:id="rId175"/>
    <p:sldId id="339" r:id="rId176"/>
    <p:sldId id="340" r:id="rId177"/>
    <p:sldId id="341" r:id="rId178"/>
    <p:sldId id="342" r:id="rId179"/>
    <p:sldId id="363" r:id="rId180"/>
    <p:sldId id="364" r:id="rId181"/>
    <p:sldId id="366" r:id="rId182"/>
    <p:sldId id="367" r:id="rId183"/>
    <p:sldId id="368" r:id="rId184"/>
    <p:sldId id="554" r:id="rId185"/>
    <p:sldId id="370" r:id="rId186"/>
    <p:sldId id="371" r:id="rId187"/>
    <p:sldId id="374" r:id="rId188"/>
    <p:sldId id="375" r:id="rId189"/>
    <p:sldId id="376" r:id="rId190"/>
    <p:sldId id="377" r:id="rId191"/>
    <p:sldId id="378" r:id="rId192"/>
    <p:sldId id="379" r:id="rId193"/>
    <p:sldId id="380" r:id="rId194"/>
    <p:sldId id="381" r:id="rId195"/>
    <p:sldId id="382" r:id="rId196"/>
    <p:sldId id="383" r:id="rId197"/>
    <p:sldId id="384" r:id="rId198"/>
    <p:sldId id="270" r:id="rId199"/>
    <p:sldId id="346" r:id="rId200"/>
    <p:sldId id="347" r:id="rId201"/>
    <p:sldId id="352" r:id="rId202"/>
    <p:sldId id="348" r:id="rId203"/>
    <p:sldId id="372" r:id="rId204"/>
    <p:sldId id="516" r:id="rId205"/>
    <p:sldId id="441" r:id="rId206"/>
    <p:sldId id="496" r:id="rId207"/>
    <p:sldId id="497" r:id="rId208"/>
    <p:sldId id="433" r:id="rId209"/>
    <p:sldId id="553" r:id="rId210"/>
    <p:sldId id="434" r:id="rId211"/>
    <p:sldId id="435" r:id="rId212"/>
    <p:sldId id="557" r:id="rId213"/>
    <p:sldId id="558" r:id="rId214"/>
    <p:sldId id="559" r:id="rId215"/>
    <p:sldId id="475" r:id="rId216"/>
    <p:sldId id="561" r:id="rId217"/>
    <p:sldId id="517" r:id="rId218"/>
    <p:sldId id="349" r:id="rId219"/>
    <p:sldId id="351" r:id="rId220"/>
    <p:sldId id="353" r:id="rId221"/>
    <p:sldId id="354" r:id="rId222"/>
    <p:sldId id="355" r:id="rId223"/>
    <p:sldId id="385" r:id="rId224"/>
    <p:sldId id="560" r:id="rId225"/>
    <p:sldId id="386" r:id="rId226"/>
    <p:sldId id="387" r:id="rId227"/>
    <p:sldId id="388" r:id="rId228"/>
    <p:sldId id="389" r:id="rId229"/>
    <p:sldId id="390" r:id="rId230"/>
    <p:sldId id="391" r:id="rId231"/>
    <p:sldId id="392" r:id="rId232"/>
    <p:sldId id="393" r:id="rId233"/>
    <p:sldId id="394" r:id="rId234"/>
    <p:sldId id="555" r:id="rId235"/>
    <p:sldId id="556" r:id="rId2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3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8934" autoAdjust="0"/>
  </p:normalViewPr>
  <p:slideViewPr>
    <p:cSldViewPr>
      <p:cViewPr>
        <p:scale>
          <a:sx n="70" d="100"/>
          <a:sy n="70" d="100"/>
        </p:scale>
        <p:origin x="-133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7.xml"/><Relationship Id="rId21" Type="http://schemas.openxmlformats.org/officeDocument/2006/relationships/slideMaster" Target="slideMasters/slideMaster21.xml"/><Relationship Id="rId42" Type="http://schemas.openxmlformats.org/officeDocument/2006/relationships/slide" Target="slides/slide2.xml"/><Relationship Id="rId63" Type="http://schemas.openxmlformats.org/officeDocument/2006/relationships/slide" Target="slides/slide23.xml"/><Relationship Id="rId84" Type="http://schemas.openxmlformats.org/officeDocument/2006/relationships/slide" Target="slides/slide44.xml"/><Relationship Id="rId138" Type="http://schemas.openxmlformats.org/officeDocument/2006/relationships/slide" Target="slides/slide98.xml"/><Relationship Id="rId159" Type="http://schemas.openxmlformats.org/officeDocument/2006/relationships/slide" Target="slides/slide119.xml"/><Relationship Id="rId170" Type="http://schemas.openxmlformats.org/officeDocument/2006/relationships/slide" Target="slides/slide130.xml"/><Relationship Id="rId191" Type="http://schemas.openxmlformats.org/officeDocument/2006/relationships/slide" Target="slides/slide151.xml"/><Relationship Id="rId205" Type="http://schemas.openxmlformats.org/officeDocument/2006/relationships/slide" Target="slides/slide165.xml"/><Relationship Id="rId226" Type="http://schemas.openxmlformats.org/officeDocument/2006/relationships/slide" Target="slides/slide186.xml"/><Relationship Id="rId107" Type="http://schemas.openxmlformats.org/officeDocument/2006/relationships/slide" Target="slides/slide6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3.xml"/><Relationship Id="rId74" Type="http://schemas.openxmlformats.org/officeDocument/2006/relationships/slide" Target="slides/slide34.xml"/><Relationship Id="rId128" Type="http://schemas.openxmlformats.org/officeDocument/2006/relationships/slide" Target="slides/slide88.xml"/><Relationship Id="rId149" Type="http://schemas.openxmlformats.org/officeDocument/2006/relationships/slide" Target="slides/slide109.xml"/><Relationship Id="rId5" Type="http://schemas.openxmlformats.org/officeDocument/2006/relationships/slideMaster" Target="slideMasters/slideMaster5.xml"/><Relationship Id="rId95" Type="http://schemas.openxmlformats.org/officeDocument/2006/relationships/slide" Target="slides/slide55.xml"/><Relationship Id="rId160" Type="http://schemas.openxmlformats.org/officeDocument/2006/relationships/slide" Target="slides/slide120.xml"/><Relationship Id="rId181" Type="http://schemas.openxmlformats.org/officeDocument/2006/relationships/slide" Target="slides/slide141.xml"/><Relationship Id="rId216" Type="http://schemas.openxmlformats.org/officeDocument/2006/relationships/slide" Target="slides/slide176.xml"/><Relationship Id="rId237" Type="http://schemas.openxmlformats.org/officeDocument/2006/relationships/notesMaster" Target="notesMasters/notesMaster1.xml"/><Relationship Id="rId22" Type="http://schemas.openxmlformats.org/officeDocument/2006/relationships/slideMaster" Target="slideMasters/slideMaster22.xml"/><Relationship Id="rId43" Type="http://schemas.openxmlformats.org/officeDocument/2006/relationships/slide" Target="slides/slide3.xml"/><Relationship Id="rId64" Type="http://schemas.openxmlformats.org/officeDocument/2006/relationships/slide" Target="slides/slide24.xml"/><Relationship Id="rId118" Type="http://schemas.openxmlformats.org/officeDocument/2006/relationships/slide" Target="slides/slide78.xml"/><Relationship Id="rId139" Type="http://schemas.openxmlformats.org/officeDocument/2006/relationships/slide" Target="slides/slide99.xml"/><Relationship Id="rId85" Type="http://schemas.openxmlformats.org/officeDocument/2006/relationships/slide" Target="slides/slide45.xml"/><Relationship Id="rId150" Type="http://schemas.openxmlformats.org/officeDocument/2006/relationships/slide" Target="slides/slide110.xml"/><Relationship Id="rId171" Type="http://schemas.openxmlformats.org/officeDocument/2006/relationships/slide" Target="slides/slide131.xml"/><Relationship Id="rId192" Type="http://schemas.openxmlformats.org/officeDocument/2006/relationships/slide" Target="slides/slide152.xml"/><Relationship Id="rId206" Type="http://schemas.openxmlformats.org/officeDocument/2006/relationships/slide" Target="slides/slide166.xml"/><Relationship Id="rId227" Type="http://schemas.openxmlformats.org/officeDocument/2006/relationships/slide" Target="slides/slide187.xml"/><Relationship Id="rId201" Type="http://schemas.openxmlformats.org/officeDocument/2006/relationships/slide" Target="slides/slide161.xml"/><Relationship Id="rId222" Type="http://schemas.openxmlformats.org/officeDocument/2006/relationships/slide" Target="slides/slide18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9.xml"/><Relationship Id="rId103" Type="http://schemas.openxmlformats.org/officeDocument/2006/relationships/slide" Target="slides/slide63.xml"/><Relationship Id="rId108" Type="http://schemas.openxmlformats.org/officeDocument/2006/relationships/slide" Target="slides/slide68.xml"/><Relationship Id="rId124" Type="http://schemas.openxmlformats.org/officeDocument/2006/relationships/slide" Target="slides/slide84.xml"/><Relationship Id="rId129" Type="http://schemas.openxmlformats.org/officeDocument/2006/relationships/slide" Target="slides/slide89.xml"/><Relationship Id="rId54" Type="http://schemas.openxmlformats.org/officeDocument/2006/relationships/slide" Target="slides/slide14.xml"/><Relationship Id="rId70" Type="http://schemas.openxmlformats.org/officeDocument/2006/relationships/slide" Target="slides/slide30.xml"/><Relationship Id="rId75" Type="http://schemas.openxmlformats.org/officeDocument/2006/relationships/slide" Target="slides/slide35.xml"/><Relationship Id="rId91" Type="http://schemas.openxmlformats.org/officeDocument/2006/relationships/slide" Target="slides/slide51.xml"/><Relationship Id="rId96" Type="http://schemas.openxmlformats.org/officeDocument/2006/relationships/slide" Target="slides/slide56.xml"/><Relationship Id="rId140" Type="http://schemas.openxmlformats.org/officeDocument/2006/relationships/slide" Target="slides/slide100.xml"/><Relationship Id="rId145" Type="http://schemas.openxmlformats.org/officeDocument/2006/relationships/slide" Target="slides/slide105.xml"/><Relationship Id="rId161" Type="http://schemas.openxmlformats.org/officeDocument/2006/relationships/slide" Target="slides/slide121.xml"/><Relationship Id="rId166" Type="http://schemas.openxmlformats.org/officeDocument/2006/relationships/slide" Target="slides/slide126.xml"/><Relationship Id="rId182" Type="http://schemas.openxmlformats.org/officeDocument/2006/relationships/slide" Target="slides/slide142.xml"/><Relationship Id="rId187" Type="http://schemas.openxmlformats.org/officeDocument/2006/relationships/slide" Target="slides/slide147.xml"/><Relationship Id="rId217" Type="http://schemas.openxmlformats.org/officeDocument/2006/relationships/slide" Target="slides/slide177.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172.xml"/><Relationship Id="rId233" Type="http://schemas.openxmlformats.org/officeDocument/2006/relationships/slide" Target="slides/slide193.xml"/><Relationship Id="rId238" Type="http://schemas.openxmlformats.org/officeDocument/2006/relationships/presProps" Target="presProps.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9.xml"/><Relationship Id="rId114" Type="http://schemas.openxmlformats.org/officeDocument/2006/relationships/slide" Target="slides/slide74.xml"/><Relationship Id="rId119" Type="http://schemas.openxmlformats.org/officeDocument/2006/relationships/slide" Target="slides/slide79.xml"/><Relationship Id="rId44" Type="http://schemas.openxmlformats.org/officeDocument/2006/relationships/slide" Target="slides/slide4.xml"/><Relationship Id="rId60" Type="http://schemas.openxmlformats.org/officeDocument/2006/relationships/slide" Target="slides/slide20.xml"/><Relationship Id="rId65" Type="http://schemas.openxmlformats.org/officeDocument/2006/relationships/slide" Target="slides/slide25.xml"/><Relationship Id="rId81" Type="http://schemas.openxmlformats.org/officeDocument/2006/relationships/slide" Target="slides/slide41.xml"/><Relationship Id="rId86" Type="http://schemas.openxmlformats.org/officeDocument/2006/relationships/slide" Target="slides/slide46.xml"/><Relationship Id="rId130" Type="http://schemas.openxmlformats.org/officeDocument/2006/relationships/slide" Target="slides/slide90.xml"/><Relationship Id="rId135" Type="http://schemas.openxmlformats.org/officeDocument/2006/relationships/slide" Target="slides/slide95.xml"/><Relationship Id="rId151" Type="http://schemas.openxmlformats.org/officeDocument/2006/relationships/slide" Target="slides/slide111.xml"/><Relationship Id="rId156" Type="http://schemas.openxmlformats.org/officeDocument/2006/relationships/slide" Target="slides/slide116.xml"/><Relationship Id="rId177" Type="http://schemas.openxmlformats.org/officeDocument/2006/relationships/slide" Target="slides/slide137.xml"/><Relationship Id="rId198" Type="http://schemas.openxmlformats.org/officeDocument/2006/relationships/slide" Target="slides/slide158.xml"/><Relationship Id="rId172" Type="http://schemas.openxmlformats.org/officeDocument/2006/relationships/slide" Target="slides/slide132.xml"/><Relationship Id="rId193" Type="http://schemas.openxmlformats.org/officeDocument/2006/relationships/slide" Target="slides/slide153.xml"/><Relationship Id="rId202" Type="http://schemas.openxmlformats.org/officeDocument/2006/relationships/slide" Target="slides/slide162.xml"/><Relationship Id="rId207" Type="http://schemas.openxmlformats.org/officeDocument/2006/relationships/slide" Target="slides/slide167.xml"/><Relationship Id="rId223" Type="http://schemas.openxmlformats.org/officeDocument/2006/relationships/slide" Target="slides/slide183.xml"/><Relationship Id="rId228" Type="http://schemas.openxmlformats.org/officeDocument/2006/relationships/slide" Target="slides/slide18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9.xml"/><Relationship Id="rId34" Type="http://schemas.openxmlformats.org/officeDocument/2006/relationships/slideMaster" Target="slideMasters/slideMaster34.xml"/><Relationship Id="rId50" Type="http://schemas.openxmlformats.org/officeDocument/2006/relationships/slide" Target="slides/slide10.xml"/><Relationship Id="rId55" Type="http://schemas.openxmlformats.org/officeDocument/2006/relationships/slide" Target="slides/slide15.xml"/><Relationship Id="rId76" Type="http://schemas.openxmlformats.org/officeDocument/2006/relationships/slide" Target="slides/slide36.xml"/><Relationship Id="rId97" Type="http://schemas.openxmlformats.org/officeDocument/2006/relationships/slide" Target="slides/slide57.xml"/><Relationship Id="rId104" Type="http://schemas.openxmlformats.org/officeDocument/2006/relationships/slide" Target="slides/slide64.xml"/><Relationship Id="rId120" Type="http://schemas.openxmlformats.org/officeDocument/2006/relationships/slide" Target="slides/slide80.xml"/><Relationship Id="rId125" Type="http://schemas.openxmlformats.org/officeDocument/2006/relationships/slide" Target="slides/slide85.xml"/><Relationship Id="rId141" Type="http://schemas.openxmlformats.org/officeDocument/2006/relationships/slide" Target="slides/slide101.xml"/><Relationship Id="rId146" Type="http://schemas.openxmlformats.org/officeDocument/2006/relationships/slide" Target="slides/slide106.xml"/><Relationship Id="rId167" Type="http://schemas.openxmlformats.org/officeDocument/2006/relationships/slide" Target="slides/slide127.xml"/><Relationship Id="rId188" Type="http://schemas.openxmlformats.org/officeDocument/2006/relationships/slide" Target="slides/slide148.xml"/><Relationship Id="rId7" Type="http://schemas.openxmlformats.org/officeDocument/2006/relationships/slideMaster" Target="slideMasters/slideMaster7.xml"/><Relationship Id="rId71" Type="http://schemas.openxmlformats.org/officeDocument/2006/relationships/slide" Target="slides/slide31.xml"/><Relationship Id="rId92" Type="http://schemas.openxmlformats.org/officeDocument/2006/relationships/slide" Target="slides/slide52.xml"/><Relationship Id="rId162" Type="http://schemas.openxmlformats.org/officeDocument/2006/relationships/slide" Target="slides/slide122.xml"/><Relationship Id="rId183" Type="http://schemas.openxmlformats.org/officeDocument/2006/relationships/slide" Target="slides/slide143.xml"/><Relationship Id="rId213" Type="http://schemas.openxmlformats.org/officeDocument/2006/relationships/slide" Target="slides/slide173.xml"/><Relationship Id="rId218" Type="http://schemas.openxmlformats.org/officeDocument/2006/relationships/slide" Target="slides/slide178.xml"/><Relationship Id="rId234" Type="http://schemas.openxmlformats.org/officeDocument/2006/relationships/slide" Target="slides/slide194.xml"/><Relationship Id="rId239"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5.xml"/><Relationship Id="rId66" Type="http://schemas.openxmlformats.org/officeDocument/2006/relationships/slide" Target="slides/slide26.xml"/><Relationship Id="rId87" Type="http://schemas.openxmlformats.org/officeDocument/2006/relationships/slide" Target="slides/slide47.xml"/><Relationship Id="rId110" Type="http://schemas.openxmlformats.org/officeDocument/2006/relationships/slide" Target="slides/slide70.xml"/><Relationship Id="rId115" Type="http://schemas.openxmlformats.org/officeDocument/2006/relationships/slide" Target="slides/slide75.xml"/><Relationship Id="rId131" Type="http://schemas.openxmlformats.org/officeDocument/2006/relationships/slide" Target="slides/slide91.xml"/><Relationship Id="rId136" Type="http://schemas.openxmlformats.org/officeDocument/2006/relationships/slide" Target="slides/slide96.xml"/><Relationship Id="rId157" Type="http://schemas.openxmlformats.org/officeDocument/2006/relationships/slide" Target="slides/slide117.xml"/><Relationship Id="rId178" Type="http://schemas.openxmlformats.org/officeDocument/2006/relationships/slide" Target="slides/slide138.xml"/><Relationship Id="rId61" Type="http://schemas.openxmlformats.org/officeDocument/2006/relationships/slide" Target="slides/slide21.xml"/><Relationship Id="rId82" Type="http://schemas.openxmlformats.org/officeDocument/2006/relationships/slide" Target="slides/slide42.xml"/><Relationship Id="rId152" Type="http://schemas.openxmlformats.org/officeDocument/2006/relationships/slide" Target="slides/slide112.xml"/><Relationship Id="rId173" Type="http://schemas.openxmlformats.org/officeDocument/2006/relationships/slide" Target="slides/slide133.xml"/><Relationship Id="rId194" Type="http://schemas.openxmlformats.org/officeDocument/2006/relationships/slide" Target="slides/slide154.xml"/><Relationship Id="rId199" Type="http://schemas.openxmlformats.org/officeDocument/2006/relationships/slide" Target="slides/slide159.xml"/><Relationship Id="rId203" Type="http://schemas.openxmlformats.org/officeDocument/2006/relationships/slide" Target="slides/slide163.xml"/><Relationship Id="rId208" Type="http://schemas.openxmlformats.org/officeDocument/2006/relationships/slide" Target="slides/slide168.xml"/><Relationship Id="rId229" Type="http://schemas.openxmlformats.org/officeDocument/2006/relationships/slide" Target="slides/slide189.xml"/><Relationship Id="rId19" Type="http://schemas.openxmlformats.org/officeDocument/2006/relationships/slideMaster" Target="slideMasters/slideMaster19.xml"/><Relationship Id="rId224" Type="http://schemas.openxmlformats.org/officeDocument/2006/relationships/slide" Target="slides/slide184.xml"/><Relationship Id="rId240" Type="http://schemas.openxmlformats.org/officeDocument/2006/relationships/theme" Target="theme/theme1.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6.xml"/><Relationship Id="rId77" Type="http://schemas.openxmlformats.org/officeDocument/2006/relationships/slide" Target="slides/slide37.xml"/><Relationship Id="rId100" Type="http://schemas.openxmlformats.org/officeDocument/2006/relationships/slide" Target="slides/slide60.xml"/><Relationship Id="rId105" Type="http://schemas.openxmlformats.org/officeDocument/2006/relationships/slide" Target="slides/slide65.xml"/><Relationship Id="rId126" Type="http://schemas.openxmlformats.org/officeDocument/2006/relationships/slide" Target="slides/slide86.xml"/><Relationship Id="rId147" Type="http://schemas.openxmlformats.org/officeDocument/2006/relationships/slide" Target="slides/slide107.xml"/><Relationship Id="rId168" Type="http://schemas.openxmlformats.org/officeDocument/2006/relationships/slide" Target="slides/slide128.xml"/><Relationship Id="rId8" Type="http://schemas.openxmlformats.org/officeDocument/2006/relationships/slideMaster" Target="slideMasters/slideMaster8.xml"/><Relationship Id="rId51" Type="http://schemas.openxmlformats.org/officeDocument/2006/relationships/slide" Target="slides/slide11.xml"/><Relationship Id="rId72" Type="http://schemas.openxmlformats.org/officeDocument/2006/relationships/slide" Target="slides/slide32.xml"/><Relationship Id="rId93" Type="http://schemas.openxmlformats.org/officeDocument/2006/relationships/slide" Target="slides/slide53.xml"/><Relationship Id="rId98" Type="http://schemas.openxmlformats.org/officeDocument/2006/relationships/slide" Target="slides/slide58.xml"/><Relationship Id="rId121" Type="http://schemas.openxmlformats.org/officeDocument/2006/relationships/slide" Target="slides/slide81.xml"/><Relationship Id="rId142" Type="http://schemas.openxmlformats.org/officeDocument/2006/relationships/slide" Target="slides/slide102.xml"/><Relationship Id="rId163" Type="http://schemas.openxmlformats.org/officeDocument/2006/relationships/slide" Target="slides/slide123.xml"/><Relationship Id="rId184" Type="http://schemas.openxmlformats.org/officeDocument/2006/relationships/slide" Target="slides/slide144.xml"/><Relationship Id="rId189" Type="http://schemas.openxmlformats.org/officeDocument/2006/relationships/slide" Target="slides/slide149.xml"/><Relationship Id="rId219" Type="http://schemas.openxmlformats.org/officeDocument/2006/relationships/slide" Target="slides/slide179.xml"/><Relationship Id="rId3" Type="http://schemas.openxmlformats.org/officeDocument/2006/relationships/slideMaster" Target="slideMasters/slideMaster3.xml"/><Relationship Id="rId214" Type="http://schemas.openxmlformats.org/officeDocument/2006/relationships/slide" Target="slides/slide174.xml"/><Relationship Id="rId230" Type="http://schemas.openxmlformats.org/officeDocument/2006/relationships/slide" Target="slides/slide190.xml"/><Relationship Id="rId235" Type="http://schemas.openxmlformats.org/officeDocument/2006/relationships/slide" Target="slides/slide195.xml"/><Relationship Id="rId25" Type="http://schemas.openxmlformats.org/officeDocument/2006/relationships/slideMaster" Target="slideMasters/slideMaster25.xml"/><Relationship Id="rId46" Type="http://schemas.openxmlformats.org/officeDocument/2006/relationships/slide" Target="slides/slide6.xml"/><Relationship Id="rId67" Type="http://schemas.openxmlformats.org/officeDocument/2006/relationships/slide" Target="slides/slide27.xml"/><Relationship Id="rId116" Type="http://schemas.openxmlformats.org/officeDocument/2006/relationships/slide" Target="slides/slide76.xml"/><Relationship Id="rId137" Type="http://schemas.openxmlformats.org/officeDocument/2006/relationships/slide" Target="slides/slide97.xml"/><Relationship Id="rId158" Type="http://schemas.openxmlformats.org/officeDocument/2006/relationships/slide" Target="slides/slide118.xml"/><Relationship Id="rId20" Type="http://schemas.openxmlformats.org/officeDocument/2006/relationships/slideMaster" Target="slideMasters/slideMaster20.xml"/><Relationship Id="rId41" Type="http://schemas.openxmlformats.org/officeDocument/2006/relationships/slide" Target="slides/slide1.xml"/><Relationship Id="rId62" Type="http://schemas.openxmlformats.org/officeDocument/2006/relationships/slide" Target="slides/slide22.xml"/><Relationship Id="rId83" Type="http://schemas.openxmlformats.org/officeDocument/2006/relationships/slide" Target="slides/slide43.xml"/><Relationship Id="rId88" Type="http://schemas.openxmlformats.org/officeDocument/2006/relationships/slide" Target="slides/slide48.xml"/><Relationship Id="rId111" Type="http://schemas.openxmlformats.org/officeDocument/2006/relationships/slide" Target="slides/slide71.xml"/><Relationship Id="rId132" Type="http://schemas.openxmlformats.org/officeDocument/2006/relationships/slide" Target="slides/slide92.xml"/><Relationship Id="rId153" Type="http://schemas.openxmlformats.org/officeDocument/2006/relationships/slide" Target="slides/slide113.xml"/><Relationship Id="rId174" Type="http://schemas.openxmlformats.org/officeDocument/2006/relationships/slide" Target="slides/slide134.xml"/><Relationship Id="rId179" Type="http://schemas.openxmlformats.org/officeDocument/2006/relationships/slide" Target="slides/slide139.xml"/><Relationship Id="rId195" Type="http://schemas.openxmlformats.org/officeDocument/2006/relationships/slide" Target="slides/slide155.xml"/><Relationship Id="rId209" Type="http://schemas.openxmlformats.org/officeDocument/2006/relationships/slide" Target="slides/slide169.xml"/><Relationship Id="rId190" Type="http://schemas.openxmlformats.org/officeDocument/2006/relationships/slide" Target="slides/slide150.xml"/><Relationship Id="rId204" Type="http://schemas.openxmlformats.org/officeDocument/2006/relationships/slide" Target="slides/slide164.xml"/><Relationship Id="rId220" Type="http://schemas.openxmlformats.org/officeDocument/2006/relationships/slide" Target="slides/slide180.xml"/><Relationship Id="rId225" Type="http://schemas.openxmlformats.org/officeDocument/2006/relationships/slide" Target="slides/slide185.xml"/><Relationship Id="rId241"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7.xml"/><Relationship Id="rId106" Type="http://schemas.openxmlformats.org/officeDocument/2006/relationships/slide" Target="slides/slide66.xml"/><Relationship Id="rId127" Type="http://schemas.openxmlformats.org/officeDocument/2006/relationships/slide" Target="slides/slide8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2.xml"/><Relationship Id="rId73" Type="http://schemas.openxmlformats.org/officeDocument/2006/relationships/slide" Target="slides/slide33.xml"/><Relationship Id="rId78" Type="http://schemas.openxmlformats.org/officeDocument/2006/relationships/slide" Target="slides/slide38.xml"/><Relationship Id="rId94" Type="http://schemas.openxmlformats.org/officeDocument/2006/relationships/slide" Target="slides/slide54.xml"/><Relationship Id="rId99" Type="http://schemas.openxmlformats.org/officeDocument/2006/relationships/slide" Target="slides/slide59.xml"/><Relationship Id="rId101" Type="http://schemas.openxmlformats.org/officeDocument/2006/relationships/slide" Target="slides/slide61.xml"/><Relationship Id="rId122" Type="http://schemas.openxmlformats.org/officeDocument/2006/relationships/slide" Target="slides/slide82.xml"/><Relationship Id="rId143" Type="http://schemas.openxmlformats.org/officeDocument/2006/relationships/slide" Target="slides/slide103.xml"/><Relationship Id="rId148" Type="http://schemas.openxmlformats.org/officeDocument/2006/relationships/slide" Target="slides/slide108.xml"/><Relationship Id="rId164" Type="http://schemas.openxmlformats.org/officeDocument/2006/relationships/slide" Target="slides/slide124.xml"/><Relationship Id="rId169" Type="http://schemas.openxmlformats.org/officeDocument/2006/relationships/slide" Target="slides/slide129.xml"/><Relationship Id="rId185" Type="http://schemas.openxmlformats.org/officeDocument/2006/relationships/slide" Target="slides/slide14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40.xml"/><Relationship Id="rId210" Type="http://schemas.openxmlformats.org/officeDocument/2006/relationships/slide" Target="slides/slide170.xml"/><Relationship Id="rId215" Type="http://schemas.openxmlformats.org/officeDocument/2006/relationships/slide" Target="slides/slide175.xml"/><Relationship Id="rId236" Type="http://schemas.openxmlformats.org/officeDocument/2006/relationships/slide" Target="slides/slide196.xml"/><Relationship Id="rId26" Type="http://schemas.openxmlformats.org/officeDocument/2006/relationships/slideMaster" Target="slideMasters/slideMaster26.xml"/><Relationship Id="rId231" Type="http://schemas.openxmlformats.org/officeDocument/2006/relationships/slide" Target="slides/slide191.xml"/><Relationship Id="rId47" Type="http://schemas.openxmlformats.org/officeDocument/2006/relationships/slide" Target="slides/slide7.xml"/><Relationship Id="rId68" Type="http://schemas.openxmlformats.org/officeDocument/2006/relationships/slide" Target="slides/slide28.xml"/><Relationship Id="rId89" Type="http://schemas.openxmlformats.org/officeDocument/2006/relationships/slide" Target="slides/slide49.xml"/><Relationship Id="rId112" Type="http://schemas.openxmlformats.org/officeDocument/2006/relationships/slide" Target="slides/slide72.xml"/><Relationship Id="rId133" Type="http://schemas.openxmlformats.org/officeDocument/2006/relationships/slide" Target="slides/slide93.xml"/><Relationship Id="rId154" Type="http://schemas.openxmlformats.org/officeDocument/2006/relationships/slide" Target="slides/slide114.xml"/><Relationship Id="rId175" Type="http://schemas.openxmlformats.org/officeDocument/2006/relationships/slide" Target="slides/slide135.xml"/><Relationship Id="rId196" Type="http://schemas.openxmlformats.org/officeDocument/2006/relationships/slide" Target="slides/slide156.xml"/><Relationship Id="rId200" Type="http://schemas.openxmlformats.org/officeDocument/2006/relationships/slide" Target="slides/slide160.xml"/><Relationship Id="rId16" Type="http://schemas.openxmlformats.org/officeDocument/2006/relationships/slideMaster" Target="slideMasters/slideMaster16.xml"/><Relationship Id="rId221" Type="http://schemas.openxmlformats.org/officeDocument/2006/relationships/slide" Target="slides/slide181.xml"/><Relationship Id="rId37" Type="http://schemas.openxmlformats.org/officeDocument/2006/relationships/slideMaster" Target="slideMasters/slideMaster37.xml"/><Relationship Id="rId58" Type="http://schemas.openxmlformats.org/officeDocument/2006/relationships/slide" Target="slides/slide18.xml"/><Relationship Id="rId79" Type="http://schemas.openxmlformats.org/officeDocument/2006/relationships/slide" Target="slides/slide39.xml"/><Relationship Id="rId102" Type="http://schemas.openxmlformats.org/officeDocument/2006/relationships/slide" Target="slides/slide62.xml"/><Relationship Id="rId123" Type="http://schemas.openxmlformats.org/officeDocument/2006/relationships/slide" Target="slides/slide83.xml"/><Relationship Id="rId144" Type="http://schemas.openxmlformats.org/officeDocument/2006/relationships/slide" Target="slides/slide104.xml"/><Relationship Id="rId90" Type="http://schemas.openxmlformats.org/officeDocument/2006/relationships/slide" Target="slides/slide50.xml"/><Relationship Id="rId165" Type="http://schemas.openxmlformats.org/officeDocument/2006/relationships/slide" Target="slides/slide125.xml"/><Relationship Id="rId186" Type="http://schemas.openxmlformats.org/officeDocument/2006/relationships/slide" Target="slides/slide146.xml"/><Relationship Id="rId211" Type="http://schemas.openxmlformats.org/officeDocument/2006/relationships/slide" Target="slides/slide171.xml"/><Relationship Id="rId232" Type="http://schemas.openxmlformats.org/officeDocument/2006/relationships/slide" Target="slides/slide192.xml"/><Relationship Id="rId27" Type="http://schemas.openxmlformats.org/officeDocument/2006/relationships/slideMaster" Target="slideMasters/slideMaster27.xml"/><Relationship Id="rId48" Type="http://schemas.openxmlformats.org/officeDocument/2006/relationships/slide" Target="slides/slide8.xml"/><Relationship Id="rId69" Type="http://schemas.openxmlformats.org/officeDocument/2006/relationships/slide" Target="slides/slide29.xml"/><Relationship Id="rId113" Type="http://schemas.openxmlformats.org/officeDocument/2006/relationships/slide" Target="slides/slide73.xml"/><Relationship Id="rId134" Type="http://schemas.openxmlformats.org/officeDocument/2006/relationships/slide" Target="slides/slide94.xml"/><Relationship Id="rId80" Type="http://schemas.openxmlformats.org/officeDocument/2006/relationships/slide" Target="slides/slide40.xml"/><Relationship Id="rId155" Type="http://schemas.openxmlformats.org/officeDocument/2006/relationships/slide" Target="slides/slide115.xml"/><Relationship Id="rId176" Type="http://schemas.openxmlformats.org/officeDocument/2006/relationships/slide" Target="slides/slide136.xml"/><Relationship Id="rId197" Type="http://schemas.openxmlformats.org/officeDocument/2006/relationships/slide" Target="slides/slide1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7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8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298.wmf"/><Relationship Id="rId1" Type="http://schemas.openxmlformats.org/officeDocument/2006/relationships/image" Target="../media/image29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9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image" Target="../media/image30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66.wmf"/><Relationship Id="rId4" Type="http://schemas.openxmlformats.org/officeDocument/2006/relationships/image" Target="../media/image7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62274A-3380-4C83-9C74-8749BC6B509D}" type="datetimeFigureOut">
              <a:rPr lang="en-US" smtClean="0"/>
              <a:t>6/5/2017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D7310A-34D3-47DF-9403-266C3552E6DA}" type="slidenum">
              <a:rPr lang="en-US" smtClean="0"/>
              <a:t>‹#›</a:t>
            </a:fld>
            <a:endParaRPr lang="en-US"/>
          </a:p>
        </p:txBody>
      </p:sp>
    </p:spTree>
    <p:extLst>
      <p:ext uri="{BB962C8B-B14F-4D97-AF65-F5344CB8AC3E}">
        <p14:creationId xmlns:p14="http://schemas.microsoft.com/office/powerpoint/2010/main" val="59623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50798795-347C-41A0-ABF1-F6760C253904}" type="slidenum">
              <a:rPr lang="ko-KR" altLang="en-US">
                <a:solidFill>
                  <a:prstClr val="black"/>
                </a:solidFill>
                <a:ea typeface="Gulim" pitchFamily="34" charset="-127"/>
              </a:rPr>
              <a:pPr/>
              <a:t>1</a:t>
            </a:fld>
            <a:endParaRPr lang="en-US" altLang="ko-KR">
              <a:solidFill>
                <a:prstClr val="black"/>
              </a:solidFill>
              <a:ea typeface="Gulim" pitchFamily="34" charset="-127"/>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CAF04F49-A60A-43F8-8D52-6C32DCFFEFA3}" type="slidenum">
              <a:rPr lang="ko-KR" altLang="en-US">
                <a:solidFill>
                  <a:prstClr val="black"/>
                </a:solidFill>
                <a:ea typeface="Gulim" pitchFamily="34" charset="-127"/>
              </a:rPr>
              <a:pPr/>
              <a:t>10</a:t>
            </a:fld>
            <a:endParaRPr lang="en-US" altLang="ko-KR">
              <a:solidFill>
                <a:prstClr val="black"/>
              </a:solidFill>
              <a:ea typeface="Gulim" pitchFamily="34" charset="-127"/>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maxEntropy.M</a:t>
            </a:r>
            <a:r>
              <a:rPr lang="en-US" dirty="0" smtClean="0"/>
              <a:t>” is the solution file.</a:t>
            </a:r>
            <a:endParaRPr lang="en-US" dirty="0"/>
          </a:p>
        </p:txBody>
      </p:sp>
      <p:sp>
        <p:nvSpPr>
          <p:cNvPr id="4" name="Slide Number Placeholder 3"/>
          <p:cNvSpPr>
            <a:spLocks noGrp="1"/>
          </p:cNvSpPr>
          <p:nvPr>
            <p:ph type="sldNum" sz="quarter" idx="10"/>
          </p:nvPr>
        </p:nvSpPr>
        <p:spPr/>
        <p:txBody>
          <a:bodyPr/>
          <a:lstStyle/>
          <a:p>
            <a:fld id="{DD607C83-8624-B147-835E-79D08D73655B}"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30367107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maxEntropy.M</a:t>
            </a:r>
            <a:r>
              <a:rPr lang="en-US" dirty="0" smtClean="0"/>
              <a:t>” is the solution file.</a:t>
            </a:r>
            <a:endParaRPr lang="en-US" dirty="0"/>
          </a:p>
        </p:txBody>
      </p:sp>
      <p:sp>
        <p:nvSpPr>
          <p:cNvPr id="4" name="Slide Number Placeholder 3"/>
          <p:cNvSpPr>
            <a:spLocks noGrp="1"/>
          </p:cNvSpPr>
          <p:nvPr>
            <p:ph type="sldNum" sz="quarter" idx="10"/>
          </p:nvPr>
        </p:nvSpPr>
        <p:spPr/>
        <p:txBody>
          <a:bodyPr/>
          <a:lstStyle/>
          <a:p>
            <a:fld id="{DD607C83-8624-B147-835E-79D08D73655B}"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30367107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D7310A-34D3-47DF-9403-266C3552E6DA}" type="slidenum">
              <a:rPr lang="en-US" smtClean="0">
                <a:solidFill>
                  <a:prstClr val="black"/>
                </a:solidFill>
              </a:rPr>
              <a:pPr/>
              <a:t>184</a:t>
            </a:fld>
            <a:endParaRPr lang="en-US">
              <a:solidFill>
                <a:prstClr val="black"/>
              </a:solidFill>
            </a:endParaRPr>
          </a:p>
        </p:txBody>
      </p:sp>
    </p:spTree>
    <p:extLst>
      <p:ext uri="{BB962C8B-B14F-4D97-AF65-F5344CB8AC3E}">
        <p14:creationId xmlns:p14="http://schemas.microsoft.com/office/powerpoint/2010/main" val="17283924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81B67346-82C7-4A06-9CA6-3DC173A187D6}" type="slidenum">
              <a:rPr lang="ko-KR" altLang="en-US">
                <a:solidFill>
                  <a:prstClr val="black"/>
                </a:solidFill>
                <a:ea typeface="Gulim" pitchFamily="34" charset="-127"/>
              </a:rPr>
              <a:pPr/>
              <a:t>11</a:t>
            </a:fld>
            <a:endParaRPr lang="en-US" altLang="ko-KR">
              <a:solidFill>
                <a:prstClr val="black"/>
              </a:solidFill>
              <a:ea typeface="Gulim" pitchFamily="34" charset="-127"/>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F15AA1E4-47BD-4FB0-AD28-8CB88D822459}" type="slidenum">
              <a:rPr lang="ko-KR" altLang="en-US">
                <a:solidFill>
                  <a:prstClr val="black"/>
                </a:solidFill>
                <a:ea typeface="Gulim" pitchFamily="34" charset="-127"/>
              </a:rPr>
              <a:pPr/>
              <a:t>12</a:t>
            </a:fld>
            <a:endParaRPr lang="en-US" altLang="ko-KR">
              <a:solidFill>
                <a:prstClr val="black"/>
              </a:solidFill>
              <a:ea typeface="Gulim" pitchFamily="34" charset="-127"/>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D8444CC8-7A7B-4852-AB8C-7D7BF1993D42}" type="slidenum">
              <a:rPr lang="ko-KR" altLang="en-US">
                <a:solidFill>
                  <a:prstClr val="black"/>
                </a:solidFill>
                <a:ea typeface="Gulim" pitchFamily="34" charset="-127"/>
              </a:rPr>
              <a:pPr/>
              <a:t>13</a:t>
            </a:fld>
            <a:endParaRPr lang="en-US" altLang="ko-KR">
              <a:solidFill>
                <a:prstClr val="black"/>
              </a:solidFill>
              <a:ea typeface="Gulim" pitchFamily="34" charset="-127"/>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880C6575-439E-4B91-973D-3BF4FF085D88}" type="slidenum">
              <a:rPr lang="ko-KR" altLang="en-US">
                <a:solidFill>
                  <a:prstClr val="black"/>
                </a:solidFill>
                <a:ea typeface="Gulim" pitchFamily="34" charset="-127"/>
              </a:rPr>
              <a:pPr/>
              <a:t>14</a:t>
            </a:fld>
            <a:endParaRPr lang="en-US" altLang="ko-KR">
              <a:solidFill>
                <a:prstClr val="black"/>
              </a:solidFill>
              <a:ea typeface="Gulim" pitchFamily="34" charset="-127"/>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B53670D2-D1B3-49EB-8317-493231DE9326}" type="slidenum">
              <a:rPr lang="ko-KR" altLang="en-US">
                <a:solidFill>
                  <a:prstClr val="black"/>
                </a:solidFill>
                <a:ea typeface="Gulim" pitchFamily="34" charset="-127"/>
              </a:rPr>
              <a:pPr/>
              <a:t>15</a:t>
            </a:fld>
            <a:endParaRPr lang="en-US" altLang="ko-KR">
              <a:solidFill>
                <a:prstClr val="black"/>
              </a:solidFill>
              <a:ea typeface="Gulim" pitchFamily="34" charset="-127"/>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6C84E45-1E8D-4B7D-88A3-3B7EA28DB421}" type="slidenum">
              <a:rPr lang="en-US" smtClean="0">
                <a:solidFill>
                  <a:prstClr val="black"/>
                </a:solidFill>
              </a:rPr>
              <a:pPr eaLnBrk="1" hangingPunct="1"/>
              <a:t>18</a:t>
            </a:fld>
            <a:endParaRPr lang="en-US" smtClean="0">
              <a:solidFill>
                <a:prstClr val="black"/>
              </a:solidFill>
            </a:endParaRPr>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fld id="{39CD140A-C5AB-4827-99D4-1B6B610C0470}" type="slidenum">
              <a:rPr lang="en-US" sz="1200" b="0">
                <a:solidFill>
                  <a:srgbClr val="000000"/>
                </a:solidFill>
              </a:rPr>
              <a:pPr/>
              <a:t>23</a:t>
            </a:fld>
            <a:endParaRPr lang="en-US" sz="1200" b="0">
              <a:solidFill>
                <a:srgbClr val="000000"/>
              </a:solidFill>
            </a:endParaRPr>
          </a:p>
        </p:txBody>
      </p:sp>
      <p:sp>
        <p:nvSpPr>
          <p:cNvPr id="207875" name="Slide Image Placeholder 1"/>
          <p:cNvSpPr>
            <a:spLocks noGrp="1" noRot="1" noChangeAspect="1" noTextEdit="1"/>
          </p:cNvSpPr>
          <p:nvPr>
            <p:ph type="sldImg"/>
          </p:nvPr>
        </p:nvSpPr>
        <p:spPr>
          <a:ln/>
        </p:spPr>
      </p:sp>
      <p:sp>
        <p:nvSpPr>
          <p:cNvPr id="20787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20787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pPr algn="r" eaLnBrk="1" hangingPunct="1"/>
            <a:fld id="{BD3C8E76-7DE3-4C1E-8465-E846FC4D2A62}" type="slidenum">
              <a:rPr lang="en-US" sz="1200">
                <a:solidFill>
                  <a:srgbClr val="000000"/>
                </a:solidFill>
              </a:rPr>
              <a:pPr algn="r" eaLnBrk="1" hangingPunct="1"/>
              <a:t>23</a:t>
            </a:fld>
            <a:endParaRPr lang="en-US" sz="120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fld id="{39CD140A-C5AB-4827-99D4-1B6B610C0470}" type="slidenum">
              <a:rPr lang="en-US" sz="1200" b="0">
                <a:solidFill>
                  <a:srgbClr val="000000"/>
                </a:solidFill>
              </a:rPr>
              <a:pPr/>
              <a:t>25</a:t>
            </a:fld>
            <a:endParaRPr lang="en-US" sz="1200" b="0">
              <a:solidFill>
                <a:srgbClr val="000000"/>
              </a:solidFill>
            </a:endParaRPr>
          </a:p>
        </p:txBody>
      </p:sp>
      <p:sp>
        <p:nvSpPr>
          <p:cNvPr id="207875" name="Slide Image Placeholder 1"/>
          <p:cNvSpPr>
            <a:spLocks noGrp="1" noRot="1" noChangeAspect="1" noTextEdit="1"/>
          </p:cNvSpPr>
          <p:nvPr>
            <p:ph type="sldImg"/>
          </p:nvPr>
        </p:nvSpPr>
        <p:spPr>
          <a:ln/>
        </p:spPr>
      </p:sp>
      <p:sp>
        <p:nvSpPr>
          <p:cNvPr id="20787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20787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pPr algn="r" eaLnBrk="1" hangingPunct="1"/>
            <a:fld id="{BD3C8E76-7DE3-4C1E-8465-E846FC4D2A62}" type="slidenum">
              <a:rPr lang="en-US" sz="1200">
                <a:solidFill>
                  <a:srgbClr val="000000"/>
                </a:solidFill>
              </a:rPr>
              <a:pPr algn="r" eaLnBrk="1" hangingPunct="1"/>
              <a:t>25</a:t>
            </a:fld>
            <a:endParaRPr lang="en-US" sz="120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fld id="{39CD140A-C5AB-4827-99D4-1B6B610C0470}" type="slidenum">
              <a:rPr lang="en-US" sz="1200" b="0">
                <a:solidFill>
                  <a:srgbClr val="000000"/>
                </a:solidFill>
              </a:rPr>
              <a:pPr/>
              <a:t>26</a:t>
            </a:fld>
            <a:endParaRPr lang="en-US" sz="1200" b="0">
              <a:solidFill>
                <a:srgbClr val="000000"/>
              </a:solidFill>
            </a:endParaRPr>
          </a:p>
        </p:txBody>
      </p:sp>
      <p:sp>
        <p:nvSpPr>
          <p:cNvPr id="207875" name="Slide Image Placeholder 1"/>
          <p:cNvSpPr>
            <a:spLocks noGrp="1" noRot="1" noChangeAspect="1" noTextEdit="1"/>
          </p:cNvSpPr>
          <p:nvPr>
            <p:ph type="sldImg"/>
          </p:nvPr>
        </p:nvSpPr>
        <p:spPr>
          <a:ln/>
        </p:spPr>
      </p:sp>
      <p:sp>
        <p:nvSpPr>
          <p:cNvPr id="20787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20787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pPr algn="r" eaLnBrk="1" hangingPunct="1"/>
            <a:fld id="{BD3C8E76-7DE3-4C1E-8465-E846FC4D2A62}" type="slidenum">
              <a:rPr lang="en-US" sz="1200">
                <a:solidFill>
                  <a:srgbClr val="000000"/>
                </a:solidFill>
              </a:rPr>
              <a:pPr algn="r" eaLnBrk="1" hangingPunct="1"/>
              <a:t>26</a:t>
            </a:fld>
            <a:endParaRPr lang="en-US"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29FBDEA4-9F59-4289-AB2B-48D26C5D7C08}" type="slidenum">
              <a:rPr lang="ko-KR" altLang="en-US">
                <a:solidFill>
                  <a:prstClr val="black"/>
                </a:solidFill>
                <a:ea typeface="Gulim" pitchFamily="34" charset="-127"/>
              </a:rPr>
              <a:pPr/>
              <a:t>2</a:t>
            </a:fld>
            <a:endParaRPr lang="en-US" altLang="ko-KR">
              <a:solidFill>
                <a:prstClr val="black"/>
              </a:solidFill>
              <a:ea typeface="Gulim" pitchFamily="34" charset="-127"/>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6C84E45-1E8D-4B7D-88A3-3B7EA28DB421}" type="slidenum">
              <a:rPr lang="en-US" smtClean="0">
                <a:solidFill>
                  <a:prstClr val="black"/>
                </a:solidFill>
              </a:rPr>
              <a:pPr eaLnBrk="1" hangingPunct="1"/>
              <a:t>30</a:t>
            </a:fld>
            <a:endParaRPr lang="en-US" smtClean="0">
              <a:solidFill>
                <a:prstClr val="black"/>
              </a:solidFill>
            </a:endParaRPr>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9254346-09FF-4905-86C3-1086179F9CEF}" type="slidenum">
              <a:rPr lang="en-US">
                <a:solidFill>
                  <a:prstClr val="black"/>
                </a:solidFill>
              </a:rPr>
              <a:pPr>
                <a:defRPr/>
              </a:pPr>
              <a:t>31</a:t>
            </a:fld>
            <a:endParaRPr lang="en-US">
              <a:solidFill>
                <a:prstClr val="black"/>
              </a:solidFill>
            </a:endParaRPr>
          </a:p>
        </p:txBody>
      </p:sp>
      <p:sp>
        <p:nvSpPr>
          <p:cNvPr id="174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Let me give you an intuition of what is going on. Suppose we have the standard line fitting problem in presence of outliers.</a:t>
            </a:r>
          </a:p>
          <a:p>
            <a:r>
              <a:rPr lang="en-US" smtClean="0"/>
              <a:t>We can formulate this problem as follows: want to find the best partition of points in inlier set and outlier set such that…</a:t>
            </a:r>
          </a:p>
          <a:p>
            <a:endParaRPr lang="en-US" smtClean="0"/>
          </a:p>
          <a:p>
            <a:endParaRPr lang="en-US" smtClean="0"/>
          </a:p>
          <a:p>
            <a:endParaRPr lang="en-US" smtClean="0"/>
          </a:p>
          <a:p>
            <a:r>
              <a:rPr lang="en-US" smtClean="0"/>
              <a:t>The objective consists of adjusting the parameters of a model function so as to best fit a data set. </a:t>
            </a:r>
          </a:p>
          <a:p>
            <a:r>
              <a:rPr lang="en-US" smtClean="0"/>
              <a:t>"best" is defined by a function f that needs to be minimized.</a:t>
            </a:r>
          </a:p>
          <a:p>
            <a:endParaRPr lang="en-US" smtClean="0"/>
          </a:p>
          <a:p>
            <a:r>
              <a:rPr lang="en-US" smtClean="0"/>
              <a:t>Such that the best parameter of fitting the line give rise to a residual error lower that delta</a:t>
            </a:r>
          </a:p>
          <a:p>
            <a:endParaRPr lang="en-US" smtClean="0"/>
          </a:p>
          <a:p>
            <a:r>
              <a:rPr lang="en-US" smtClean="0"/>
              <a:t>as when the sum, </a:t>
            </a:r>
            <a:r>
              <a:rPr lang="en-US" i="1" smtClean="0"/>
              <a:t>S</a:t>
            </a:r>
            <a:r>
              <a:rPr lang="en-US" smtClean="0"/>
              <a:t>, of squared residuals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D4A6D0A-BD30-4E70-9E45-5E5B0631A803}" type="slidenum">
              <a:rPr lang="en-US">
                <a:solidFill>
                  <a:prstClr val="black"/>
                </a:solidFill>
              </a:rPr>
              <a:pPr>
                <a:defRPr/>
              </a:pPr>
              <a:t>32</a:t>
            </a:fld>
            <a:endParaRPr lang="en-US">
              <a:solidFill>
                <a:prstClr val="black"/>
              </a:solidFill>
            </a:endParaRPr>
          </a:p>
        </p:txBody>
      </p:sp>
      <p:sp>
        <p:nvSpPr>
          <p:cNvPr id="1751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Let me give you an intuition of what is going on. Suppose we have the standard line fitting problem in presence of outliers.</a:t>
            </a:r>
          </a:p>
          <a:p>
            <a:r>
              <a:rPr lang="en-US" smtClean="0"/>
              <a:t>We can formulate this problem as follows: want to find the best partition of points in inlier set and outlier set such that…</a:t>
            </a:r>
          </a:p>
          <a:p>
            <a:endParaRPr lang="en-US" smtClean="0"/>
          </a:p>
          <a:p>
            <a:endParaRPr lang="en-US" smtClean="0"/>
          </a:p>
          <a:p>
            <a:endParaRPr lang="en-US" smtClean="0"/>
          </a:p>
          <a:p>
            <a:r>
              <a:rPr lang="en-US" smtClean="0"/>
              <a:t>The objective consists of adjusting the parameters of a model function so as to best fit a data set. </a:t>
            </a:r>
          </a:p>
          <a:p>
            <a:r>
              <a:rPr lang="en-US" smtClean="0"/>
              <a:t>"best" is defined by a function f that needs to be minimized.</a:t>
            </a:r>
          </a:p>
          <a:p>
            <a:endParaRPr lang="en-US" smtClean="0"/>
          </a:p>
          <a:p>
            <a:r>
              <a:rPr lang="en-US" smtClean="0"/>
              <a:t>Such that the best parameter of fitting the line give rise to a residual error lower that delta</a:t>
            </a:r>
          </a:p>
          <a:p>
            <a:endParaRPr lang="en-US" smtClean="0"/>
          </a:p>
          <a:p>
            <a:r>
              <a:rPr lang="en-US" smtClean="0"/>
              <a:t>as when the sum, </a:t>
            </a:r>
            <a:r>
              <a:rPr lang="en-US" i="1" smtClean="0"/>
              <a:t>S</a:t>
            </a:r>
            <a:r>
              <a:rPr lang="en-US" smtClean="0"/>
              <a:t>, of squared residuals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6CEAB86-5BEE-46CD-947B-5C3F09F5AA20}" type="slidenum">
              <a:rPr lang="en-US">
                <a:solidFill>
                  <a:prstClr val="black"/>
                </a:solidFill>
              </a:rPr>
              <a:pPr>
                <a:defRPr/>
              </a:pPr>
              <a:t>33</a:t>
            </a:fld>
            <a:endParaRPr lang="en-US">
              <a:solidFill>
                <a:prstClr val="black"/>
              </a:solidFill>
            </a:endParaRPr>
          </a:p>
        </p:txBody>
      </p:sp>
      <p:sp>
        <p:nvSpPr>
          <p:cNvPr id="176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Let me give you an intuition of what is going on. Suppose we have the standard line fitting problem in presence of outliers.</a:t>
            </a:r>
          </a:p>
          <a:p>
            <a:r>
              <a:rPr lang="en-US" smtClean="0"/>
              <a:t>We can formulate this problem as follows: want to find the best partition of points in inlier set and outlier set such that…</a:t>
            </a:r>
          </a:p>
          <a:p>
            <a:endParaRPr lang="en-US" smtClean="0"/>
          </a:p>
          <a:p>
            <a:endParaRPr lang="en-US" smtClean="0"/>
          </a:p>
          <a:p>
            <a:endParaRPr lang="en-US" smtClean="0"/>
          </a:p>
          <a:p>
            <a:r>
              <a:rPr lang="en-US" smtClean="0"/>
              <a:t>The objective consists of adjusting the parameters of a model function so as to best fit a data set. </a:t>
            </a:r>
          </a:p>
          <a:p>
            <a:r>
              <a:rPr lang="en-US" smtClean="0"/>
              <a:t>"best" is defined by a function f that needs to be minimized.</a:t>
            </a:r>
          </a:p>
          <a:p>
            <a:endParaRPr lang="en-US" smtClean="0"/>
          </a:p>
          <a:p>
            <a:r>
              <a:rPr lang="en-US" smtClean="0"/>
              <a:t>Such that the best parameter of fitting the line give rise to a residual error lower that delta</a:t>
            </a:r>
          </a:p>
          <a:p>
            <a:endParaRPr lang="en-US" smtClean="0"/>
          </a:p>
          <a:p>
            <a:r>
              <a:rPr lang="en-US" smtClean="0"/>
              <a:t>as when the sum, </a:t>
            </a:r>
            <a:r>
              <a:rPr lang="en-US" i="1" smtClean="0"/>
              <a:t>S</a:t>
            </a:r>
            <a:r>
              <a:rPr lang="en-US" smtClean="0"/>
              <a:t>, of squared residuals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26A14D6-8A4D-4903-9977-21C7AD884D86}" type="slidenum">
              <a:rPr lang="en-US">
                <a:solidFill>
                  <a:prstClr val="black"/>
                </a:solidFill>
              </a:rPr>
              <a:pPr>
                <a:defRPr/>
              </a:pPr>
              <a:t>34</a:t>
            </a:fld>
            <a:endParaRPr lang="en-US">
              <a:solidFill>
                <a:prstClr val="black"/>
              </a:solidFill>
            </a:endParaRPr>
          </a:p>
        </p:txBody>
      </p:sp>
      <p:sp>
        <p:nvSpPr>
          <p:cNvPr id="177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Let me give you an intuition of what is going on. Suppose we have the standard line fitting problem in presence of outliers.</a:t>
            </a:r>
          </a:p>
          <a:p>
            <a:r>
              <a:rPr lang="en-US" smtClean="0"/>
              <a:t>We can formulate this problem as follows: want to find the best partition of points in inlier set and outlier set such that…</a:t>
            </a:r>
          </a:p>
          <a:p>
            <a:endParaRPr lang="en-US" smtClean="0"/>
          </a:p>
          <a:p>
            <a:endParaRPr lang="en-US" smtClean="0"/>
          </a:p>
          <a:p>
            <a:endParaRPr lang="en-US" smtClean="0"/>
          </a:p>
          <a:p>
            <a:r>
              <a:rPr lang="en-US" smtClean="0"/>
              <a:t>The objective consists of adjusting the parameters of a model function so as to best fit a data set. </a:t>
            </a:r>
          </a:p>
          <a:p>
            <a:r>
              <a:rPr lang="en-US" smtClean="0"/>
              <a:t>"best" is defined by a function f that needs to be minimized.</a:t>
            </a:r>
          </a:p>
          <a:p>
            <a:endParaRPr lang="en-US" smtClean="0"/>
          </a:p>
          <a:p>
            <a:r>
              <a:rPr lang="en-US" smtClean="0"/>
              <a:t>Such that the best parameter of fitting the line give rise to a residual error lower that delta</a:t>
            </a:r>
          </a:p>
          <a:p>
            <a:endParaRPr lang="en-US" smtClean="0"/>
          </a:p>
          <a:p>
            <a:r>
              <a:rPr lang="en-US" smtClean="0"/>
              <a:t>as when the sum, </a:t>
            </a:r>
            <a:r>
              <a:rPr lang="en-US" i="1" smtClean="0"/>
              <a:t>S</a:t>
            </a:r>
            <a:r>
              <a:rPr lang="en-US" smtClean="0"/>
              <a:t>, of squared residuals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1E333F3-560B-4B3C-B351-394F8F02AB68}" type="slidenum">
              <a:rPr lang="en-US">
                <a:solidFill>
                  <a:prstClr val="black"/>
                </a:solidFill>
              </a:rPr>
              <a:pPr>
                <a:defRPr/>
              </a:pPr>
              <a:t>35</a:t>
            </a:fld>
            <a:endParaRPr lang="en-US">
              <a:solidFill>
                <a:prstClr val="black"/>
              </a:solidFill>
            </a:endParaRPr>
          </a:p>
        </p:txBody>
      </p:sp>
      <p:sp>
        <p:nvSpPr>
          <p:cNvPr id="1730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Let me give you an intuition of what is going on. Suppose we have the standard line fitting problem in presence of outliers.</a:t>
            </a:r>
          </a:p>
          <a:p>
            <a:r>
              <a:rPr lang="en-US" smtClean="0"/>
              <a:t>We can formulate this problem as follows: want to find the best partition of points in inlier set and outlier set such that…</a:t>
            </a:r>
          </a:p>
          <a:p>
            <a:endParaRPr lang="en-US" smtClean="0"/>
          </a:p>
          <a:p>
            <a:endParaRPr lang="en-US" smtClean="0"/>
          </a:p>
          <a:p>
            <a:endParaRPr lang="en-US" smtClean="0"/>
          </a:p>
          <a:p>
            <a:r>
              <a:rPr lang="en-US" smtClean="0"/>
              <a:t>The objective consists of adjusting the parameters of a model function so as to best fit a data set. </a:t>
            </a:r>
          </a:p>
          <a:p>
            <a:r>
              <a:rPr lang="en-US" smtClean="0"/>
              <a:t>"best" is defined by a function f that needs to be minimized.</a:t>
            </a:r>
          </a:p>
          <a:p>
            <a:endParaRPr lang="en-US" smtClean="0"/>
          </a:p>
          <a:p>
            <a:r>
              <a:rPr lang="en-US" smtClean="0"/>
              <a:t>Such that the best parameter of fitting the line give rise to a residual error lower that delta</a:t>
            </a:r>
          </a:p>
          <a:p>
            <a:endParaRPr lang="en-US" smtClean="0"/>
          </a:p>
          <a:p>
            <a:r>
              <a:rPr lang="en-US" smtClean="0"/>
              <a:t>as when the sum, </a:t>
            </a:r>
            <a:r>
              <a:rPr lang="en-US" i="1" smtClean="0"/>
              <a:t>S</a:t>
            </a:r>
            <a:r>
              <a:rPr lang="en-US" smtClean="0"/>
              <a:t>, of squared residuals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6C84E45-1E8D-4B7D-88A3-3B7EA28DB421}" type="slidenum">
              <a:rPr lang="en-US" smtClean="0">
                <a:solidFill>
                  <a:prstClr val="black"/>
                </a:solidFill>
              </a:rPr>
              <a:pPr eaLnBrk="1" hangingPunct="1"/>
              <a:t>41</a:t>
            </a:fld>
            <a:endParaRPr lang="en-US" smtClean="0">
              <a:solidFill>
                <a:prstClr val="black"/>
              </a:solidFill>
            </a:endParaRPr>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6C84E45-1E8D-4B7D-88A3-3B7EA28DB421}" type="slidenum">
              <a:rPr lang="en-US" smtClean="0"/>
              <a:pPr eaLnBrk="1" hangingPunct="1"/>
              <a:t>44</a:t>
            </a:fld>
            <a:endParaRPr lang="en-US" smtClean="0"/>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fld id="{C7109B08-A76E-49E3-B9CC-E6908102B1A5}" type="slidenum">
              <a:rPr lang="en-US" altLang="en-US" sz="1200"/>
              <a:pPr eaLnBrk="1" hangingPunct="1"/>
              <a:t>45</a:t>
            </a:fld>
            <a:endParaRPr lang="en-US" altLang="en-US"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fld id="{62460084-E910-48F9-9AAE-F3A2F8376F26}" type="slidenum">
              <a:rPr lang="en-US" altLang="en-US" sz="1200">
                <a:solidFill>
                  <a:prstClr val="black"/>
                </a:solidFill>
              </a:rPr>
              <a:pPr eaLnBrk="1" hangingPunct="1"/>
              <a:t>46</a:t>
            </a:fld>
            <a:endParaRPr lang="en-US" altLang="en-US" sz="1200">
              <a:solidFill>
                <a:prstClr val="black"/>
              </a:solidFill>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D2D83AE6-F9E2-4BBE-AFF0-83D2108E5FBB}" type="slidenum">
              <a:rPr lang="ko-KR" altLang="en-US">
                <a:solidFill>
                  <a:prstClr val="black"/>
                </a:solidFill>
                <a:ea typeface="Gulim" pitchFamily="34" charset="-127"/>
              </a:rPr>
              <a:pPr/>
              <a:t>3</a:t>
            </a:fld>
            <a:endParaRPr lang="en-US" altLang="ko-KR">
              <a:solidFill>
                <a:prstClr val="black"/>
              </a:solidFill>
              <a:ea typeface="Gulim" pitchFamily="34" charset="-127"/>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fld id="{C7109B08-A76E-49E3-B9CC-E6908102B1A5}" type="slidenum">
              <a:rPr lang="en-US" altLang="en-US" sz="1200"/>
              <a:pPr eaLnBrk="1" hangingPunct="1"/>
              <a:t>47</a:t>
            </a:fld>
            <a:endParaRPr lang="en-US" altLang="en-US"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6C84E45-1E8D-4B7D-88A3-3B7EA28DB421}" type="slidenum">
              <a:rPr lang="en-US" smtClean="0"/>
              <a:pPr eaLnBrk="1" hangingPunct="1"/>
              <a:t>48</a:t>
            </a:fld>
            <a:endParaRPr lang="en-US" smtClean="0"/>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9C52A2-6611-453F-87C1-B3ECAF7CCEDF}" type="slidenum">
              <a:rPr lang="en-US" smtClean="0">
                <a:solidFill>
                  <a:prstClr val="black"/>
                </a:solidFill>
              </a:rPr>
              <a:pPr/>
              <a:t>51</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EB1723-40EA-45C1-B750-E9207ABA075D}"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2966146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4EEEDC8E-5D75-43D3-836C-B1812A513145}" type="slidenum">
              <a:rPr lang="ko-KR" altLang="en-US">
                <a:solidFill>
                  <a:prstClr val="black"/>
                </a:solidFill>
                <a:ea typeface="Gulim" pitchFamily="34" charset="-127"/>
              </a:rPr>
              <a:pPr/>
              <a:t>4</a:t>
            </a:fld>
            <a:endParaRPr lang="en-US" altLang="ko-KR">
              <a:solidFill>
                <a:prstClr val="black"/>
              </a:solidFill>
              <a:ea typeface="Gulim" pitchFamily="34" charset="-127"/>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336A95-2693-4A4E-B62C-9C28401DB553}" type="slidenum">
              <a:rPr lang="en-US" smtClean="0">
                <a:solidFill>
                  <a:prstClr val="black"/>
                </a:solidFill>
              </a:rPr>
              <a:pPr/>
              <a:t>95</a:t>
            </a:fld>
            <a:endParaRPr 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1E424F6F-8380-45F1-A68D-0C2B036D41CA}" type="slidenum">
              <a:rPr lang="ko-KR" altLang="en-US">
                <a:solidFill>
                  <a:prstClr val="black"/>
                </a:solidFill>
                <a:ea typeface="Gulim" pitchFamily="34" charset="-127"/>
              </a:rPr>
              <a:pPr/>
              <a:t>5</a:t>
            </a:fld>
            <a:endParaRPr lang="en-US" altLang="ko-KR">
              <a:solidFill>
                <a:prstClr val="black"/>
              </a:solidFill>
              <a:ea typeface="Gulim" pitchFamily="34" charset="-127"/>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83270954-4A40-475E-B302-C5D611B2126A}" type="slidenum">
              <a:rPr lang="ko-KR" altLang="en-US">
                <a:solidFill>
                  <a:prstClr val="black"/>
                </a:solidFill>
                <a:ea typeface="Gulim" pitchFamily="34" charset="-127"/>
              </a:rPr>
              <a:pPr/>
              <a:t>6</a:t>
            </a:fld>
            <a:endParaRPr lang="en-US" altLang="ko-KR">
              <a:solidFill>
                <a:prstClr val="black"/>
              </a:solidFill>
              <a:ea typeface="Gulim" pitchFamily="34" charset="-127"/>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C891E70C-1118-49A0-9E28-78AFDD3446F2}" type="slidenum">
              <a:rPr lang="ko-KR" altLang="en-US">
                <a:solidFill>
                  <a:prstClr val="black"/>
                </a:solidFill>
                <a:ea typeface="Gulim" pitchFamily="34" charset="-127"/>
              </a:rPr>
              <a:pPr/>
              <a:t>7</a:t>
            </a:fld>
            <a:endParaRPr lang="en-US" altLang="ko-KR">
              <a:solidFill>
                <a:prstClr val="black"/>
              </a:solidFill>
              <a:ea typeface="Gulim" pitchFamily="34" charset="-127"/>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30BE934A-19F2-4652-8B24-E68B2607CF68}" type="slidenum">
              <a:rPr lang="ko-KR" altLang="en-US">
                <a:solidFill>
                  <a:prstClr val="black"/>
                </a:solidFill>
                <a:ea typeface="Gulim" pitchFamily="34" charset="-127"/>
              </a:rPr>
              <a:pPr/>
              <a:t>8</a:t>
            </a:fld>
            <a:endParaRPr lang="en-US" altLang="ko-KR">
              <a:solidFill>
                <a:prstClr val="black"/>
              </a:solidFill>
              <a:ea typeface="Gulim" pitchFamily="34" charset="-127"/>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fld id="{0B399E5C-699F-4939-AD52-6453870A61E9}" type="slidenum">
              <a:rPr lang="ko-KR" altLang="en-US">
                <a:solidFill>
                  <a:prstClr val="black"/>
                </a:solidFill>
                <a:ea typeface="Gulim" pitchFamily="34" charset="-127"/>
              </a:rPr>
              <a:pPr/>
              <a:t>9</a:t>
            </a:fld>
            <a:endParaRPr lang="en-US" altLang="ko-KR">
              <a:solidFill>
                <a:prstClr val="black"/>
              </a:solidFill>
              <a:ea typeface="Gulim" pitchFamily="34" charset="-127"/>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ko-KR" altLang="en-US" smtClean="0">
              <a:latin typeface="Arial" pitchFamily="34" charset="0"/>
              <a:ea typeface="Gulim" pitchFamily="34" charset="-127"/>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D7310A-34D3-47DF-9403-266C3552E6DA}" type="slidenum">
              <a:rPr lang="en-US" smtClean="0"/>
              <a:t>159</a:t>
            </a:fld>
            <a:endParaRPr lang="en-US"/>
          </a:p>
        </p:txBody>
      </p:sp>
    </p:spTree>
    <p:extLst>
      <p:ext uri="{BB962C8B-B14F-4D97-AF65-F5344CB8AC3E}">
        <p14:creationId xmlns:p14="http://schemas.microsoft.com/office/powerpoint/2010/main" val="17283924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D7310A-34D3-47DF-9403-266C3552E6DA}" type="slidenum">
              <a:rPr lang="en-US" smtClean="0"/>
              <a:t>164</a:t>
            </a:fld>
            <a:endParaRPr lang="en-US"/>
          </a:p>
        </p:txBody>
      </p:sp>
    </p:spTree>
    <p:extLst>
      <p:ext uri="{BB962C8B-B14F-4D97-AF65-F5344CB8AC3E}">
        <p14:creationId xmlns:p14="http://schemas.microsoft.com/office/powerpoint/2010/main" val="17283924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maxEntropy.M</a:t>
            </a:r>
            <a:r>
              <a:rPr lang="en-US" dirty="0" smtClean="0"/>
              <a:t>” is the solution file.</a:t>
            </a:r>
            <a:endParaRPr lang="en-US" dirty="0"/>
          </a:p>
        </p:txBody>
      </p:sp>
      <p:sp>
        <p:nvSpPr>
          <p:cNvPr id="4" name="Slide Number Placeholder 3"/>
          <p:cNvSpPr>
            <a:spLocks noGrp="1"/>
          </p:cNvSpPr>
          <p:nvPr>
            <p:ph type="sldNum" sz="quarter" idx="10"/>
          </p:nvPr>
        </p:nvSpPr>
        <p:spPr/>
        <p:txBody>
          <a:bodyPr/>
          <a:lstStyle/>
          <a:p>
            <a:fld id="{DD607C83-8624-B147-835E-79D08D73655B}" type="slidenum">
              <a:rPr lang="en-US" smtClean="0">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3036710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a:solidFill>
                <a:srgbClr val="000000"/>
              </a:solidFill>
            </a:endParaRPr>
          </a:p>
        </p:txBody>
      </p:sp>
      <p:pic>
        <p:nvPicPr>
          <p:cNvPr id="5" name="Picture 18" descr="TTU 2 Title Pag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14639" y="-43073"/>
            <a:ext cx="7513361" cy="1143000"/>
          </a:xfrm>
        </p:spPr>
        <p:txBody>
          <a:bodyPr/>
          <a:lstStyle>
            <a:lvl1pPr>
              <a:lnSpc>
                <a:spcPct val="120000"/>
              </a:lnSpc>
              <a:spcAft>
                <a:spcPct val="20000"/>
              </a:spcAft>
              <a:defRPr/>
            </a:lvl1pPr>
          </a:lstStyle>
          <a:p>
            <a:r>
              <a:rPr lang="en-US"/>
              <a:t>Click to edit Master title style</a:t>
            </a:r>
          </a:p>
        </p:txBody>
      </p:sp>
      <p:sp>
        <p:nvSpPr>
          <p:cNvPr id="3075" name="Rectangle 3"/>
          <p:cNvSpPr>
            <a:spLocks noGrp="1" noChangeArrowheads="1"/>
          </p:cNvSpPr>
          <p:nvPr>
            <p:ph type="subTitle" idx="1"/>
          </p:nvPr>
        </p:nvSpPr>
        <p:spPr>
          <a:xfrm>
            <a:off x="567014" y="3076365"/>
            <a:ext cx="6400386" cy="1753020"/>
          </a:xfrm>
        </p:spPr>
        <p:txBody>
          <a:bodyPr/>
          <a:lstStyle>
            <a:lvl1pPr>
              <a:spcBef>
                <a:spcPct val="0"/>
              </a:spcBef>
              <a:spcAft>
                <a:spcPct val="0"/>
              </a:spcAft>
              <a:defRPr sz="3600">
                <a:solidFill>
                  <a:schemeClr val="bg1"/>
                </a:solidFill>
              </a:defRPr>
            </a:lvl1pPr>
          </a:lstStyle>
          <a:p>
            <a:r>
              <a:rPr lang="en-US"/>
              <a:t>Click to edit Master subtitle style</a:t>
            </a:r>
          </a:p>
        </p:txBody>
      </p:sp>
    </p:spTree>
    <p:extLst>
      <p:ext uri="{BB962C8B-B14F-4D97-AF65-F5344CB8AC3E}">
        <p14:creationId xmlns:p14="http://schemas.microsoft.com/office/powerpoint/2010/main" val="32780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64949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431124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9560226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79379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818304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096575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378052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708945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576446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818814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20801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044" y="-25564"/>
            <a:ext cx="2057193" cy="66818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775" y="-25564"/>
            <a:ext cx="6139138" cy="66818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72418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710393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11264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0109117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324122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508257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611067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039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174437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8953716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1561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E4A0F26A-89E8-4028-8104-6849C7A4E12B}"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15711680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025126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1438172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4634679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49057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9114085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3324696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767355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800143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6976467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29863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0" y="0"/>
            <a:ext cx="9144000" cy="1143000"/>
          </a:xfrm>
          <a:prstGeom prst="rect">
            <a:avLst/>
          </a:prstGeom>
          <a:solidFill>
            <a:schemeClr val="tx1"/>
          </a:solidFill>
          <a:ln w="9525">
            <a:noFill/>
            <a:miter lim="800000"/>
            <a:headEnd/>
            <a:tailEnd/>
          </a:ln>
          <a:effectLst/>
        </p:spPr>
        <p:txBody>
          <a:bodyPr wrap="none" lIns="19998" tIns="9999" rIns="19998" bIns="9999" anchor="ctr"/>
          <a:lstStyle/>
          <a:p>
            <a:pPr fontAlgn="base">
              <a:spcBef>
                <a:spcPct val="0"/>
              </a:spcBef>
              <a:spcAft>
                <a:spcPct val="0"/>
              </a:spcAft>
              <a:defRPr/>
            </a:pPr>
            <a:endParaRPr lang="en-US">
              <a:solidFill>
                <a:srgbClr val="000000"/>
              </a:solidFill>
              <a:latin typeface="Arial" charset="0"/>
            </a:endParaRPr>
          </a:p>
        </p:txBody>
      </p:sp>
      <p:pic>
        <p:nvPicPr>
          <p:cNvPr id="5" name="Picture 18" descr="TTU 2 Title Pag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14639" y="-43073"/>
            <a:ext cx="7513361" cy="1143000"/>
          </a:xfrm>
        </p:spPr>
        <p:txBody>
          <a:bodyPr/>
          <a:lstStyle>
            <a:lvl1pPr>
              <a:lnSpc>
                <a:spcPct val="120000"/>
              </a:lnSpc>
              <a:spcAft>
                <a:spcPct val="20000"/>
              </a:spcAft>
              <a:defRPr/>
            </a:lvl1pPr>
          </a:lstStyle>
          <a:p>
            <a:r>
              <a:rPr lang="en-US"/>
              <a:t>Click to edit Master title style</a:t>
            </a:r>
          </a:p>
        </p:txBody>
      </p:sp>
      <p:sp>
        <p:nvSpPr>
          <p:cNvPr id="3075" name="Rectangle 3"/>
          <p:cNvSpPr>
            <a:spLocks noGrp="1" noChangeArrowheads="1"/>
          </p:cNvSpPr>
          <p:nvPr>
            <p:ph type="subTitle" idx="1"/>
          </p:nvPr>
        </p:nvSpPr>
        <p:spPr>
          <a:xfrm>
            <a:off x="567014" y="3076365"/>
            <a:ext cx="6400386" cy="1753020"/>
          </a:xfrm>
        </p:spPr>
        <p:txBody>
          <a:bodyPr/>
          <a:lstStyle>
            <a:lvl1pPr>
              <a:spcBef>
                <a:spcPct val="0"/>
              </a:spcBef>
              <a:spcAft>
                <a:spcPct val="0"/>
              </a:spcAft>
              <a:defRPr sz="3600">
                <a:solidFill>
                  <a:schemeClr val="bg1"/>
                </a:solidFill>
              </a:defRPr>
            </a:lvl1pPr>
          </a:lstStyle>
          <a:p>
            <a:r>
              <a:rPr lang="en-US"/>
              <a:t>Click to edit Master subtitle style</a:t>
            </a:r>
          </a:p>
        </p:txBody>
      </p:sp>
    </p:spTree>
    <p:extLst>
      <p:ext uri="{BB962C8B-B14F-4D97-AF65-F5344CB8AC3E}">
        <p14:creationId xmlns:p14="http://schemas.microsoft.com/office/powerpoint/2010/main" val="336806743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581889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274851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919364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2990227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848976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9565679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452280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9729535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4946025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36661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11BF9F04-2413-45C8-B34A-B6932984E323}" type="slidenum">
              <a:rPr lang="en-US">
                <a:solidFill>
                  <a:srgbClr val="000000">
                    <a:tint val="75000"/>
                  </a:srgbClr>
                </a:solidFill>
              </a:rPr>
              <a:pPr>
                <a:defRPr/>
              </a:pPr>
              <a:t>‹#›</a:t>
            </a:fld>
            <a:endParaRPr lang="en-US" dirty="0">
              <a:solidFill>
                <a:srgbClr val="000000">
                  <a:tint val="75000"/>
                </a:srgbClr>
              </a:solidFill>
            </a:endParaRPr>
          </a:p>
        </p:txBody>
      </p:sp>
      <p:sp>
        <p:nvSpPr>
          <p:cNvPr id="5" name="Footer Placeholder 7"/>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17844828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492355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280403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1530663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22916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3328896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9410537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9241228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5457511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9061985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13037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64"/>
            <a:ext cx="7772538" cy="1361865"/>
          </a:xfrm>
        </p:spPr>
        <p:txBody>
          <a:bodyPr anchor="t"/>
          <a:lstStyle>
            <a:lvl1pPr algn="l">
              <a:defRPr sz="9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76"/>
            <a:ext cx="7772538" cy="1500188"/>
          </a:xfrm>
        </p:spPr>
        <p:txBody>
          <a:bodyPr anchor="b"/>
          <a:lstStyle>
            <a:lvl1pPr marL="0" indent="0">
              <a:buNone/>
              <a:defRPr sz="400"/>
            </a:lvl1pPr>
            <a:lvl2pPr marL="99990" indent="0">
              <a:buNone/>
              <a:defRPr sz="400"/>
            </a:lvl2pPr>
            <a:lvl3pPr marL="199979" indent="0">
              <a:buNone/>
              <a:defRPr sz="300"/>
            </a:lvl3pPr>
            <a:lvl4pPr marL="299969" indent="0">
              <a:buNone/>
              <a:defRPr sz="300"/>
            </a:lvl4pPr>
            <a:lvl5pPr marL="399959" indent="0">
              <a:buNone/>
              <a:defRPr sz="300"/>
            </a:lvl5pPr>
            <a:lvl6pPr marL="499948" indent="0">
              <a:buNone/>
              <a:defRPr sz="300"/>
            </a:lvl6pPr>
            <a:lvl7pPr marL="599938" indent="0">
              <a:buNone/>
              <a:defRPr sz="300"/>
            </a:lvl7pPr>
            <a:lvl8pPr marL="699927" indent="0">
              <a:buNone/>
              <a:defRPr sz="300"/>
            </a:lvl8pPr>
            <a:lvl9pPr marL="799917" indent="0">
              <a:buNone/>
              <a:defRPr sz="300"/>
            </a:lvl9pPr>
          </a:lstStyle>
          <a:p>
            <a:pPr lvl="0"/>
            <a:r>
              <a:rPr lang="en-US" smtClean="0"/>
              <a:t>Click to edit Master text styles</a:t>
            </a:r>
          </a:p>
        </p:txBody>
      </p:sp>
    </p:spTree>
    <p:extLst>
      <p:ext uri="{BB962C8B-B14F-4D97-AF65-F5344CB8AC3E}">
        <p14:creationId xmlns:p14="http://schemas.microsoft.com/office/powerpoint/2010/main" val="151411450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8702546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3327284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1876548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7335996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1978413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3433810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280173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535346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132280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40935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9774"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1071"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319419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4359482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280983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640432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561534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8301307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885208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216694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2696483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428000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720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4544"/>
            <a:ext cx="8229462"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69" y="1535206"/>
            <a:ext cx="4040187"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4" name="Content Placeholder 3"/>
          <p:cNvSpPr>
            <a:spLocks noGrp="1"/>
          </p:cNvSpPr>
          <p:nvPr>
            <p:ph sz="half" idx="2"/>
          </p:nvPr>
        </p:nvSpPr>
        <p:spPr>
          <a:xfrm>
            <a:off x="457269" y="2174992"/>
            <a:ext cx="4040187"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3" y="1535206"/>
            <a:ext cx="4041568"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6" name="Content Placeholder 5"/>
          <p:cNvSpPr>
            <a:spLocks noGrp="1"/>
          </p:cNvSpPr>
          <p:nvPr>
            <p:ph sz="quarter" idx="4"/>
          </p:nvPr>
        </p:nvSpPr>
        <p:spPr>
          <a:xfrm>
            <a:off x="4645163" y="2174992"/>
            <a:ext cx="4041568"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801341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129671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3990944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5040795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402845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8726732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7475884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7607336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754400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5242645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08417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763143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283665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0338564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3093714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8577566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2618127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3593067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6936809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6242084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060462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9532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31936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7196749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7027909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4816081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66798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7266405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310435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2572934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9389524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3310102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06108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0570C2A0-7481-4A19-994C-623954255BEF}" type="slidenum">
              <a:rPr lang="en-US">
                <a:solidFill>
                  <a:srgbClr val="000000">
                    <a:tint val="75000"/>
                  </a:srgbClr>
                </a:solidFill>
              </a:rPr>
              <a:pPr>
                <a:defRPr/>
              </a:pPr>
              <a:t>‹#›</a:t>
            </a:fld>
            <a:endParaRPr lang="en-US" dirty="0">
              <a:solidFill>
                <a:srgbClr val="000000">
                  <a:tint val="75000"/>
                </a:srgbClr>
              </a:solidFill>
            </a:endParaRPr>
          </a:p>
        </p:txBody>
      </p:sp>
      <p:sp>
        <p:nvSpPr>
          <p:cNvPr id="5" name="Footer Placeholder 7"/>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337500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3143"/>
            <a:ext cx="3008312" cy="1161910"/>
          </a:xfrm>
        </p:spPr>
        <p:txBody>
          <a:bodyPr anchor="b"/>
          <a:lstStyle>
            <a:lvl1pPr algn="l">
              <a:defRPr sz="400" b="1"/>
            </a:lvl1pPr>
          </a:lstStyle>
          <a:p>
            <a:r>
              <a:rPr lang="en-US" smtClean="0"/>
              <a:t>Click to edit Master title style</a:t>
            </a:r>
            <a:endParaRPr lang="en-US"/>
          </a:p>
        </p:txBody>
      </p:sp>
      <p:sp>
        <p:nvSpPr>
          <p:cNvPr id="3" name="Content Placeholder 2"/>
          <p:cNvSpPr>
            <a:spLocks noGrp="1"/>
          </p:cNvSpPr>
          <p:nvPr>
            <p:ph idx="1"/>
          </p:nvPr>
        </p:nvSpPr>
        <p:spPr>
          <a:xfrm>
            <a:off x="3574981" y="273144"/>
            <a:ext cx="5111750" cy="5852972"/>
          </a:xfrm>
        </p:spPr>
        <p:txBody>
          <a:bodyPr/>
          <a:lstStyle>
            <a:lvl1pPr>
              <a:defRPr sz="700"/>
            </a:lvl1pPr>
            <a:lvl2pPr>
              <a:defRPr sz="600"/>
            </a:lvl2pPr>
            <a:lvl3pPr>
              <a:defRPr sz="5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69" y="1435053"/>
            <a:ext cx="3008312" cy="469106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425208662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3351218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9863664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731360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9947510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9371902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5211301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78042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66394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3985330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50530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50" y="4800670"/>
            <a:ext cx="5486538" cy="566597"/>
          </a:xfrm>
        </p:spPr>
        <p:txBody>
          <a:bodyPr anchor="b"/>
          <a:lstStyle>
            <a:lvl1pPr algn="l">
              <a:defRPr sz="400" b="1"/>
            </a:lvl1pPr>
          </a:lstStyle>
          <a:p>
            <a:r>
              <a:rPr lang="en-US" smtClean="0"/>
              <a:t>Click to edit Master title style</a:t>
            </a:r>
            <a:endParaRPr lang="en-US"/>
          </a:p>
        </p:txBody>
      </p:sp>
      <p:sp>
        <p:nvSpPr>
          <p:cNvPr id="3" name="Picture Placeholder 2"/>
          <p:cNvSpPr>
            <a:spLocks noGrp="1"/>
          </p:cNvSpPr>
          <p:nvPr>
            <p:ph type="pic" idx="1"/>
          </p:nvPr>
        </p:nvSpPr>
        <p:spPr>
          <a:xfrm>
            <a:off x="1792150" y="612822"/>
            <a:ext cx="5486538" cy="4114660"/>
          </a:xfrm>
        </p:spPr>
        <p:txBody>
          <a:bodyPr/>
          <a:lstStyle>
            <a:lvl1pPr marL="0" indent="0">
              <a:buNone/>
              <a:defRPr sz="700"/>
            </a:lvl1pPr>
            <a:lvl2pPr marL="99990" indent="0">
              <a:buNone/>
              <a:defRPr sz="600"/>
            </a:lvl2pPr>
            <a:lvl3pPr marL="199979" indent="0">
              <a:buNone/>
              <a:defRPr sz="500"/>
            </a:lvl3pPr>
            <a:lvl4pPr marL="299969" indent="0">
              <a:buNone/>
              <a:defRPr sz="400"/>
            </a:lvl4pPr>
            <a:lvl5pPr marL="399959" indent="0">
              <a:buNone/>
              <a:defRPr sz="400"/>
            </a:lvl5pPr>
            <a:lvl6pPr marL="499948" indent="0">
              <a:buNone/>
              <a:defRPr sz="400"/>
            </a:lvl6pPr>
            <a:lvl7pPr marL="599938" indent="0">
              <a:buNone/>
              <a:defRPr sz="400"/>
            </a:lvl7pPr>
            <a:lvl8pPr marL="699927" indent="0">
              <a:buNone/>
              <a:defRPr sz="400"/>
            </a:lvl8pPr>
            <a:lvl9pPr marL="799917" indent="0">
              <a:buNone/>
              <a:defRPr sz="400"/>
            </a:lvl9pPr>
          </a:lstStyle>
          <a:p>
            <a:pPr lvl="0"/>
            <a:endParaRPr lang="en-US" noProof="0" smtClean="0"/>
          </a:p>
        </p:txBody>
      </p:sp>
      <p:sp>
        <p:nvSpPr>
          <p:cNvPr id="4" name="Text Placeholder 3"/>
          <p:cNvSpPr>
            <a:spLocks noGrp="1"/>
          </p:cNvSpPr>
          <p:nvPr>
            <p:ph type="body" sz="half" idx="2"/>
          </p:nvPr>
        </p:nvSpPr>
        <p:spPr>
          <a:xfrm>
            <a:off x="1792150" y="5367267"/>
            <a:ext cx="5486538" cy="80507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404993353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534497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2366035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2558932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4089816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5362519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7121961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2521716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4389820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7592139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25149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467504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5258644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4851854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4589310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1466683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4300302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2330173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918961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7119918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0630645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07544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044" y="-25564"/>
            <a:ext cx="2057193" cy="66818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775" y="-25564"/>
            <a:ext cx="6139138" cy="66818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120406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5948747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9008196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91184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3319887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695050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0338154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341257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3828994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1506030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75050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6071130B-53D1-4F91-BD33-174EB711F83A}"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319021388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3977519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0532141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805413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4328319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044146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7353177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1947976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9920611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9685221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79433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C0000"/>
        </a:solidFill>
        <a:effectLst/>
      </p:bgPr>
    </p:bg>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0" y="0"/>
            <a:ext cx="9144000" cy="11430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Arial" charset="0"/>
            </a:endParaRPr>
          </a:p>
        </p:txBody>
      </p:sp>
      <p:pic>
        <p:nvPicPr>
          <p:cNvPr id="5" name="Picture 22" descr="TTU 2 Title Page_logo"/>
          <p:cNvPicPr>
            <a:picLocks noChangeAspect="1" noChangeArrowheads="1"/>
          </p:cNvPicPr>
          <p:nvPr userDrawn="1"/>
        </p:nvPicPr>
        <p:blipFill>
          <a:blip r:embed="rId2" cstate="print"/>
          <a:srcRect/>
          <a:stretch>
            <a:fillRect/>
          </a:stretch>
        </p:blipFill>
        <p:spPr bwMode="auto">
          <a:xfrm>
            <a:off x="7977188" y="-3175"/>
            <a:ext cx="1103312" cy="1139825"/>
          </a:xfrm>
          <a:prstGeom prst="rect">
            <a:avLst/>
          </a:prstGeom>
          <a:noFill/>
          <a:ln w="9525">
            <a:noFill/>
            <a:miter lim="800000"/>
            <a:headEnd/>
            <a:tailEnd/>
          </a:ln>
        </p:spPr>
      </p:pic>
      <p:sp>
        <p:nvSpPr>
          <p:cNvPr id="3075" name="Rectangle 3"/>
          <p:cNvSpPr>
            <a:spLocks noGrp="1" noChangeArrowheads="1"/>
          </p:cNvSpPr>
          <p:nvPr>
            <p:ph type="subTitle" idx="1"/>
          </p:nvPr>
        </p:nvSpPr>
        <p:spPr>
          <a:xfrm>
            <a:off x="566738" y="3076575"/>
            <a:ext cx="6400800" cy="1752600"/>
          </a:xfrm>
        </p:spPr>
        <p:txBody>
          <a:bodyPr/>
          <a:lstStyle>
            <a:lvl1pPr>
              <a:spcBef>
                <a:spcPct val="0"/>
              </a:spcBef>
              <a:spcAft>
                <a:spcPct val="0"/>
              </a:spcAft>
              <a:defRPr sz="3600">
                <a:solidFill>
                  <a:schemeClr val="bg1"/>
                </a:solidFill>
              </a:defRPr>
            </a:lvl1pPr>
          </a:lstStyle>
          <a:p>
            <a:r>
              <a:rPr lang="en-US"/>
              <a:t>Click to edit Master subtitle style</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29365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684429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837845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9490772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7293764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7207871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9046595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737788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9956331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641031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35004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370489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1293473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853373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435817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0946793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9960045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8679508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154963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3453036389"/>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8743657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357545251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18585330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58652001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22500171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53166967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01149133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10169433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30636295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61537452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73057525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3327480202"/>
      </p:ext>
    </p:extLst>
  </p:cSld>
  <p:clrMapOvr>
    <a:overrideClrMapping bg1="dk1" tx1="lt1" bg2="dk2" tx2="lt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24839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9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129527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2625443297"/>
      </p:ext>
    </p:extLst>
  </p:cSld>
  <p:clrMapOvr>
    <a:overrideClrMapping bg1="dk1" tx1="lt1" bg2="dk2" tx2="lt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9851582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32099990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49745691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42681923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13899488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56667862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14990221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4317877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202948101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41995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60352247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482190541"/>
      </p:ext>
    </p:extLst>
  </p:cSld>
  <p:clrMapOvr>
    <a:overrideClrMapping bg1="dk1" tx1="lt1" bg2="dk2" tx2="lt2" accent1="accent1" accent2="accent2" accent3="accent3" accent4="accent4" accent5="accent5" accent6="accent6" hlink="hlink" folHlink="folHlink"/>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591291618"/>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33996532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92328457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87038152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4629016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74188744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62829159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72656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64"/>
            <a:ext cx="7772538" cy="1361865"/>
          </a:xfrm>
        </p:spPr>
        <p:txBody>
          <a:bodyPr anchor="t"/>
          <a:lstStyle>
            <a:lvl1pPr algn="l">
              <a:defRPr sz="9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76"/>
            <a:ext cx="7772538" cy="1500188"/>
          </a:xfrm>
        </p:spPr>
        <p:txBody>
          <a:bodyPr anchor="b"/>
          <a:lstStyle>
            <a:lvl1pPr marL="0" indent="0">
              <a:buNone/>
              <a:defRPr sz="400"/>
            </a:lvl1pPr>
            <a:lvl2pPr marL="99990" indent="0">
              <a:buNone/>
              <a:defRPr sz="400"/>
            </a:lvl2pPr>
            <a:lvl3pPr marL="199979" indent="0">
              <a:buNone/>
              <a:defRPr sz="300"/>
            </a:lvl3pPr>
            <a:lvl4pPr marL="299969" indent="0">
              <a:buNone/>
              <a:defRPr sz="300"/>
            </a:lvl4pPr>
            <a:lvl5pPr marL="399959" indent="0">
              <a:buNone/>
              <a:defRPr sz="300"/>
            </a:lvl5pPr>
            <a:lvl6pPr marL="499948" indent="0">
              <a:buNone/>
              <a:defRPr sz="300"/>
            </a:lvl6pPr>
            <a:lvl7pPr marL="599938" indent="0">
              <a:buNone/>
              <a:defRPr sz="300"/>
            </a:lvl7pPr>
            <a:lvl8pPr marL="699927" indent="0">
              <a:buNone/>
              <a:defRPr sz="300"/>
            </a:lvl8pPr>
            <a:lvl9pPr marL="799917" indent="0">
              <a:buNone/>
              <a:defRPr sz="300"/>
            </a:lvl9pPr>
          </a:lstStyle>
          <a:p>
            <a:pPr lvl="0"/>
            <a:r>
              <a:rPr lang="en-US" smtClean="0"/>
              <a:t>Click to edit Master text styles</a:t>
            </a:r>
          </a:p>
        </p:txBody>
      </p:sp>
    </p:spTree>
    <p:extLst>
      <p:ext uri="{BB962C8B-B14F-4D97-AF65-F5344CB8AC3E}">
        <p14:creationId xmlns:p14="http://schemas.microsoft.com/office/powerpoint/2010/main" val="11935443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713771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2731477663"/>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45944354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3048388115"/>
      </p:ext>
    </p:extLst>
  </p:cSld>
  <p:clrMapOvr>
    <a:overrideClrMapping bg1="dk1" tx1="lt1" bg2="dk2" tx2="lt2" accent1="accent1" accent2="accent2" accent3="accent3" accent4="accent4" accent5="accent5" accent6="accent6" hlink="hlink" folHlink="folHlink"/>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3927889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18337989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27318443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3818700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01697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412144006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6569231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93073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43393240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1219113892"/>
      </p:ext>
    </p:extLst>
  </p:cSld>
  <p:clrMapOvr>
    <a:overrideClrMapping bg1="dk1" tx1="lt1" bg2="dk2" tx2="lt2" accent1="accent1" accent2="accent2" accent3="accent3" accent4="accent4" accent5="accent5" accent6="accent6" hlink="hlink" folHlink="folHlink"/>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46139473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3846018744"/>
      </p:ext>
    </p:extLst>
  </p:cSld>
  <p:clrMapOvr>
    <a:overrideClrMapping bg1="dk1" tx1="lt1" bg2="dk2" tx2="lt2" accent1="accent1" accent2="accent2" accent3="accent3" accent4="accent4" accent5="accent5" accent6="accent6" hlink="hlink" folHlink="folHlink"/>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34728774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39809526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40388877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09088956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31650505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2458028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1439968"/>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84222487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51070090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971507771"/>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4941010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311530187"/>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513678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410983246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42920823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0681968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404499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1850813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02316537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23693108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10738884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2961653522"/>
      </p:ext>
    </p:extLst>
  </p:cSld>
  <p:clrMapOvr>
    <a:overrideClrMapping bg1="dk1" tx1="lt1" bg2="dk2" tx2="lt2" accent1="accent1" accent2="accent2" accent3="accent3" accent4="accent4" accent5="accent5" accent6="accent6" hlink="hlink" folHlink="folHlink"/>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68462659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2974787330"/>
      </p:ext>
    </p:extLst>
  </p:cSld>
  <p:clrMapOvr>
    <a:overrideClrMapping bg1="dk1" tx1="lt1" bg2="dk2" tx2="lt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82911965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25279148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75460614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4234569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9023834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270838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273642674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93215585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02795601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1672384135"/>
      </p:ext>
    </p:extLst>
  </p:cSld>
  <p:clrMapOvr>
    <a:overrideClrMapping bg1="dk1" tx1="lt1" bg2="dk2" tx2="lt2" accent1="accent1" accent2="accent2" accent3="accent3" accent4="accent4" accent5="accent5" accent6="accent6" hlink="hlink" folHlink="folHlink"/>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61662664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3518197470"/>
      </p:ext>
    </p:extLst>
  </p:cSld>
  <p:clrMapOvr>
    <a:overrideClrMapping bg1="dk1" tx1="lt1" bg2="dk2" tx2="lt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53138550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0639590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862916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113" y="-25400"/>
            <a:ext cx="2057400" cy="6681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913" y="-25400"/>
            <a:ext cx="6019800" cy="6681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824022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73672128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89920682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28536615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81209752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78530947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2072930151"/>
      </p:ext>
    </p:extLst>
  </p:cSld>
  <p:clrMapOvr>
    <a:overrideClrMapping bg1="dk1" tx1="lt1" bg2="dk2" tx2="lt2" accent1="accent1" accent2="accent2" accent3="accent3" accent4="accent4" accent5="accent5" accent6="accent6" hlink="hlink" folHlink="folHlink"/>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1925303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DBF5F9">
                    <a:shade val="90000"/>
                  </a:srgbClr>
                </a:solidFill>
              </a:rPr>
              <a:pPr/>
              <a:t>6/5/2017</a:t>
            </a:fld>
            <a:endParaRPr lang="en-US" dirty="0">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DBF5F9">
                    <a:shade val="90000"/>
                  </a:srgbClr>
                </a:solidFill>
              </a:rPr>
              <a:pPr/>
              <a:t>‹#›</a:t>
            </a:fld>
            <a:endParaRPr lang="en-US" dirty="0">
              <a:solidFill>
                <a:srgbClr val="DBF5F9">
                  <a:shade val="90000"/>
                </a:srgbClr>
              </a:solidFill>
            </a:endParaRPr>
          </a:p>
        </p:txBody>
      </p:sp>
    </p:spTree>
    <p:extLst>
      <p:ext uri="{BB962C8B-B14F-4D97-AF65-F5344CB8AC3E}">
        <p14:creationId xmlns:p14="http://schemas.microsoft.com/office/powerpoint/2010/main" val="2874077009"/>
      </p:ext>
    </p:extLst>
  </p:cSld>
  <p:clrMapOvr>
    <a:overrideClrMapping bg1="dk1" tx1="lt1" bg2="dk2" tx2="lt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250627801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40809513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0" y="273629"/>
            <a:ext cx="8225280" cy="1142040"/>
          </a:xfrm>
        </p:spPr>
        <p:txBody>
          <a:bodyPr/>
          <a:lstStyle/>
          <a:p>
            <a:r>
              <a:rPr lang="en-US" smtClean="0"/>
              <a:t>Click to edit Master title style</a:t>
            </a:r>
            <a:endParaRPr lang="id-ID"/>
          </a:p>
        </p:txBody>
      </p:sp>
      <p:sp>
        <p:nvSpPr>
          <p:cNvPr id="3" name="Date Placeholder 2"/>
          <p:cNvSpPr>
            <a:spLocks noGrp="1"/>
          </p:cNvSpPr>
          <p:nvPr>
            <p:ph type="dt" idx="10"/>
          </p:nvPr>
        </p:nvSpPr>
        <p:spPr>
          <a:xfrm>
            <a:off x="456481" y="6247376"/>
            <a:ext cx="2126880" cy="469489"/>
          </a:xfrm>
          <a:prstGeom prst="rect">
            <a:avLst/>
          </a:prstGeom>
        </p:spPr>
        <p:txBody>
          <a:bodyPr lIns="82945" tIns="41473" rIns="82945" bIns="41473"/>
          <a:lstStyle>
            <a:lvl1pPr>
              <a:defRPr/>
            </a:lvl1pPr>
          </a:lstStyle>
          <a:p>
            <a:pPr fontAlgn="base">
              <a:spcBef>
                <a:spcPct val="0"/>
              </a:spcBef>
              <a:spcAft>
                <a:spcPct val="0"/>
              </a:spcAft>
            </a:pPr>
            <a:endParaRPr lang="en-US">
              <a:solidFill>
                <a:srgbClr val="000000"/>
              </a:solidFill>
              <a:latin typeface="Arial" charset="0"/>
            </a:endParaRPr>
          </a:p>
        </p:txBody>
      </p:sp>
      <p:sp>
        <p:nvSpPr>
          <p:cNvPr id="4" name="Footer Placeholder 3"/>
          <p:cNvSpPr>
            <a:spLocks noGrp="1"/>
          </p:cNvSpPr>
          <p:nvPr>
            <p:ph type="ftr" idx="11"/>
          </p:nvPr>
        </p:nvSpPr>
        <p:spPr>
          <a:xfrm>
            <a:off x="3127681" y="6247376"/>
            <a:ext cx="2895840" cy="469489"/>
          </a:xfrm>
          <a:prstGeom prst="rect">
            <a:avLst/>
          </a:prstGeom>
        </p:spPr>
        <p:txBody>
          <a:bodyPr lIns="82945" tIns="41473" rIns="82945" bIns="41473"/>
          <a:lstStyle>
            <a:lvl1pPr>
              <a:defRPr/>
            </a:lvl1pPr>
          </a:lstStyle>
          <a:p>
            <a:pPr fontAlgn="base">
              <a:spcBef>
                <a:spcPct val="0"/>
              </a:spcBef>
              <a:spcAft>
                <a:spcPct val="0"/>
              </a:spcAft>
            </a:pPr>
            <a:endParaRPr lang="en-US">
              <a:solidFill>
                <a:srgbClr val="000000"/>
              </a:solidFill>
              <a:latin typeface="Arial" charset="0"/>
            </a:endParaRPr>
          </a:p>
        </p:txBody>
      </p:sp>
      <p:sp>
        <p:nvSpPr>
          <p:cNvPr id="5" name="Slide Number Placeholder 4"/>
          <p:cNvSpPr>
            <a:spLocks noGrp="1"/>
          </p:cNvSpPr>
          <p:nvPr>
            <p:ph type="sldNum" idx="12"/>
          </p:nvPr>
        </p:nvSpPr>
        <p:spPr>
          <a:xfrm>
            <a:off x="8089899" y="6247376"/>
            <a:ext cx="593301" cy="469489"/>
          </a:xfrm>
          <a:prstGeom prst="rect">
            <a:avLst/>
          </a:prstGeom>
        </p:spPr>
        <p:txBody>
          <a:bodyPr lIns="82945" tIns="41473" rIns="82945" bIns="41473"/>
          <a:lstStyle>
            <a:lvl1pPr>
              <a:defRPr/>
            </a:lvl1pPr>
          </a:lstStyle>
          <a:p>
            <a:pPr fontAlgn="base">
              <a:spcBef>
                <a:spcPct val="0"/>
              </a:spcBef>
              <a:spcAft>
                <a:spcPct val="0"/>
              </a:spcAft>
            </a:pPr>
            <a:fld id="{32DEB007-28BB-4008-BD64-D28F762AD3BD}" type="slidenum">
              <a:rPr lang="en-US">
                <a:solidFill>
                  <a:srgbClr val="000000"/>
                </a:solidFill>
                <a:latin typeface="Arial" charset="0"/>
              </a:rPr>
              <a:pPr fontAlgn="base">
                <a:spcBef>
                  <a:spcPct val="0"/>
                </a:spcBef>
                <a:spcAft>
                  <a:spcPct val="0"/>
                </a:spcAft>
              </a:pPr>
              <a:t>‹#›</a:t>
            </a:fld>
            <a:endParaRPr lang="en-US">
              <a:solidFill>
                <a:srgbClr val="000000"/>
              </a:solidFill>
              <a:latin typeface="Arial" charset="0"/>
            </a:endParaRPr>
          </a:p>
        </p:txBody>
      </p:sp>
    </p:spTree>
    <p:extLst>
      <p:ext uri="{BB962C8B-B14F-4D97-AF65-F5344CB8AC3E}">
        <p14:creationId xmlns:p14="http://schemas.microsoft.com/office/powerpoint/2010/main" val="53334486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72901083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50389662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1917228861"/>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247438259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71970930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spTree>
    <p:extLst>
      <p:ext uri="{BB962C8B-B14F-4D97-AF65-F5344CB8AC3E}">
        <p14:creationId xmlns:p14="http://schemas.microsoft.com/office/powerpoint/2010/main" val="32782417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9513754"/>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55419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742717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26738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a:solidFill>
                <a:srgbClr val="000000"/>
              </a:solidFill>
            </a:endParaRPr>
          </a:p>
        </p:txBody>
      </p:sp>
      <p:pic>
        <p:nvPicPr>
          <p:cNvPr id="5" name="Picture 18" descr="TTU 2 Title Pag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14639" y="-43073"/>
            <a:ext cx="7513361" cy="1143000"/>
          </a:xfrm>
        </p:spPr>
        <p:txBody>
          <a:bodyPr/>
          <a:lstStyle>
            <a:lvl1pPr>
              <a:lnSpc>
                <a:spcPct val="120000"/>
              </a:lnSpc>
              <a:spcAft>
                <a:spcPct val="20000"/>
              </a:spcAft>
              <a:defRPr/>
            </a:lvl1pPr>
          </a:lstStyle>
          <a:p>
            <a:r>
              <a:rPr lang="en-US"/>
              <a:t>Click to edit Master title style</a:t>
            </a:r>
          </a:p>
        </p:txBody>
      </p:sp>
      <p:sp>
        <p:nvSpPr>
          <p:cNvPr id="3075" name="Rectangle 3"/>
          <p:cNvSpPr>
            <a:spLocks noGrp="1" noChangeArrowheads="1"/>
          </p:cNvSpPr>
          <p:nvPr>
            <p:ph type="subTitle" idx="1"/>
          </p:nvPr>
        </p:nvSpPr>
        <p:spPr>
          <a:xfrm>
            <a:off x="567014" y="3076365"/>
            <a:ext cx="6400386" cy="1753020"/>
          </a:xfrm>
        </p:spPr>
        <p:txBody>
          <a:bodyPr/>
          <a:lstStyle>
            <a:lvl1pPr>
              <a:spcBef>
                <a:spcPct val="0"/>
              </a:spcBef>
              <a:spcAft>
                <a:spcPct val="0"/>
              </a:spcAft>
              <a:defRPr sz="3600">
                <a:solidFill>
                  <a:schemeClr val="bg1"/>
                </a:solidFill>
              </a:defRPr>
            </a:lvl1pPr>
          </a:lstStyle>
          <a:p>
            <a:r>
              <a:rPr lang="en-US"/>
              <a:t>Click to edit Master subtitle style</a:t>
            </a:r>
          </a:p>
        </p:txBody>
      </p:sp>
    </p:spTree>
    <p:extLst>
      <p:ext uri="{BB962C8B-B14F-4D97-AF65-F5344CB8AC3E}">
        <p14:creationId xmlns:p14="http://schemas.microsoft.com/office/powerpoint/2010/main" val="406146968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720281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6208395"/>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826275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107740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061516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64360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187585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127507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896570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1411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0570C2A0-7481-4A19-994C-623954255BEF}" type="slidenum">
              <a:rPr lang="en-US">
                <a:solidFill>
                  <a:srgbClr val="000000">
                    <a:tint val="75000"/>
                  </a:srgbClr>
                </a:solidFill>
              </a:rPr>
              <a:pPr>
                <a:defRPr/>
              </a:pPr>
              <a:t>‹#›</a:t>
            </a:fld>
            <a:endParaRPr lang="en-US" dirty="0">
              <a:solidFill>
                <a:srgbClr val="000000">
                  <a:tint val="75000"/>
                </a:srgbClr>
              </a:solidFill>
            </a:endParaRPr>
          </a:p>
        </p:txBody>
      </p:sp>
      <p:sp>
        <p:nvSpPr>
          <p:cNvPr id="5" name="Footer Placeholder 7"/>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183462071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8207414"/>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862179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767545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9802296"/>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248271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365363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939050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98103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569762891"/>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52044873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64"/>
            <a:ext cx="7772538" cy="1361865"/>
          </a:xfrm>
        </p:spPr>
        <p:txBody>
          <a:bodyPr anchor="t"/>
          <a:lstStyle>
            <a:lvl1pPr algn="l">
              <a:defRPr sz="9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76"/>
            <a:ext cx="7772538" cy="1500188"/>
          </a:xfrm>
        </p:spPr>
        <p:txBody>
          <a:bodyPr anchor="b"/>
          <a:lstStyle>
            <a:lvl1pPr marL="0" indent="0">
              <a:buNone/>
              <a:defRPr sz="400"/>
            </a:lvl1pPr>
            <a:lvl2pPr marL="99990" indent="0">
              <a:buNone/>
              <a:defRPr sz="400"/>
            </a:lvl2pPr>
            <a:lvl3pPr marL="199979" indent="0">
              <a:buNone/>
              <a:defRPr sz="300"/>
            </a:lvl3pPr>
            <a:lvl4pPr marL="299969" indent="0">
              <a:buNone/>
              <a:defRPr sz="300"/>
            </a:lvl4pPr>
            <a:lvl5pPr marL="399959" indent="0">
              <a:buNone/>
              <a:defRPr sz="300"/>
            </a:lvl5pPr>
            <a:lvl6pPr marL="499948" indent="0">
              <a:buNone/>
              <a:defRPr sz="300"/>
            </a:lvl6pPr>
            <a:lvl7pPr marL="599938" indent="0">
              <a:buNone/>
              <a:defRPr sz="300"/>
            </a:lvl7pPr>
            <a:lvl8pPr marL="699927" indent="0">
              <a:buNone/>
              <a:defRPr sz="300"/>
            </a:lvl8pPr>
            <a:lvl9pPr marL="799917" indent="0">
              <a:buNone/>
              <a:defRPr sz="300"/>
            </a:lvl9pPr>
          </a:lstStyle>
          <a:p>
            <a:pPr lvl="0"/>
            <a:r>
              <a:rPr lang="en-US" smtClean="0"/>
              <a:t>Click to edit Master text styles</a:t>
            </a:r>
          </a:p>
        </p:txBody>
      </p:sp>
    </p:spTree>
    <p:extLst>
      <p:ext uri="{BB962C8B-B14F-4D97-AF65-F5344CB8AC3E}">
        <p14:creationId xmlns:p14="http://schemas.microsoft.com/office/powerpoint/2010/main" val="129586473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157168525"/>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62088"/>
            <a:ext cx="4038600"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62088"/>
            <a:ext cx="4038600" cy="5256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00455627"/>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4074248741"/>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762557588"/>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930431817"/>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265764030"/>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964413628"/>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545476993"/>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4000" y="228600"/>
            <a:ext cx="2082800" cy="648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28600"/>
            <a:ext cx="6096000" cy="648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1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403561914"/>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0B0CE5D-B5C5-447C-84CE-E17D5254664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993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9774"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1071"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1091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9774"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1071"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9100559"/>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F15CD126-EB24-4B1A-8E7A-56697D8CE02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9619840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E880D85-BB35-4C18-ACC2-A7E960875DC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25238179"/>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FB0C41F-4BB8-42E7-8D48-B075286E48D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0676099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DF555900-AC09-48D7-9BB8-46D242F79C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8438016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4AE8C0C-F35D-4805-80BE-2E1C6341FCC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2320610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AABDFDB6-F546-42C6-AC2C-BFF070E92EC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7290389"/>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0A450EA1-A9BB-472C-9745-DC1B3FE5E7C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9620826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B1ABDEFB-2C9C-49C5-83F2-47A6D951BEC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9435597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03626FC-5075-4E0D-9373-106805ED3F0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5414134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705600" cy="6126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ACCA117B-1D0A-4BE4-9757-3D873FB2C48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648317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4544"/>
            <a:ext cx="8229462"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69" y="1535206"/>
            <a:ext cx="4040187"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4" name="Content Placeholder 3"/>
          <p:cNvSpPr>
            <a:spLocks noGrp="1"/>
          </p:cNvSpPr>
          <p:nvPr>
            <p:ph sz="half" idx="2"/>
          </p:nvPr>
        </p:nvSpPr>
        <p:spPr>
          <a:xfrm>
            <a:off x="457269" y="2174992"/>
            <a:ext cx="4040187"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3" y="1535206"/>
            <a:ext cx="4041568"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6" name="Content Placeholder 5"/>
          <p:cNvSpPr>
            <a:spLocks noGrp="1"/>
          </p:cNvSpPr>
          <p:nvPr>
            <p:ph sz="quarter" idx="4"/>
          </p:nvPr>
        </p:nvSpPr>
        <p:spPr>
          <a:xfrm>
            <a:off x="4645163" y="2174992"/>
            <a:ext cx="4041568"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6843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5F3CD02F-47B8-4275-A547-DD47629A70A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2667789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fld id="{06636114-AB1F-4A9B-933B-4C730633682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00535110"/>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5845B89-B132-4CAC-8923-E3B155C3514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8614385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C44F81-51BC-443D-B941-F3BD13912B7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5763250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9AB7C66-B64B-4389-9BC9-99BF0B4A242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3429348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5196A8A-1D61-4B06-A98A-12F661D654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9460813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56C12C6-38B5-4636-81B2-7625CFF250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369274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FB9BFFC-E50F-44C2-AEB0-47751DEBF90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9258831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97526B7-4BDD-4F2C-A4CE-33EB23BB6E1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9101953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9F98905-5952-4FAC-8F86-C6E1B998D1E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169933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181253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6265FB0-D5E6-42F4-93BA-C2DF179525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1531054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C7736A-12DC-4C82-8A50-A2F26C49066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6660141"/>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9036761-32FC-4489-A70F-DDF31B8CD5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6644848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4E2CF37-9332-4697-992E-01C4A7D4E44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397785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914400"/>
            <a:ext cx="7772400" cy="5257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DDBEA42-59F6-45AE-94FE-381B6584BB8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910271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E3B707-6BEA-4354-BAE3-C5D38D71608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353884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C6F3FCC-0BF0-4B70-91A0-8CD9BB9740E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18084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FCA9670-D6D2-4681-92B8-75E3C09905A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1829482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A687606-A5F0-4350-9A77-4610BF09D1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069312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F0D8082-C4BE-44E3-B099-E2E7AF8D22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989119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388604"/>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EAD7B2-049D-49D5-AF66-01535D0CD8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4893945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A6962D2-A76F-4D62-9F89-F8F8CFE3AB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17287918"/>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8C98D58-98DF-49A5-A5CD-6498E93CBB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7436982"/>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BF705D1-1DB8-4884-A6DB-4C42EAB919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258875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2EB182-7596-4DC0-8ED6-792BCBB0DE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664670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01112A3-BE7F-4FBD-AB66-38961BA222D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095811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5B24940-6A1F-43A7-9C2A-06D987C6487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7293393"/>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60BBFE-A1BD-4836-A3FA-3B63251946C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844818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326E91A-EBC7-48C5-9577-318C180D95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2383437"/>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28E8E4B-D91E-4A59-82AF-7F5B70078FB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354773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3143"/>
            <a:ext cx="3008312" cy="1161910"/>
          </a:xfrm>
        </p:spPr>
        <p:txBody>
          <a:bodyPr anchor="b"/>
          <a:lstStyle>
            <a:lvl1pPr algn="l">
              <a:defRPr sz="400" b="1"/>
            </a:lvl1pPr>
          </a:lstStyle>
          <a:p>
            <a:r>
              <a:rPr lang="en-US" smtClean="0"/>
              <a:t>Click to edit Master title style</a:t>
            </a:r>
            <a:endParaRPr lang="en-US"/>
          </a:p>
        </p:txBody>
      </p:sp>
      <p:sp>
        <p:nvSpPr>
          <p:cNvPr id="3" name="Content Placeholder 2"/>
          <p:cNvSpPr>
            <a:spLocks noGrp="1"/>
          </p:cNvSpPr>
          <p:nvPr>
            <p:ph idx="1"/>
          </p:nvPr>
        </p:nvSpPr>
        <p:spPr>
          <a:xfrm>
            <a:off x="3574981" y="273144"/>
            <a:ext cx="5111750" cy="5852972"/>
          </a:xfrm>
        </p:spPr>
        <p:txBody>
          <a:bodyPr/>
          <a:lstStyle>
            <a:lvl1pPr>
              <a:defRPr sz="700"/>
            </a:lvl1pPr>
            <a:lvl2pPr>
              <a:defRPr sz="600"/>
            </a:lvl2pPr>
            <a:lvl3pPr>
              <a:defRPr sz="5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69" y="1435053"/>
            <a:ext cx="3008312" cy="469106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3094437849"/>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AA29B39-EF8D-49CB-BD57-5E512E02488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7826559"/>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5614CCA-37B8-4C35-86C8-AC0DA6CD303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4527066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E029F3A-B43D-4D12-8056-7A56A5F5E1F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30565425"/>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8E20FA8-854C-46E6-93E7-B5780869812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23944051"/>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707FD95-C867-4B42-9D36-F0F4051E8B1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96964146"/>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3C87DA7-7657-4F2E-9A58-BF690B30BA4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5057221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DD46CB-5CC5-4ED4-90BA-5ADC762920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7430084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1B436E1-C02C-4E07-8AE7-BED6903D61C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491464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6870BBE-A056-49E0-92F9-F47AF2B8CEB8}" type="datetimeFigureOut">
              <a:rPr lang="en-US"/>
              <a:pPr>
                <a:defRPr/>
              </a:pPr>
              <a:t>6/5/2017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B2CD1B-FCD5-4100-9703-0BF74AEA9A40}" type="slidenum">
              <a:rPr lang="en-US"/>
              <a:pPr>
                <a:defRPr/>
              </a:pPr>
              <a:t>‹#›</a:t>
            </a:fld>
            <a:endParaRPr lang="en-US"/>
          </a:p>
        </p:txBody>
      </p:sp>
    </p:spTree>
    <p:extLst>
      <p:ext uri="{BB962C8B-B14F-4D97-AF65-F5344CB8AC3E}">
        <p14:creationId xmlns:p14="http://schemas.microsoft.com/office/powerpoint/2010/main" val="197589877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7E8110B-28A6-4C75-A381-25D754A514D7}" type="datetimeFigureOut">
              <a:rPr lang="en-US"/>
              <a:pPr>
                <a:defRPr/>
              </a:pPr>
              <a:t>6/5/2017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70CC955-EF59-4902-BAB1-6BEBD5998C13}" type="slidenum">
              <a:rPr lang="en-US"/>
              <a:pPr>
                <a:defRPr/>
              </a:pPr>
              <a:t>‹#›</a:t>
            </a:fld>
            <a:endParaRPr lang="en-US"/>
          </a:p>
        </p:txBody>
      </p:sp>
    </p:spTree>
    <p:extLst>
      <p:ext uri="{BB962C8B-B14F-4D97-AF65-F5344CB8AC3E}">
        <p14:creationId xmlns:p14="http://schemas.microsoft.com/office/powerpoint/2010/main" val="19194880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50" y="4800670"/>
            <a:ext cx="5486538" cy="566597"/>
          </a:xfrm>
        </p:spPr>
        <p:txBody>
          <a:bodyPr anchor="b"/>
          <a:lstStyle>
            <a:lvl1pPr algn="l">
              <a:defRPr sz="400" b="1"/>
            </a:lvl1pPr>
          </a:lstStyle>
          <a:p>
            <a:r>
              <a:rPr lang="en-US" smtClean="0"/>
              <a:t>Click to edit Master title style</a:t>
            </a:r>
            <a:endParaRPr lang="en-US"/>
          </a:p>
        </p:txBody>
      </p:sp>
      <p:sp>
        <p:nvSpPr>
          <p:cNvPr id="3" name="Picture Placeholder 2"/>
          <p:cNvSpPr>
            <a:spLocks noGrp="1"/>
          </p:cNvSpPr>
          <p:nvPr>
            <p:ph type="pic" idx="1"/>
          </p:nvPr>
        </p:nvSpPr>
        <p:spPr>
          <a:xfrm>
            <a:off x="1792150" y="612822"/>
            <a:ext cx="5486538" cy="4114660"/>
          </a:xfrm>
        </p:spPr>
        <p:txBody>
          <a:bodyPr/>
          <a:lstStyle>
            <a:lvl1pPr marL="0" indent="0">
              <a:buNone/>
              <a:defRPr sz="700"/>
            </a:lvl1pPr>
            <a:lvl2pPr marL="99990" indent="0">
              <a:buNone/>
              <a:defRPr sz="600"/>
            </a:lvl2pPr>
            <a:lvl3pPr marL="199979" indent="0">
              <a:buNone/>
              <a:defRPr sz="500"/>
            </a:lvl3pPr>
            <a:lvl4pPr marL="299969" indent="0">
              <a:buNone/>
              <a:defRPr sz="400"/>
            </a:lvl4pPr>
            <a:lvl5pPr marL="399959" indent="0">
              <a:buNone/>
              <a:defRPr sz="400"/>
            </a:lvl5pPr>
            <a:lvl6pPr marL="499948" indent="0">
              <a:buNone/>
              <a:defRPr sz="400"/>
            </a:lvl6pPr>
            <a:lvl7pPr marL="599938" indent="0">
              <a:buNone/>
              <a:defRPr sz="400"/>
            </a:lvl7pPr>
            <a:lvl8pPr marL="699927" indent="0">
              <a:buNone/>
              <a:defRPr sz="400"/>
            </a:lvl8pPr>
            <a:lvl9pPr marL="799917" indent="0">
              <a:buNone/>
              <a:defRPr sz="400"/>
            </a:lvl9pPr>
          </a:lstStyle>
          <a:p>
            <a:pPr lvl="0"/>
            <a:endParaRPr lang="en-US" noProof="0" smtClean="0"/>
          </a:p>
        </p:txBody>
      </p:sp>
      <p:sp>
        <p:nvSpPr>
          <p:cNvPr id="4" name="Text Placeholder 3"/>
          <p:cNvSpPr>
            <a:spLocks noGrp="1"/>
          </p:cNvSpPr>
          <p:nvPr>
            <p:ph type="body" sz="half" idx="2"/>
          </p:nvPr>
        </p:nvSpPr>
        <p:spPr>
          <a:xfrm>
            <a:off x="1792150" y="5367267"/>
            <a:ext cx="5486538" cy="80507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163119604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DB27157-4277-4AB0-A826-1A18527CD108}" type="datetimeFigureOut">
              <a:rPr lang="en-US"/>
              <a:pPr>
                <a:defRPr/>
              </a:pPr>
              <a:t>6/5/2017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2773C32-C482-4E07-9EC7-10BE79173EEB}" type="slidenum">
              <a:rPr lang="en-US"/>
              <a:pPr>
                <a:defRPr/>
              </a:pPr>
              <a:t>‹#›</a:t>
            </a:fld>
            <a:endParaRPr lang="en-US"/>
          </a:p>
        </p:txBody>
      </p:sp>
    </p:spTree>
    <p:extLst>
      <p:ext uri="{BB962C8B-B14F-4D97-AF65-F5344CB8AC3E}">
        <p14:creationId xmlns:p14="http://schemas.microsoft.com/office/powerpoint/2010/main" val="1008427566"/>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4DEE393-B2DA-4F5F-8499-618422EC233E}" type="datetimeFigureOut">
              <a:rPr lang="en-US"/>
              <a:pPr>
                <a:defRPr/>
              </a:pPr>
              <a:t>6/5/2017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B9C10DE-DC1C-4DA1-9526-ADF764E32C5F}" type="slidenum">
              <a:rPr lang="en-US"/>
              <a:pPr>
                <a:defRPr/>
              </a:pPr>
              <a:t>‹#›</a:t>
            </a:fld>
            <a:endParaRPr lang="en-US"/>
          </a:p>
        </p:txBody>
      </p:sp>
    </p:spTree>
    <p:extLst>
      <p:ext uri="{BB962C8B-B14F-4D97-AF65-F5344CB8AC3E}">
        <p14:creationId xmlns:p14="http://schemas.microsoft.com/office/powerpoint/2010/main" val="2288331908"/>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B57EFD-5E85-44A6-BDD3-AE5D78456D6B}" type="datetimeFigureOut">
              <a:rPr lang="en-US"/>
              <a:pPr>
                <a:defRPr/>
              </a:pPr>
              <a:t>6/5/2017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80BB30A-C6C7-442F-AB39-67114AB057C4}" type="slidenum">
              <a:rPr lang="en-US"/>
              <a:pPr>
                <a:defRPr/>
              </a:pPr>
              <a:t>‹#›</a:t>
            </a:fld>
            <a:endParaRPr lang="en-US"/>
          </a:p>
        </p:txBody>
      </p:sp>
    </p:spTree>
    <p:extLst>
      <p:ext uri="{BB962C8B-B14F-4D97-AF65-F5344CB8AC3E}">
        <p14:creationId xmlns:p14="http://schemas.microsoft.com/office/powerpoint/2010/main" val="3353172185"/>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74A180D-F588-4F92-A17B-62BA747351AD}" type="datetimeFigureOut">
              <a:rPr lang="en-US"/>
              <a:pPr>
                <a:defRPr/>
              </a:pPr>
              <a:t>6/5/2017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5FBAD30-7CC8-4448-931F-7C6DAD81D890}" type="slidenum">
              <a:rPr lang="en-US"/>
              <a:pPr>
                <a:defRPr/>
              </a:pPr>
              <a:t>‹#›</a:t>
            </a:fld>
            <a:endParaRPr lang="en-US"/>
          </a:p>
        </p:txBody>
      </p:sp>
    </p:spTree>
    <p:extLst>
      <p:ext uri="{BB962C8B-B14F-4D97-AF65-F5344CB8AC3E}">
        <p14:creationId xmlns:p14="http://schemas.microsoft.com/office/powerpoint/2010/main" val="269383229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3A6CCEE-074D-45B3-A9C6-62B2A0A7DEE8}" type="datetimeFigureOut">
              <a:rPr lang="en-US"/>
              <a:pPr>
                <a:defRPr/>
              </a:pPr>
              <a:t>6/5/2017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AB169E4-12A9-4CB0-98F6-24D86B5016DC}" type="slidenum">
              <a:rPr lang="en-US"/>
              <a:pPr>
                <a:defRPr/>
              </a:pPr>
              <a:t>‹#›</a:t>
            </a:fld>
            <a:endParaRPr lang="en-US"/>
          </a:p>
        </p:txBody>
      </p:sp>
    </p:spTree>
    <p:extLst>
      <p:ext uri="{BB962C8B-B14F-4D97-AF65-F5344CB8AC3E}">
        <p14:creationId xmlns:p14="http://schemas.microsoft.com/office/powerpoint/2010/main" val="393699780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502EDAB-7F71-45F4-8411-0DD75BBFE5F6}" type="datetimeFigureOut">
              <a:rPr lang="en-US"/>
              <a:pPr>
                <a:defRPr/>
              </a:pPr>
              <a:t>6/5/2017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E39D8AC-F233-4B18-BE90-D249B59CED16}" type="slidenum">
              <a:rPr lang="en-US"/>
              <a:pPr>
                <a:defRPr/>
              </a:pPr>
              <a:t>‹#›</a:t>
            </a:fld>
            <a:endParaRPr lang="en-US"/>
          </a:p>
        </p:txBody>
      </p:sp>
    </p:spTree>
    <p:extLst>
      <p:ext uri="{BB962C8B-B14F-4D97-AF65-F5344CB8AC3E}">
        <p14:creationId xmlns:p14="http://schemas.microsoft.com/office/powerpoint/2010/main" val="371713346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C967622-2415-48FE-98F3-1D9CB13B4023}" type="datetimeFigureOut">
              <a:rPr lang="en-US"/>
              <a:pPr>
                <a:defRPr/>
              </a:pPr>
              <a:t>6/5/2017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A18B5B-2D5C-4170-852C-0E616CF62680}" type="slidenum">
              <a:rPr lang="en-US"/>
              <a:pPr>
                <a:defRPr/>
              </a:pPr>
              <a:t>‹#›</a:t>
            </a:fld>
            <a:endParaRPr lang="en-US"/>
          </a:p>
        </p:txBody>
      </p:sp>
    </p:spTree>
    <p:extLst>
      <p:ext uri="{BB962C8B-B14F-4D97-AF65-F5344CB8AC3E}">
        <p14:creationId xmlns:p14="http://schemas.microsoft.com/office/powerpoint/2010/main" val="46982112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D5DAB1E-4C77-419D-80E2-AC1A27FB6853}" type="datetimeFigureOut">
              <a:rPr lang="en-US"/>
              <a:pPr>
                <a:defRPr/>
              </a:pPr>
              <a:t>6/5/2017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982C0E-14E4-429F-B35D-8F2E5371CB80}" type="slidenum">
              <a:rPr lang="en-US"/>
              <a:pPr>
                <a:defRPr/>
              </a:pPr>
              <a:t>‹#›</a:t>
            </a:fld>
            <a:endParaRPr lang="en-US"/>
          </a:p>
        </p:txBody>
      </p:sp>
    </p:spTree>
    <p:extLst>
      <p:ext uri="{BB962C8B-B14F-4D97-AF65-F5344CB8AC3E}">
        <p14:creationId xmlns:p14="http://schemas.microsoft.com/office/powerpoint/2010/main" val="133816427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E431632-7B6E-4100-8FFF-D8472DCF7748}" type="datetimeFigureOut">
              <a:rPr lang="en-US"/>
              <a:pPr>
                <a:defRPr/>
              </a:pPr>
              <a:t>6/5/2017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5A6C48-15C7-41F5-9FAA-7B1F69E4FF9E}" type="slidenum">
              <a:rPr lang="en-US"/>
              <a:pPr>
                <a:defRPr/>
              </a:pPr>
              <a:t>‹#›</a:t>
            </a:fld>
            <a:endParaRPr lang="en-US"/>
          </a:p>
        </p:txBody>
      </p:sp>
    </p:spTree>
    <p:extLst>
      <p:ext uri="{BB962C8B-B14F-4D97-AF65-F5344CB8AC3E}">
        <p14:creationId xmlns:p14="http://schemas.microsoft.com/office/powerpoint/2010/main" val="222572313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14400"/>
            <a:ext cx="38100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19500"/>
            <a:ext cx="3810000" cy="2552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a:defRPr/>
            </a:pPr>
            <a:fld id="{F6AF288F-5A76-4BF1-A6F6-F46EBA9625A8}" type="slidenum">
              <a:rPr lang="en-US"/>
              <a:pPr>
                <a:defRPr/>
              </a:pPr>
              <a:t>‹#›</a:t>
            </a:fld>
            <a:endParaRPr lang="en-US"/>
          </a:p>
        </p:txBody>
      </p:sp>
    </p:spTree>
    <p:extLst>
      <p:ext uri="{BB962C8B-B14F-4D97-AF65-F5344CB8AC3E}">
        <p14:creationId xmlns:p14="http://schemas.microsoft.com/office/powerpoint/2010/main" val="9407025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9086808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mtClean="0">
              <a:solidFill>
                <a:srgbClr val="000000"/>
              </a:solidFill>
            </a:endParaRPr>
          </a:p>
        </p:txBody>
      </p:sp>
      <p:pic>
        <p:nvPicPr>
          <p:cNvPr id="5" name="Picture 18" descr="TTU 2 Title Pag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14639" y="-43073"/>
            <a:ext cx="7513361" cy="1143000"/>
          </a:xfrm>
        </p:spPr>
        <p:txBody>
          <a:bodyPr/>
          <a:lstStyle>
            <a:lvl1pPr>
              <a:lnSpc>
                <a:spcPct val="120000"/>
              </a:lnSpc>
              <a:spcAft>
                <a:spcPct val="20000"/>
              </a:spcAft>
              <a:defRPr/>
            </a:lvl1pPr>
          </a:lstStyle>
          <a:p>
            <a:r>
              <a:rPr lang="en-US"/>
              <a:t>Click to edit Master title style</a:t>
            </a:r>
          </a:p>
        </p:txBody>
      </p:sp>
      <p:sp>
        <p:nvSpPr>
          <p:cNvPr id="3075" name="Rectangle 3"/>
          <p:cNvSpPr>
            <a:spLocks noGrp="1" noChangeArrowheads="1"/>
          </p:cNvSpPr>
          <p:nvPr>
            <p:ph type="subTitle" idx="1"/>
          </p:nvPr>
        </p:nvSpPr>
        <p:spPr>
          <a:xfrm>
            <a:off x="567014" y="3076365"/>
            <a:ext cx="6400386" cy="1753020"/>
          </a:xfrm>
        </p:spPr>
        <p:txBody>
          <a:bodyPr/>
          <a:lstStyle>
            <a:lvl1pPr>
              <a:spcBef>
                <a:spcPct val="0"/>
              </a:spcBef>
              <a:spcAft>
                <a:spcPct val="0"/>
              </a:spcAft>
              <a:defRPr sz="3600">
                <a:solidFill>
                  <a:schemeClr val="bg1"/>
                </a:solidFill>
              </a:defRPr>
            </a:lvl1pPr>
          </a:lstStyle>
          <a:p>
            <a:r>
              <a:rPr lang="en-US"/>
              <a:t>Click to edit Master subtitle style</a:t>
            </a:r>
          </a:p>
        </p:txBody>
      </p:sp>
    </p:spTree>
    <p:extLst>
      <p:ext uri="{BB962C8B-B14F-4D97-AF65-F5344CB8AC3E}">
        <p14:creationId xmlns:p14="http://schemas.microsoft.com/office/powerpoint/2010/main" val="183268669"/>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1F705289-365C-45C5-BE9C-F7253AB9A618}" type="slidenum">
              <a:rPr lang="en-US">
                <a:solidFill>
                  <a:srgbClr val="000000">
                    <a:tint val="75000"/>
                  </a:srgbClr>
                </a:solidFill>
              </a:rPr>
              <a:pPr>
                <a:defRPr/>
              </a:pPr>
              <a:t>‹#›</a:t>
            </a:fld>
            <a:endParaRPr lang="en-US" dirty="0">
              <a:solidFill>
                <a:srgbClr val="000000">
                  <a:tint val="75000"/>
                </a:srgbClr>
              </a:solidFill>
            </a:endParaRPr>
          </a:p>
        </p:txBody>
      </p:sp>
      <p:sp>
        <p:nvSpPr>
          <p:cNvPr id="5" name="Footer Placeholder 7"/>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3547639784"/>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64"/>
            <a:ext cx="7772538" cy="1361865"/>
          </a:xfrm>
        </p:spPr>
        <p:txBody>
          <a:bodyPr anchor="t"/>
          <a:lstStyle>
            <a:lvl1pPr algn="l">
              <a:defRPr sz="9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76"/>
            <a:ext cx="7772538" cy="1500188"/>
          </a:xfrm>
        </p:spPr>
        <p:txBody>
          <a:bodyPr anchor="b"/>
          <a:lstStyle>
            <a:lvl1pPr marL="0" indent="0">
              <a:buNone/>
              <a:defRPr sz="400"/>
            </a:lvl1pPr>
            <a:lvl2pPr marL="99990" indent="0">
              <a:buNone/>
              <a:defRPr sz="400"/>
            </a:lvl2pPr>
            <a:lvl3pPr marL="199979" indent="0">
              <a:buNone/>
              <a:defRPr sz="300"/>
            </a:lvl3pPr>
            <a:lvl4pPr marL="299969" indent="0">
              <a:buNone/>
              <a:defRPr sz="300"/>
            </a:lvl4pPr>
            <a:lvl5pPr marL="399959" indent="0">
              <a:buNone/>
              <a:defRPr sz="300"/>
            </a:lvl5pPr>
            <a:lvl6pPr marL="499948" indent="0">
              <a:buNone/>
              <a:defRPr sz="300"/>
            </a:lvl6pPr>
            <a:lvl7pPr marL="599938" indent="0">
              <a:buNone/>
              <a:defRPr sz="300"/>
            </a:lvl7pPr>
            <a:lvl8pPr marL="699927" indent="0">
              <a:buNone/>
              <a:defRPr sz="300"/>
            </a:lvl8pPr>
            <a:lvl9pPr marL="799917" indent="0">
              <a:buNone/>
              <a:defRPr sz="300"/>
            </a:lvl9pPr>
          </a:lstStyle>
          <a:p>
            <a:pPr lvl="0"/>
            <a:r>
              <a:rPr lang="en-US" smtClean="0"/>
              <a:t>Click to edit Master text styles</a:t>
            </a:r>
          </a:p>
        </p:txBody>
      </p:sp>
    </p:spTree>
    <p:extLst>
      <p:ext uri="{BB962C8B-B14F-4D97-AF65-F5344CB8AC3E}">
        <p14:creationId xmlns:p14="http://schemas.microsoft.com/office/powerpoint/2010/main" val="252058103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9774"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1071"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86609362"/>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4544"/>
            <a:ext cx="8229462"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69" y="1535206"/>
            <a:ext cx="4040187"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4" name="Content Placeholder 3"/>
          <p:cNvSpPr>
            <a:spLocks noGrp="1"/>
          </p:cNvSpPr>
          <p:nvPr>
            <p:ph sz="half" idx="2"/>
          </p:nvPr>
        </p:nvSpPr>
        <p:spPr>
          <a:xfrm>
            <a:off x="457269" y="2174992"/>
            <a:ext cx="4040187"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3" y="1535206"/>
            <a:ext cx="4041568"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6" name="Content Placeholder 5"/>
          <p:cNvSpPr>
            <a:spLocks noGrp="1"/>
          </p:cNvSpPr>
          <p:nvPr>
            <p:ph sz="quarter" idx="4"/>
          </p:nvPr>
        </p:nvSpPr>
        <p:spPr>
          <a:xfrm>
            <a:off x="4645163" y="2174992"/>
            <a:ext cx="4041568"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1724848"/>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194461"/>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542499"/>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3143"/>
            <a:ext cx="3008312" cy="1161910"/>
          </a:xfrm>
        </p:spPr>
        <p:txBody>
          <a:bodyPr anchor="b"/>
          <a:lstStyle>
            <a:lvl1pPr algn="l">
              <a:defRPr sz="400" b="1"/>
            </a:lvl1pPr>
          </a:lstStyle>
          <a:p>
            <a:r>
              <a:rPr lang="en-US" smtClean="0"/>
              <a:t>Click to edit Master title style</a:t>
            </a:r>
            <a:endParaRPr lang="en-US"/>
          </a:p>
        </p:txBody>
      </p:sp>
      <p:sp>
        <p:nvSpPr>
          <p:cNvPr id="3" name="Content Placeholder 2"/>
          <p:cNvSpPr>
            <a:spLocks noGrp="1"/>
          </p:cNvSpPr>
          <p:nvPr>
            <p:ph idx="1"/>
          </p:nvPr>
        </p:nvSpPr>
        <p:spPr>
          <a:xfrm>
            <a:off x="3574981" y="273144"/>
            <a:ext cx="5111750" cy="5852972"/>
          </a:xfrm>
        </p:spPr>
        <p:txBody>
          <a:bodyPr/>
          <a:lstStyle>
            <a:lvl1pPr>
              <a:defRPr sz="700"/>
            </a:lvl1pPr>
            <a:lvl2pPr>
              <a:defRPr sz="600"/>
            </a:lvl2pPr>
            <a:lvl3pPr>
              <a:defRPr sz="5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69" y="1435053"/>
            <a:ext cx="3008312" cy="469106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78199124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50" y="4800670"/>
            <a:ext cx="5486538" cy="566597"/>
          </a:xfrm>
        </p:spPr>
        <p:txBody>
          <a:bodyPr anchor="b"/>
          <a:lstStyle>
            <a:lvl1pPr algn="l">
              <a:defRPr sz="400" b="1"/>
            </a:lvl1pPr>
          </a:lstStyle>
          <a:p>
            <a:r>
              <a:rPr lang="en-US" smtClean="0"/>
              <a:t>Click to edit Master title style</a:t>
            </a:r>
            <a:endParaRPr lang="en-US"/>
          </a:p>
        </p:txBody>
      </p:sp>
      <p:sp>
        <p:nvSpPr>
          <p:cNvPr id="3" name="Picture Placeholder 2"/>
          <p:cNvSpPr>
            <a:spLocks noGrp="1"/>
          </p:cNvSpPr>
          <p:nvPr>
            <p:ph type="pic" idx="1"/>
          </p:nvPr>
        </p:nvSpPr>
        <p:spPr>
          <a:xfrm>
            <a:off x="1792150" y="612822"/>
            <a:ext cx="5486538" cy="4114660"/>
          </a:xfrm>
        </p:spPr>
        <p:txBody>
          <a:bodyPr/>
          <a:lstStyle>
            <a:lvl1pPr marL="0" indent="0">
              <a:buNone/>
              <a:defRPr sz="700"/>
            </a:lvl1pPr>
            <a:lvl2pPr marL="99990" indent="0">
              <a:buNone/>
              <a:defRPr sz="600"/>
            </a:lvl2pPr>
            <a:lvl3pPr marL="199979" indent="0">
              <a:buNone/>
              <a:defRPr sz="500"/>
            </a:lvl3pPr>
            <a:lvl4pPr marL="299969" indent="0">
              <a:buNone/>
              <a:defRPr sz="400"/>
            </a:lvl4pPr>
            <a:lvl5pPr marL="399959" indent="0">
              <a:buNone/>
              <a:defRPr sz="400"/>
            </a:lvl5pPr>
            <a:lvl6pPr marL="499948" indent="0">
              <a:buNone/>
              <a:defRPr sz="400"/>
            </a:lvl6pPr>
            <a:lvl7pPr marL="599938" indent="0">
              <a:buNone/>
              <a:defRPr sz="400"/>
            </a:lvl7pPr>
            <a:lvl8pPr marL="699927" indent="0">
              <a:buNone/>
              <a:defRPr sz="400"/>
            </a:lvl8pPr>
            <a:lvl9pPr marL="799917" indent="0">
              <a:buNone/>
              <a:defRPr sz="400"/>
            </a:lvl9pPr>
          </a:lstStyle>
          <a:p>
            <a:pPr lvl="0"/>
            <a:endParaRPr lang="en-US" noProof="0" smtClean="0"/>
          </a:p>
        </p:txBody>
      </p:sp>
      <p:sp>
        <p:nvSpPr>
          <p:cNvPr id="4" name="Text Placeholder 3"/>
          <p:cNvSpPr>
            <a:spLocks noGrp="1"/>
          </p:cNvSpPr>
          <p:nvPr>
            <p:ph type="body" sz="half" idx="2"/>
          </p:nvPr>
        </p:nvSpPr>
        <p:spPr>
          <a:xfrm>
            <a:off x="1792150" y="5367267"/>
            <a:ext cx="5486538" cy="80507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1615841987"/>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49907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044" y="-25564"/>
            <a:ext cx="2057193" cy="66818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775" y="-25564"/>
            <a:ext cx="6139138" cy="66818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129314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044" y="-25564"/>
            <a:ext cx="2057193" cy="66818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775" y="-25564"/>
            <a:ext cx="6139138" cy="66818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56649242"/>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B4F6B449-CD71-4A73-9716-F088CFB270EB}"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3131145642"/>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mtClean="0">
              <a:solidFill>
                <a:srgbClr val="000000"/>
              </a:solidFill>
            </a:endParaRPr>
          </a:p>
        </p:txBody>
      </p:sp>
      <p:pic>
        <p:nvPicPr>
          <p:cNvPr id="5" name="Picture 18" descr="TTU 2 Title Pag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14639" y="-43073"/>
            <a:ext cx="7513361" cy="1143000"/>
          </a:xfrm>
        </p:spPr>
        <p:txBody>
          <a:bodyPr/>
          <a:lstStyle>
            <a:lvl1pPr>
              <a:lnSpc>
                <a:spcPct val="120000"/>
              </a:lnSpc>
              <a:spcAft>
                <a:spcPct val="20000"/>
              </a:spcAft>
              <a:defRPr/>
            </a:lvl1pPr>
          </a:lstStyle>
          <a:p>
            <a:r>
              <a:rPr lang="en-US"/>
              <a:t>Click to edit Master title style</a:t>
            </a:r>
          </a:p>
        </p:txBody>
      </p:sp>
      <p:sp>
        <p:nvSpPr>
          <p:cNvPr id="3075" name="Rectangle 3"/>
          <p:cNvSpPr>
            <a:spLocks noGrp="1" noChangeArrowheads="1"/>
          </p:cNvSpPr>
          <p:nvPr>
            <p:ph type="subTitle" idx="1"/>
          </p:nvPr>
        </p:nvSpPr>
        <p:spPr>
          <a:xfrm>
            <a:off x="567014" y="3076365"/>
            <a:ext cx="6400386" cy="1753020"/>
          </a:xfrm>
        </p:spPr>
        <p:txBody>
          <a:bodyPr/>
          <a:lstStyle>
            <a:lvl1pPr>
              <a:spcBef>
                <a:spcPct val="0"/>
              </a:spcBef>
              <a:spcAft>
                <a:spcPct val="0"/>
              </a:spcAft>
              <a:defRPr sz="3600">
                <a:solidFill>
                  <a:schemeClr val="bg1"/>
                </a:solidFill>
              </a:defRPr>
            </a:lvl1pPr>
          </a:lstStyle>
          <a:p>
            <a:r>
              <a:rPr lang="en-US"/>
              <a:t>Click to edit Master subtitle style</a:t>
            </a:r>
          </a:p>
        </p:txBody>
      </p:sp>
    </p:spTree>
    <p:extLst>
      <p:ext uri="{BB962C8B-B14F-4D97-AF65-F5344CB8AC3E}">
        <p14:creationId xmlns:p14="http://schemas.microsoft.com/office/powerpoint/2010/main" val="2040634369"/>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1F705289-365C-45C5-BE9C-F7253AB9A618}" type="slidenum">
              <a:rPr lang="en-US">
                <a:solidFill>
                  <a:srgbClr val="000000">
                    <a:tint val="75000"/>
                  </a:srgbClr>
                </a:solidFill>
              </a:rPr>
              <a:pPr>
                <a:defRPr/>
              </a:pPr>
              <a:t>‹#›</a:t>
            </a:fld>
            <a:endParaRPr lang="en-US" dirty="0">
              <a:solidFill>
                <a:srgbClr val="000000">
                  <a:tint val="75000"/>
                </a:srgbClr>
              </a:solidFill>
            </a:endParaRPr>
          </a:p>
        </p:txBody>
      </p:sp>
      <p:sp>
        <p:nvSpPr>
          <p:cNvPr id="5" name="Footer Placeholder 7"/>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94346803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64"/>
            <a:ext cx="7772538" cy="1361865"/>
          </a:xfrm>
        </p:spPr>
        <p:txBody>
          <a:bodyPr anchor="t"/>
          <a:lstStyle>
            <a:lvl1pPr algn="l">
              <a:defRPr sz="9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76"/>
            <a:ext cx="7772538" cy="1500188"/>
          </a:xfrm>
        </p:spPr>
        <p:txBody>
          <a:bodyPr anchor="b"/>
          <a:lstStyle>
            <a:lvl1pPr marL="0" indent="0">
              <a:buNone/>
              <a:defRPr sz="400"/>
            </a:lvl1pPr>
            <a:lvl2pPr marL="99990" indent="0">
              <a:buNone/>
              <a:defRPr sz="400"/>
            </a:lvl2pPr>
            <a:lvl3pPr marL="199979" indent="0">
              <a:buNone/>
              <a:defRPr sz="300"/>
            </a:lvl3pPr>
            <a:lvl4pPr marL="299969" indent="0">
              <a:buNone/>
              <a:defRPr sz="300"/>
            </a:lvl4pPr>
            <a:lvl5pPr marL="399959" indent="0">
              <a:buNone/>
              <a:defRPr sz="300"/>
            </a:lvl5pPr>
            <a:lvl6pPr marL="499948" indent="0">
              <a:buNone/>
              <a:defRPr sz="300"/>
            </a:lvl6pPr>
            <a:lvl7pPr marL="599938" indent="0">
              <a:buNone/>
              <a:defRPr sz="300"/>
            </a:lvl7pPr>
            <a:lvl8pPr marL="699927" indent="0">
              <a:buNone/>
              <a:defRPr sz="300"/>
            </a:lvl8pPr>
            <a:lvl9pPr marL="799917" indent="0">
              <a:buNone/>
              <a:defRPr sz="300"/>
            </a:lvl9pPr>
          </a:lstStyle>
          <a:p>
            <a:pPr lvl="0"/>
            <a:r>
              <a:rPr lang="en-US" smtClean="0"/>
              <a:t>Click to edit Master text styles</a:t>
            </a:r>
          </a:p>
        </p:txBody>
      </p:sp>
    </p:spTree>
    <p:extLst>
      <p:ext uri="{BB962C8B-B14F-4D97-AF65-F5344CB8AC3E}">
        <p14:creationId xmlns:p14="http://schemas.microsoft.com/office/powerpoint/2010/main" val="179724261"/>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9774"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1071"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6131111"/>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4544"/>
            <a:ext cx="8229462"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69" y="1535206"/>
            <a:ext cx="4040187"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4" name="Content Placeholder 3"/>
          <p:cNvSpPr>
            <a:spLocks noGrp="1"/>
          </p:cNvSpPr>
          <p:nvPr>
            <p:ph sz="half" idx="2"/>
          </p:nvPr>
        </p:nvSpPr>
        <p:spPr>
          <a:xfrm>
            <a:off x="457269" y="2174992"/>
            <a:ext cx="4040187"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3" y="1535206"/>
            <a:ext cx="4041568"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6" name="Content Placeholder 5"/>
          <p:cNvSpPr>
            <a:spLocks noGrp="1"/>
          </p:cNvSpPr>
          <p:nvPr>
            <p:ph sz="quarter" idx="4"/>
          </p:nvPr>
        </p:nvSpPr>
        <p:spPr>
          <a:xfrm>
            <a:off x="4645163" y="2174992"/>
            <a:ext cx="4041568"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805295"/>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0239396"/>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814373"/>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3143"/>
            <a:ext cx="3008312" cy="1161910"/>
          </a:xfrm>
        </p:spPr>
        <p:txBody>
          <a:bodyPr anchor="b"/>
          <a:lstStyle>
            <a:lvl1pPr algn="l">
              <a:defRPr sz="400" b="1"/>
            </a:lvl1pPr>
          </a:lstStyle>
          <a:p>
            <a:r>
              <a:rPr lang="en-US" smtClean="0"/>
              <a:t>Click to edit Master title style</a:t>
            </a:r>
            <a:endParaRPr lang="en-US"/>
          </a:p>
        </p:txBody>
      </p:sp>
      <p:sp>
        <p:nvSpPr>
          <p:cNvPr id="3" name="Content Placeholder 2"/>
          <p:cNvSpPr>
            <a:spLocks noGrp="1"/>
          </p:cNvSpPr>
          <p:nvPr>
            <p:ph idx="1"/>
          </p:nvPr>
        </p:nvSpPr>
        <p:spPr>
          <a:xfrm>
            <a:off x="3574981" y="273144"/>
            <a:ext cx="5111750" cy="5852972"/>
          </a:xfrm>
        </p:spPr>
        <p:txBody>
          <a:bodyPr/>
          <a:lstStyle>
            <a:lvl1pPr>
              <a:defRPr sz="700"/>
            </a:lvl1pPr>
            <a:lvl2pPr>
              <a:defRPr sz="600"/>
            </a:lvl2pPr>
            <a:lvl3pPr>
              <a:defRPr sz="5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69" y="1435053"/>
            <a:ext cx="3008312" cy="469106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11239151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E4A0F26A-89E8-4028-8104-6849C7A4E12B}"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1228898988"/>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50" y="4800670"/>
            <a:ext cx="5486538" cy="566597"/>
          </a:xfrm>
        </p:spPr>
        <p:txBody>
          <a:bodyPr anchor="b"/>
          <a:lstStyle>
            <a:lvl1pPr algn="l">
              <a:defRPr sz="400" b="1"/>
            </a:lvl1pPr>
          </a:lstStyle>
          <a:p>
            <a:r>
              <a:rPr lang="en-US" smtClean="0"/>
              <a:t>Click to edit Master title style</a:t>
            </a:r>
            <a:endParaRPr lang="en-US"/>
          </a:p>
        </p:txBody>
      </p:sp>
      <p:sp>
        <p:nvSpPr>
          <p:cNvPr id="3" name="Picture Placeholder 2"/>
          <p:cNvSpPr>
            <a:spLocks noGrp="1"/>
          </p:cNvSpPr>
          <p:nvPr>
            <p:ph type="pic" idx="1"/>
          </p:nvPr>
        </p:nvSpPr>
        <p:spPr>
          <a:xfrm>
            <a:off x="1792150" y="612822"/>
            <a:ext cx="5486538" cy="4114660"/>
          </a:xfrm>
        </p:spPr>
        <p:txBody>
          <a:bodyPr/>
          <a:lstStyle>
            <a:lvl1pPr marL="0" indent="0">
              <a:buNone/>
              <a:defRPr sz="700"/>
            </a:lvl1pPr>
            <a:lvl2pPr marL="99990" indent="0">
              <a:buNone/>
              <a:defRPr sz="600"/>
            </a:lvl2pPr>
            <a:lvl3pPr marL="199979" indent="0">
              <a:buNone/>
              <a:defRPr sz="500"/>
            </a:lvl3pPr>
            <a:lvl4pPr marL="299969" indent="0">
              <a:buNone/>
              <a:defRPr sz="400"/>
            </a:lvl4pPr>
            <a:lvl5pPr marL="399959" indent="0">
              <a:buNone/>
              <a:defRPr sz="400"/>
            </a:lvl5pPr>
            <a:lvl6pPr marL="499948" indent="0">
              <a:buNone/>
              <a:defRPr sz="400"/>
            </a:lvl6pPr>
            <a:lvl7pPr marL="599938" indent="0">
              <a:buNone/>
              <a:defRPr sz="400"/>
            </a:lvl7pPr>
            <a:lvl8pPr marL="699927" indent="0">
              <a:buNone/>
              <a:defRPr sz="400"/>
            </a:lvl8pPr>
            <a:lvl9pPr marL="799917" indent="0">
              <a:buNone/>
              <a:defRPr sz="400"/>
            </a:lvl9pPr>
          </a:lstStyle>
          <a:p>
            <a:pPr lvl="0"/>
            <a:endParaRPr lang="en-US" noProof="0" smtClean="0"/>
          </a:p>
        </p:txBody>
      </p:sp>
      <p:sp>
        <p:nvSpPr>
          <p:cNvPr id="4" name="Text Placeholder 3"/>
          <p:cNvSpPr>
            <a:spLocks noGrp="1"/>
          </p:cNvSpPr>
          <p:nvPr>
            <p:ph type="body" sz="half" idx="2"/>
          </p:nvPr>
        </p:nvSpPr>
        <p:spPr>
          <a:xfrm>
            <a:off x="1792150" y="5367267"/>
            <a:ext cx="5486538" cy="80507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352349839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388733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044" y="-25564"/>
            <a:ext cx="2057193" cy="66818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775" y="-25564"/>
            <a:ext cx="6139138" cy="66818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675611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B4F6B449-CD71-4A73-9716-F088CFB270EB}"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3025713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1"/>
          <p:cNvSpPr>
            <a:spLocks noChangeArrowheads="1"/>
          </p:cNvSpPr>
          <p:nvPr userDrawn="1"/>
        </p:nvSpPr>
        <p:spPr bwMode="auto">
          <a:xfrm>
            <a:off x="0" y="0"/>
            <a:ext cx="9144000" cy="1143000"/>
          </a:xfrm>
          <a:prstGeom prst="rect">
            <a:avLst/>
          </a:prstGeom>
          <a:solidFill>
            <a:schemeClr val="tx1"/>
          </a:solidFill>
          <a:ln w="9525">
            <a:noFill/>
            <a:miter lim="800000"/>
            <a:headEnd/>
            <a:tailEnd/>
          </a:ln>
          <a:effectLst/>
        </p:spPr>
        <p:txBody>
          <a:bodyPr wrap="none" lIns="19998" tIns="9999" rIns="19998" bIns="9999" anchor="ctr"/>
          <a:lstStyle/>
          <a:p>
            <a:pPr fontAlgn="base">
              <a:spcBef>
                <a:spcPct val="0"/>
              </a:spcBef>
              <a:spcAft>
                <a:spcPct val="0"/>
              </a:spcAft>
              <a:defRPr/>
            </a:pPr>
            <a:endParaRPr lang="en-US">
              <a:solidFill>
                <a:srgbClr val="000000"/>
              </a:solidFill>
              <a:latin typeface="Arial" charset="0"/>
            </a:endParaRPr>
          </a:p>
        </p:txBody>
      </p:sp>
      <p:pic>
        <p:nvPicPr>
          <p:cNvPr id="5" name="Picture 18" descr="TTU 2 Title Page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14639" y="-43073"/>
            <a:ext cx="7513361" cy="1143000"/>
          </a:xfrm>
        </p:spPr>
        <p:txBody>
          <a:bodyPr/>
          <a:lstStyle>
            <a:lvl1pPr>
              <a:lnSpc>
                <a:spcPct val="120000"/>
              </a:lnSpc>
              <a:spcAft>
                <a:spcPct val="20000"/>
              </a:spcAft>
              <a:defRPr/>
            </a:lvl1pPr>
          </a:lstStyle>
          <a:p>
            <a:r>
              <a:rPr lang="en-US"/>
              <a:t>Click to edit Master title style</a:t>
            </a:r>
          </a:p>
        </p:txBody>
      </p:sp>
      <p:sp>
        <p:nvSpPr>
          <p:cNvPr id="3075" name="Rectangle 3"/>
          <p:cNvSpPr>
            <a:spLocks noGrp="1" noChangeArrowheads="1"/>
          </p:cNvSpPr>
          <p:nvPr>
            <p:ph type="subTitle" idx="1"/>
          </p:nvPr>
        </p:nvSpPr>
        <p:spPr>
          <a:xfrm>
            <a:off x="567014" y="3076365"/>
            <a:ext cx="6400386" cy="1753020"/>
          </a:xfrm>
        </p:spPr>
        <p:txBody>
          <a:bodyPr/>
          <a:lstStyle>
            <a:lvl1pPr>
              <a:spcBef>
                <a:spcPct val="0"/>
              </a:spcBef>
              <a:spcAft>
                <a:spcPct val="0"/>
              </a:spcAft>
              <a:defRPr sz="3600">
                <a:solidFill>
                  <a:schemeClr val="bg1"/>
                </a:solidFill>
              </a:defRPr>
            </a:lvl1pPr>
          </a:lstStyle>
          <a:p>
            <a:r>
              <a:rPr lang="en-US"/>
              <a:t>Click to edit Master subtitle style</a:t>
            </a:r>
          </a:p>
        </p:txBody>
      </p:sp>
    </p:spTree>
    <p:extLst>
      <p:ext uri="{BB962C8B-B14F-4D97-AF65-F5344CB8AC3E}">
        <p14:creationId xmlns:p14="http://schemas.microsoft.com/office/powerpoint/2010/main" val="187062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4544"/>
            <a:ext cx="8229462"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69" y="1535206"/>
            <a:ext cx="4040187"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4" name="Content Placeholder 3"/>
          <p:cNvSpPr>
            <a:spLocks noGrp="1"/>
          </p:cNvSpPr>
          <p:nvPr>
            <p:ph sz="half" idx="2"/>
          </p:nvPr>
        </p:nvSpPr>
        <p:spPr>
          <a:xfrm>
            <a:off x="457269" y="2174992"/>
            <a:ext cx="4040187"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3" y="1535206"/>
            <a:ext cx="4041568"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6" name="Content Placeholder 5"/>
          <p:cNvSpPr>
            <a:spLocks noGrp="1"/>
          </p:cNvSpPr>
          <p:nvPr>
            <p:ph sz="quarter" idx="4"/>
          </p:nvPr>
        </p:nvSpPr>
        <p:spPr>
          <a:xfrm>
            <a:off x="4645163" y="2174992"/>
            <a:ext cx="4041568"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49596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11BF9F04-2413-45C8-B34A-B6932984E323}" type="slidenum">
              <a:rPr lang="en-US">
                <a:solidFill>
                  <a:srgbClr val="000000">
                    <a:tint val="75000"/>
                  </a:srgbClr>
                </a:solidFill>
              </a:rPr>
              <a:pPr>
                <a:defRPr/>
              </a:pPr>
              <a:t>‹#›</a:t>
            </a:fld>
            <a:endParaRPr lang="en-US" dirty="0">
              <a:solidFill>
                <a:srgbClr val="000000">
                  <a:tint val="75000"/>
                </a:srgbClr>
              </a:solidFill>
            </a:endParaRPr>
          </a:p>
        </p:txBody>
      </p:sp>
      <p:sp>
        <p:nvSpPr>
          <p:cNvPr id="5" name="Footer Placeholder 7"/>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31633283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64"/>
            <a:ext cx="7772538" cy="1361865"/>
          </a:xfrm>
        </p:spPr>
        <p:txBody>
          <a:bodyPr anchor="t"/>
          <a:lstStyle>
            <a:lvl1pPr algn="l">
              <a:defRPr sz="9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76"/>
            <a:ext cx="7772538" cy="1500188"/>
          </a:xfrm>
        </p:spPr>
        <p:txBody>
          <a:bodyPr anchor="b"/>
          <a:lstStyle>
            <a:lvl1pPr marL="0" indent="0">
              <a:buNone/>
              <a:defRPr sz="400"/>
            </a:lvl1pPr>
            <a:lvl2pPr marL="99990" indent="0">
              <a:buNone/>
              <a:defRPr sz="400"/>
            </a:lvl2pPr>
            <a:lvl3pPr marL="199979" indent="0">
              <a:buNone/>
              <a:defRPr sz="300"/>
            </a:lvl3pPr>
            <a:lvl4pPr marL="299969" indent="0">
              <a:buNone/>
              <a:defRPr sz="300"/>
            </a:lvl4pPr>
            <a:lvl5pPr marL="399959" indent="0">
              <a:buNone/>
              <a:defRPr sz="300"/>
            </a:lvl5pPr>
            <a:lvl6pPr marL="499948" indent="0">
              <a:buNone/>
              <a:defRPr sz="300"/>
            </a:lvl6pPr>
            <a:lvl7pPr marL="599938" indent="0">
              <a:buNone/>
              <a:defRPr sz="300"/>
            </a:lvl7pPr>
            <a:lvl8pPr marL="699927" indent="0">
              <a:buNone/>
              <a:defRPr sz="300"/>
            </a:lvl8pPr>
            <a:lvl9pPr marL="799917" indent="0">
              <a:buNone/>
              <a:defRPr sz="300"/>
            </a:lvl9pPr>
          </a:lstStyle>
          <a:p>
            <a:pPr lvl="0"/>
            <a:r>
              <a:rPr lang="en-US" smtClean="0"/>
              <a:t>Click to edit Master text styles</a:t>
            </a:r>
          </a:p>
        </p:txBody>
      </p:sp>
    </p:spTree>
    <p:extLst>
      <p:ext uri="{BB962C8B-B14F-4D97-AF65-F5344CB8AC3E}">
        <p14:creationId xmlns:p14="http://schemas.microsoft.com/office/powerpoint/2010/main" val="24691375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9774"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1071" y="2130518"/>
            <a:ext cx="4098166" cy="4525776"/>
          </a:xfrm>
        </p:spPr>
        <p:txBody>
          <a:bodyPr/>
          <a:lstStyle>
            <a:lvl1pPr>
              <a:defRPr sz="600"/>
            </a:lvl1pPr>
            <a:lvl2pPr>
              <a:defRPr sz="500"/>
            </a:lvl2pPr>
            <a:lvl3pPr>
              <a:defRPr sz="4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40048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4544"/>
            <a:ext cx="8229462"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69" y="1535206"/>
            <a:ext cx="4040187"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4" name="Content Placeholder 3"/>
          <p:cNvSpPr>
            <a:spLocks noGrp="1"/>
          </p:cNvSpPr>
          <p:nvPr>
            <p:ph sz="half" idx="2"/>
          </p:nvPr>
        </p:nvSpPr>
        <p:spPr>
          <a:xfrm>
            <a:off x="457269" y="2174992"/>
            <a:ext cx="4040187"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3" y="1535206"/>
            <a:ext cx="4041568" cy="639786"/>
          </a:xfrm>
        </p:spPr>
        <p:txBody>
          <a:bodyPr anchor="b"/>
          <a:lstStyle>
            <a:lvl1pPr marL="0" indent="0">
              <a:buNone/>
              <a:defRPr sz="500" b="1"/>
            </a:lvl1pPr>
            <a:lvl2pPr marL="99990" indent="0">
              <a:buNone/>
              <a:defRPr sz="400" b="1"/>
            </a:lvl2pPr>
            <a:lvl3pPr marL="199979" indent="0">
              <a:buNone/>
              <a:defRPr sz="400" b="1"/>
            </a:lvl3pPr>
            <a:lvl4pPr marL="299969" indent="0">
              <a:buNone/>
              <a:defRPr sz="300" b="1"/>
            </a:lvl4pPr>
            <a:lvl5pPr marL="399959" indent="0">
              <a:buNone/>
              <a:defRPr sz="300" b="1"/>
            </a:lvl5pPr>
            <a:lvl6pPr marL="499948" indent="0">
              <a:buNone/>
              <a:defRPr sz="300" b="1"/>
            </a:lvl6pPr>
            <a:lvl7pPr marL="599938" indent="0">
              <a:buNone/>
              <a:defRPr sz="300" b="1"/>
            </a:lvl7pPr>
            <a:lvl8pPr marL="699927" indent="0">
              <a:buNone/>
              <a:defRPr sz="300" b="1"/>
            </a:lvl8pPr>
            <a:lvl9pPr marL="799917" indent="0">
              <a:buNone/>
              <a:defRPr sz="300" b="1"/>
            </a:lvl9pPr>
          </a:lstStyle>
          <a:p>
            <a:pPr lvl="0"/>
            <a:r>
              <a:rPr lang="en-US" smtClean="0"/>
              <a:t>Click to edit Master text styles</a:t>
            </a:r>
          </a:p>
        </p:txBody>
      </p:sp>
      <p:sp>
        <p:nvSpPr>
          <p:cNvPr id="6" name="Content Placeholder 5"/>
          <p:cNvSpPr>
            <a:spLocks noGrp="1"/>
          </p:cNvSpPr>
          <p:nvPr>
            <p:ph sz="quarter" idx="4"/>
          </p:nvPr>
        </p:nvSpPr>
        <p:spPr>
          <a:xfrm>
            <a:off x="4645163" y="2174992"/>
            <a:ext cx="4041568" cy="3951124"/>
          </a:xfrm>
        </p:spPr>
        <p:txBody>
          <a:bodyPr/>
          <a:lstStyle>
            <a:lvl1pPr>
              <a:defRPr sz="500"/>
            </a:lvl1pPr>
            <a:lvl2pPr>
              <a:defRPr sz="4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16027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9974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878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3143"/>
            <a:ext cx="3008312" cy="1161910"/>
          </a:xfrm>
        </p:spPr>
        <p:txBody>
          <a:bodyPr anchor="b"/>
          <a:lstStyle>
            <a:lvl1pPr algn="l">
              <a:defRPr sz="400" b="1"/>
            </a:lvl1pPr>
          </a:lstStyle>
          <a:p>
            <a:r>
              <a:rPr lang="en-US" smtClean="0"/>
              <a:t>Click to edit Master title style</a:t>
            </a:r>
            <a:endParaRPr lang="en-US"/>
          </a:p>
        </p:txBody>
      </p:sp>
      <p:sp>
        <p:nvSpPr>
          <p:cNvPr id="3" name="Content Placeholder 2"/>
          <p:cNvSpPr>
            <a:spLocks noGrp="1"/>
          </p:cNvSpPr>
          <p:nvPr>
            <p:ph idx="1"/>
          </p:nvPr>
        </p:nvSpPr>
        <p:spPr>
          <a:xfrm>
            <a:off x="3574981" y="273144"/>
            <a:ext cx="5111750" cy="5852972"/>
          </a:xfrm>
        </p:spPr>
        <p:txBody>
          <a:bodyPr/>
          <a:lstStyle>
            <a:lvl1pPr>
              <a:defRPr sz="700"/>
            </a:lvl1pPr>
            <a:lvl2pPr>
              <a:defRPr sz="600"/>
            </a:lvl2pPr>
            <a:lvl3pPr>
              <a:defRPr sz="5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69" y="1435053"/>
            <a:ext cx="3008312" cy="469106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17733341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50" y="4800670"/>
            <a:ext cx="5486538" cy="566597"/>
          </a:xfrm>
        </p:spPr>
        <p:txBody>
          <a:bodyPr anchor="b"/>
          <a:lstStyle>
            <a:lvl1pPr algn="l">
              <a:defRPr sz="400" b="1"/>
            </a:lvl1pPr>
          </a:lstStyle>
          <a:p>
            <a:r>
              <a:rPr lang="en-US" smtClean="0"/>
              <a:t>Click to edit Master title style</a:t>
            </a:r>
            <a:endParaRPr lang="en-US"/>
          </a:p>
        </p:txBody>
      </p:sp>
      <p:sp>
        <p:nvSpPr>
          <p:cNvPr id="3" name="Picture Placeholder 2"/>
          <p:cNvSpPr>
            <a:spLocks noGrp="1"/>
          </p:cNvSpPr>
          <p:nvPr>
            <p:ph type="pic" idx="1"/>
          </p:nvPr>
        </p:nvSpPr>
        <p:spPr>
          <a:xfrm>
            <a:off x="1792150" y="612822"/>
            <a:ext cx="5486538" cy="4114660"/>
          </a:xfrm>
        </p:spPr>
        <p:txBody>
          <a:bodyPr/>
          <a:lstStyle>
            <a:lvl1pPr marL="0" indent="0">
              <a:buNone/>
              <a:defRPr sz="700"/>
            </a:lvl1pPr>
            <a:lvl2pPr marL="99990" indent="0">
              <a:buNone/>
              <a:defRPr sz="600"/>
            </a:lvl2pPr>
            <a:lvl3pPr marL="199979" indent="0">
              <a:buNone/>
              <a:defRPr sz="500"/>
            </a:lvl3pPr>
            <a:lvl4pPr marL="299969" indent="0">
              <a:buNone/>
              <a:defRPr sz="400"/>
            </a:lvl4pPr>
            <a:lvl5pPr marL="399959" indent="0">
              <a:buNone/>
              <a:defRPr sz="400"/>
            </a:lvl5pPr>
            <a:lvl6pPr marL="499948" indent="0">
              <a:buNone/>
              <a:defRPr sz="400"/>
            </a:lvl6pPr>
            <a:lvl7pPr marL="599938" indent="0">
              <a:buNone/>
              <a:defRPr sz="400"/>
            </a:lvl7pPr>
            <a:lvl8pPr marL="699927" indent="0">
              <a:buNone/>
              <a:defRPr sz="400"/>
            </a:lvl8pPr>
            <a:lvl9pPr marL="799917" indent="0">
              <a:buNone/>
              <a:defRPr sz="400"/>
            </a:lvl9pPr>
          </a:lstStyle>
          <a:p>
            <a:pPr lvl="0"/>
            <a:endParaRPr lang="en-US" noProof="0" smtClean="0"/>
          </a:p>
        </p:txBody>
      </p:sp>
      <p:sp>
        <p:nvSpPr>
          <p:cNvPr id="4" name="Text Placeholder 3"/>
          <p:cNvSpPr>
            <a:spLocks noGrp="1"/>
          </p:cNvSpPr>
          <p:nvPr>
            <p:ph type="body" sz="half" idx="2"/>
          </p:nvPr>
        </p:nvSpPr>
        <p:spPr>
          <a:xfrm>
            <a:off x="1792150" y="5367267"/>
            <a:ext cx="5486538" cy="80507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13643370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3467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2044" y="-25564"/>
            <a:ext cx="2057193" cy="66818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775" y="-25564"/>
            <a:ext cx="6139138" cy="66818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165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13546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6071130B-53D1-4F91-BD33-174EB711F83A}"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26478344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Monday, June 05,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1592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Monday, June 05,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5568555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Monday, June 05,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7346"/>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Monday, June 05,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9010406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Monday, June 05, 2017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5141145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Monday, June 05, 2017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2599016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Monday, June 05, 2017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3497079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Monday, June 05,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0592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Monday, June 05,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47468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783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Monday, June 05,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3713374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Monday, June 05,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1556746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922695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62678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54980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690082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783261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453862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876627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7742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9" y="273143"/>
            <a:ext cx="3008312" cy="1161910"/>
          </a:xfrm>
        </p:spPr>
        <p:txBody>
          <a:bodyPr anchor="b"/>
          <a:lstStyle>
            <a:lvl1pPr algn="l">
              <a:defRPr sz="400" b="1"/>
            </a:lvl1pPr>
          </a:lstStyle>
          <a:p>
            <a:r>
              <a:rPr lang="en-US" smtClean="0"/>
              <a:t>Click to edit Master title style</a:t>
            </a:r>
            <a:endParaRPr lang="en-US"/>
          </a:p>
        </p:txBody>
      </p:sp>
      <p:sp>
        <p:nvSpPr>
          <p:cNvPr id="3" name="Content Placeholder 2"/>
          <p:cNvSpPr>
            <a:spLocks noGrp="1"/>
          </p:cNvSpPr>
          <p:nvPr>
            <p:ph idx="1"/>
          </p:nvPr>
        </p:nvSpPr>
        <p:spPr>
          <a:xfrm>
            <a:off x="3574981" y="273144"/>
            <a:ext cx="5111750" cy="5852972"/>
          </a:xfrm>
        </p:spPr>
        <p:txBody>
          <a:bodyPr/>
          <a:lstStyle>
            <a:lvl1pPr>
              <a:defRPr sz="700"/>
            </a:lvl1pPr>
            <a:lvl2pPr>
              <a:defRPr sz="600"/>
            </a:lvl2pPr>
            <a:lvl3pPr>
              <a:defRPr sz="5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69" y="1435053"/>
            <a:ext cx="3008312" cy="469106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870632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293533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505324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62120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36093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430760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849616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417537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B70355-BA3E-481E-A152-A655FEF3F53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007355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23540BC-B1FA-428B-992E-E07BDA49A0E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904918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9CE1C8A-F0B1-40CD-B75C-32634717CD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37585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50" y="4800670"/>
            <a:ext cx="5486538" cy="566597"/>
          </a:xfrm>
        </p:spPr>
        <p:txBody>
          <a:bodyPr anchor="b"/>
          <a:lstStyle>
            <a:lvl1pPr algn="l">
              <a:defRPr sz="400" b="1"/>
            </a:lvl1pPr>
          </a:lstStyle>
          <a:p>
            <a:r>
              <a:rPr lang="en-US" smtClean="0"/>
              <a:t>Click to edit Master title style</a:t>
            </a:r>
            <a:endParaRPr lang="en-US"/>
          </a:p>
        </p:txBody>
      </p:sp>
      <p:sp>
        <p:nvSpPr>
          <p:cNvPr id="3" name="Picture Placeholder 2"/>
          <p:cNvSpPr>
            <a:spLocks noGrp="1"/>
          </p:cNvSpPr>
          <p:nvPr>
            <p:ph type="pic" idx="1"/>
          </p:nvPr>
        </p:nvSpPr>
        <p:spPr>
          <a:xfrm>
            <a:off x="1792150" y="612822"/>
            <a:ext cx="5486538" cy="4114660"/>
          </a:xfrm>
        </p:spPr>
        <p:txBody>
          <a:bodyPr/>
          <a:lstStyle>
            <a:lvl1pPr marL="0" indent="0">
              <a:buNone/>
              <a:defRPr sz="700"/>
            </a:lvl1pPr>
            <a:lvl2pPr marL="99990" indent="0">
              <a:buNone/>
              <a:defRPr sz="600"/>
            </a:lvl2pPr>
            <a:lvl3pPr marL="199979" indent="0">
              <a:buNone/>
              <a:defRPr sz="500"/>
            </a:lvl3pPr>
            <a:lvl4pPr marL="299969" indent="0">
              <a:buNone/>
              <a:defRPr sz="400"/>
            </a:lvl4pPr>
            <a:lvl5pPr marL="399959" indent="0">
              <a:buNone/>
              <a:defRPr sz="400"/>
            </a:lvl5pPr>
            <a:lvl6pPr marL="499948" indent="0">
              <a:buNone/>
              <a:defRPr sz="400"/>
            </a:lvl6pPr>
            <a:lvl7pPr marL="599938" indent="0">
              <a:buNone/>
              <a:defRPr sz="400"/>
            </a:lvl7pPr>
            <a:lvl8pPr marL="699927" indent="0">
              <a:buNone/>
              <a:defRPr sz="400"/>
            </a:lvl8pPr>
            <a:lvl9pPr marL="799917" indent="0">
              <a:buNone/>
              <a:defRPr sz="400"/>
            </a:lvl9pPr>
          </a:lstStyle>
          <a:p>
            <a:pPr lvl="0"/>
            <a:endParaRPr lang="en-US" noProof="0" smtClean="0"/>
          </a:p>
        </p:txBody>
      </p:sp>
      <p:sp>
        <p:nvSpPr>
          <p:cNvPr id="4" name="Text Placeholder 3"/>
          <p:cNvSpPr>
            <a:spLocks noGrp="1"/>
          </p:cNvSpPr>
          <p:nvPr>
            <p:ph type="body" sz="half" idx="2"/>
          </p:nvPr>
        </p:nvSpPr>
        <p:spPr>
          <a:xfrm>
            <a:off x="1792150" y="5367267"/>
            <a:ext cx="5486538" cy="805073"/>
          </a:xfrm>
        </p:spPr>
        <p:txBody>
          <a:bodyPr/>
          <a:lstStyle>
            <a:lvl1pPr marL="0" indent="0">
              <a:buNone/>
              <a:defRPr sz="300"/>
            </a:lvl1pPr>
            <a:lvl2pPr marL="99990" indent="0">
              <a:buNone/>
              <a:defRPr sz="300"/>
            </a:lvl2pPr>
            <a:lvl3pPr marL="199979" indent="0">
              <a:buNone/>
              <a:defRPr sz="200"/>
            </a:lvl3pPr>
            <a:lvl4pPr marL="299969" indent="0">
              <a:buNone/>
              <a:defRPr sz="200"/>
            </a:lvl4pPr>
            <a:lvl5pPr marL="399959" indent="0">
              <a:buNone/>
              <a:defRPr sz="200"/>
            </a:lvl5pPr>
            <a:lvl6pPr marL="499948" indent="0">
              <a:buNone/>
              <a:defRPr sz="200"/>
            </a:lvl6pPr>
            <a:lvl7pPr marL="599938" indent="0">
              <a:buNone/>
              <a:defRPr sz="200"/>
            </a:lvl7pPr>
            <a:lvl8pPr marL="699927" indent="0">
              <a:buNone/>
              <a:defRPr sz="200"/>
            </a:lvl8pPr>
            <a:lvl9pPr marL="799917" indent="0">
              <a:buNone/>
              <a:defRPr sz="200"/>
            </a:lvl9pPr>
          </a:lstStyle>
          <a:p>
            <a:pPr lvl="0"/>
            <a:r>
              <a:rPr lang="en-US" smtClean="0"/>
              <a:t>Click to edit Master text styles</a:t>
            </a:r>
          </a:p>
        </p:txBody>
      </p:sp>
    </p:spTree>
    <p:extLst>
      <p:ext uri="{BB962C8B-B14F-4D97-AF65-F5344CB8AC3E}">
        <p14:creationId xmlns:p14="http://schemas.microsoft.com/office/powerpoint/2010/main" val="30608043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FCC7F70-F917-4CED-BD02-6D27954154C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869042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785B160-5BA2-4A72-B8A3-A54552F1CA2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198448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55271B8-B815-4D43-B66F-A2CADCDAE6C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933598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F58764-0696-4C41-B7FF-8E0EA629924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519869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1DF15E-594E-4B67-80AB-A7B6F079946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012102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387D08-CECB-449D-8095-0A7ADCD402D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426436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65C08A3-B81D-4C6E-A7EF-0BF2733C222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32492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1625"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01625"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6D7945A-D60B-474A-8AD3-BAE1099EF70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03677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pPr lvl="0"/>
            <a:r>
              <a:rPr lang="en-US" altLang="en-US" noProof="0" smtClean="0"/>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7F714B-3B39-405D-A0A5-A5672680418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601935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1D5F42-4F5D-44AE-BD72-D73CF0C8316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73155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3.jpe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image" Target="../media/image3.jpeg"/><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image" Target="../media/image3.jpeg"/><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image" Target="../media/image3.jpeg"/><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image" Target="../media/image3.jpeg"/><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image" Target="../media/image3.jpeg"/><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image" Target="../media/image3.jpeg"/><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5" Type="http://schemas.openxmlformats.org/officeDocument/2006/relationships/image" Target="../media/image3.jpeg"/><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image" Target="../media/image3.jpeg"/><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3.jpe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5" Type="http://schemas.openxmlformats.org/officeDocument/2006/relationships/image" Target="../media/image3.jpeg"/><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image" Target="../media/image3.jpeg"/><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74.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theme" Target="../theme/theme22.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85.xml"/><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23.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96.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24.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5.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1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26.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27.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40.xml"/><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28.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51.xml"/><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theme" Target="../theme/theme29.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62.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theme" Target="../theme/theme30.xml"/><Relationship Id="rId2" Type="http://schemas.openxmlformats.org/officeDocument/2006/relationships/slideLayout" Target="../slideLayouts/slideLayout356.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73.xml"/><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theme" Target="../theme/theme31.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84.xml"/><Relationship Id="rId3" Type="http://schemas.openxmlformats.org/officeDocument/2006/relationships/slideLayout" Target="../slideLayouts/slideLayout379.xml"/><Relationship Id="rId7" Type="http://schemas.openxmlformats.org/officeDocument/2006/relationships/slideLayout" Target="../slideLayouts/slideLayout383.xml"/><Relationship Id="rId12" Type="http://schemas.openxmlformats.org/officeDocument/2006/relationships/theme" Target="../theme/theme32.xml"/><Relationship Id="rId2" Type="http://schemas.openxmlformats.org/officeDocument/2006/relationships/slideLayout" Target="../slideLayouts/slideLayout378.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5" Type="http://schemas.openxmlformats.org/officeDocument/2006/relationships/slideLayout" Target="../slideLayouts/slideLayout381.xml"/><Relationship Id="rId10" Type="http://schemas.openxmlformats.org/officeDocument/2006/relationships/slideLayout" Target="../slideLayouts/slideLayout386.xml"/><Relationship Id="rId4" Type="http://schemas.openxmlformats.org/officeDocument/2006/relationships/slideLayout" Target="../slideLayouts/slideLayout380.xml"/><Relationship Id="rId9" Type="http://schemas.openxmlformats.org/officeDocument/2006/relationships/slideLayout" Target="../slideLayouts/slideLayout38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image" Target="../media/image5.jpeg"/><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theme" Target="../theme/theme33.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slideLayout" Target="../slideLayouts/slideLayout411.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2" Type="http://schemas.openxmlformats.org/officeDocument/2006/relationships/slideLayout" Target="../slideLayouts/slideLayout400.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slideLayout" Target="../slideLayouts/slideLayout424.xml"/><Relationship Id="rId3" Type="http://schemas.openxmlformats.org/officeDocument/2006/relationships/slideLayout" Target="../slideLayouts/slideLayout414.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2" Type="http://schemas.openxmlformats.org/officeDocument/2006/relationships/slideLayout" Target="../slideLayouts/slideLayout413.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0" Type="http://schemas.openxmlformats.org/officeDocument/2006/relationships/slideLayout" Target="../slideLayouts/slideLayout421.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32.xml"/><Relationship Id="rId3" Type="http://schemas.openxmlformats.org/officeDocument/2006/relationships/slideLayout" Target="../slideLayouts/slideLayout427.xml"/><Relationship Id="rId7" Type="http://schemas.openxmlformats.org/officeDocument/2006/relationships/slideLayout" Target="../slideLayouts/slideLayout431.xml"/><Relationship Id="rId12" Type="http://schemas.openxmlformats.org/officeDocument/2006/relationships/theme" Target="../theme/theme36.xml"/><Relationship Id="rId2" Type="http://schemas.openxmlformats.org/officeDocument/2006/relationships/slideLayout" Target="../slideLayouts/slideLayout426.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5" Type="http://schemas.openxmlformats.org/officeDocument/2006/relationships/slideLayout" Target="../slideLayouts/slideLayout429.xml"/><Relationship Id="rId10" Type="http://schemas.openxmlformats.org/officeDocument/2006/relationships/slideLayout" Target="../slideLayouts/slideLayout434.xml"/><Relationship Id="rId4" Type="http://schemas.openxmlformats.org/officeDocument/2006/relationships/slideLayout" Target="../slideLayouts/slideLayout428.xml"/><Relationship Id="rId9" Type="http://schemas.openxmlformats.org/officeDocument/2006/relationships/slideLayout" Target="../slideLayouts/slideLayout433.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theme" Target="../theme/theme37.xml"/><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slideLayout" Target="../slideLayouts/slideLayout447.xml"/><Relationship Id="rId2" Type="http://schemas.openxmlformats.org/officeDocument/2006/relationships/slideLayout" Target="../slideLayouts/slideLayout437.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0" Type="http://schemas.openxmlformats.org/officeDocument/2006/relationships/slideLayout" Target="../slideLayouts/slideLayout445.xml"/><Relationship Id="rId4" Type="http://schemas.openxmlformats.org/officeDocument/2006/relationships/slideLayout" Target="../slideLayouts/slideLayout439.xml"/><Relationship Id="rId9" Type="http://schemas.openxmlformats.org/officeDocument/2006/relationships/slideLayout" Target="../slideLayouts/slideLayout444.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55.xml"/><Relationship Id="rId13" Type="http://schemas.openxmlformats.org/officeDocument/2006/relationships/theme" Target="../theme/theme38.xml"/><Relationship Id="rId3" Type="http://schemas.openxmlformats.org/officeDocument/2006/relationships/slideLayout" Target="../slideLayouts/slideLayout450.xml"/><Relationship Id="rId7" Type="http://schemas.openxmlformats.org/officeDocument/2006/relationships/slideLayout" Target="../slideLayouts/slideLayout454.xml"/><Relationship Id="rId12" Type="http://schemas.openxmlformats.org/officeDocument/2006/relationships/slideLayout" Target="../slideLayouts/slideLayout459.xml"/><Relationship Id="rId2" Type="http://schemas.openxmlformats.org/officeDocument/2006/relationships/slideLayout" Target="../slideLayouts/slideLayout449.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5" Type="http://schemas.openxmlformats.org/officeDocument/2006/relationships/slideLayout" Target="../slideLayouts/slideLayout452.xml"/><Relationship Id="rId10" Type="http://schemas.openxmlformats.org/officeDocument/2006/relationships/slideLayout" Target="../slideLayouts/slideLayout457.xml"/><Relationship Id="rId4" Type="http://schemas.openxmlformats.org/officeDocument/2006/relationships/slideLayout" Target="../slideLayouts/slideLayout451.xml"/><Relationship Id="rId9" Type="http://schemas.openxmlformats.org/officeDocument/2006/relationships/slideLayout" Target="../slideLayouts/slideLayout45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67.xml"/><Relationship Id="rId13" Type="http://schemas.openxmlformats.org/officeDocument/2006/relationships/theme" Target="../theme/theme39.xml"/><Relationship Id="rId3" Type="http://schemas.openxmlformats.org/officeDocument/2006/relationships/slideLayout" Target="../slideLayouts/slideLayout462.xml"/><Relationship Id="rId7" Type="http://schemas.openxmlformats.org/officeDocument/2006/relationships/slideLayout" Target="../slideLayouts/slideLayout466.xml"/><Relationship Id="rId12" Type="http://schemas.openxmlformats.org/officeDocument/2006/relationships/slideLayout" Target="../slideLayouts/slideLayout471.xml"/><Relationship Id="rId2" Type="http://schemas.openxmlformats.org/officeDocument/2006/relationships/slideLayout" Target="../slideLayouts/slideLayout461.xml"/><Relationship Id="rId1" Type="http://schemas.openxmlformats.org/officeDocument/2006/relationships/slideLayout" Target="../slideLayouts/slideLayout460.xml"/><Relationship Id="rId6" Type="http://schemas.openxmlformats.org/officeDocument/2006/relationships/slideLayout" Target="../slideLayouts/slideLayout465.xml"/><Relationship Id="rId11" Type="http://schemas.openxmlformats.org/officeDocument/2006/relationships/slideLayout" Target="../slideLayouts/slideLayout470.xml"/><Relationship Id="rId5" Type="http://schemas.openxmlformats.org/officeDocument/2006/relationships/slideLayout" Target="../slideLayouts/slideLayout464.xml"/><Relationship Id="rId10" Type="http://schemas.openxmlformats.org/officeDocument/2006/relationships/slideLayout" Target="../slideLayouts/slideLayout469.xml"/><Relationship Id="rId4" Type="http://schemas.openxmlformats.org/officeDocument/2006/relationships/slideLayout" Target="../slideLayouts/slideLayout463.xml"/><Relationship Id="rId9" Type="http://schemas.openxmlformats.org/officeDocument/2006/relationships/slideLayout" Target="../slideLayouts/slideLayout468.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79.xml"/><Relationship Id="rId13" Type="http://schemas.openxmlformats.org/officeDocument/2006/relationships/theme" Target="../theme/theme40.xml"/><Relationship Id="rId3" Type="http://schemas.openxmlformats.org/officeDocument/2006/relationships/slideLayout" Target="../slideLayouts/slideLayout474.xml"/><Relationship Id="rId7" Type="http://schemas.openxmlformats.org/officeDocument/2006/relationships/slideLayout" Target="../slideLayouts/slideLayout478.xml"/><Relationship Id="rId12" Type="http://schemas.openxmlformats.org/officeDocument/2006/relationships/slideLayout" Target="../slideLayouts/slideLayout483.xml"/><Relationship Id="rId2" Type="http://schemas.openxmlformats.org/officeDocument/2006/relationships/slideLayout" Target="../slideLayouts/slideLayout473.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5" Type="http://schemas.openxmlformats.org/officeDocument/2006/relationships/slideLayout" Target="../slideLayouts/slideLayout476.xml"/><Relationship Id="rId10" Type="http://schemas.openxmlformats.org/officeDocument/2006/relationships/slideLayout" Target="../slideLayouts/slideLayout481.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image" Target="../media/image3.jpeg"/><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3.jpe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image" Target="../media/image3.jpeg"/><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69913" y="2130425"/>
            <a:ext cx="82296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Rectangle 8"/>
          <p:cNvSpPr>
            <a:spLocks noChangeArrowheads="1"/>
          </p:cNvSpPr>
          <p:nvPr/>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a:solidFill>
                <a:srgbClr val="000000"/>
              </a:solidFill>
            </a:endParaRPr>
          </a:p>
        </p:txBody>
      </p:sp>
      <p:sp>
        <p:nvSpPr>
          <p:cNvPr id="1028" name="Rectangle 2"/>
          <p:cNvSpPr>
            <a:spLocks noGrp="1" noChangeArrowheads="1"/>
          </p:cNvSpPr>
          <p:nvPr>
            <p:ph type="title"/>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p>
            <a:pPr lvl="0"/>
            <a:r>
              <a:rPr lang="en-US" altLang="en-US" smtClean="0"/>
              <a:t>Click to edit Master title style</a:t>
            </a:r>
          </a:p>
        </p:txBody>
      </p:sp>
      <p:pic>
        <p:nvPicPr>
          <p:cNvPr id="1029" name="Picture 17" descr="TTU 2 Title Page_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597900" y="6437313"/>
            <a:ext cx="498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B6360A54-A806-49DC-BE91-96C675410B97}" type="slidenum">
              <a:rPr lang="en-US">
                <a:solidFill>
                  <a:srgbClr val="000000">
                    <a:tint val="75000"/>
                  </a:srgbClr>
                </a:solidFill>
                <a:latin typeface="Arial" charset="0"/>
              </a:rPr>
              <a:pPr fontAlgn="base">
                <a:spcBef>
                  <a:spcPct val="0"/>
                </a:spcBef>
                <a:spcAft>
                  <a:spcPct val="0"/>
                </a:spcAft>
                <a:defRPr/>
              </a:pPr>
              <a:t>‹#›</a:t>
            </a:fld>
            <a:endParaRPr lang="en-US" dirty="0">
              <a:solidFill>
                <a:srgbClr val="000000">
                  <a:tint val="75000"/>
                </a:srgbClr>
              </a:solidFill>
              <a:latin typeface="Arial" charset="0"/>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n-US">
              <a:solidFill>
                <a:srgbClr val="000000">
                  <a:tint val="75000"/>
                </a:srgbClr>
              </a:solidFill>
              <a:latin typeface="Arial" charset="0"/>
            </a:endParaRPr>
          </a:p>
        </p:txBody>
      </p:sp>
    </p:spTree>
    <p:extLst>
      <p:ext uri="{BB962C8B-B14F-4D97-AF65-F5344CB8AC3E}">
        <p14:creationId xmlns:p14="http://schemas.microsoft.com/office/powerpoint/2010/main" val="2489705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p:titleStyle>
    <p:body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p:bodyStyle>
    <p:otherStyle>
      <a:defPPr>
        <a:defRPr lang="en-US"/>
      </a:defPPr>
      <a:lvl1pPr marL="0" algn="l" defTabSz="199979" rtl="0" eaLnBrk="1" latinLnBrk="0" hangingPunct="1">
        <a:defRPr sz="400" kern="1200">
          <a:solidFill>
            <a:schemeClr val="tx1"/>
          </a:solidFill>
          <a:latin typeface="+mn-lt"/>
          <a:ea typeface="+mn-ea"/>
          <a:cs typeface="+mn-cs"/>
        </a:defRPr>
      </a:lvl1pPr>
      <a:lvl2pPr marL="99990" algn="l" defTabSz="199979" rtl="0" eaLnBrk="1" latinLnBrk="0" hangingPunct="1">
        <a:defRPr sz="400" kern="1200">
          <a:solidFill>
            <a:schemeClr val="tx1"/>
          </a:solidFill>
          <a:latin typeface="+mn-lt"/>
          <a:ea typeface="+mn-ea"/>
          <a:cs typeface="+mn-cs"/>
        </a:defRPr>
      </a:lvl2pPr>
      <a:lvl3pPr marL="199979" algn="l" defTabSz="199979" rtl="0" eaLnBrk="1" latinLnBrk="0" hangingPunct="1">
        <a:defRPr sz="400" kern="1200">
          <a:solidFill>
            <a:schemeClr val="tx1"/>
          </a:solidFill>
          <a:latin typeface="+mn-lt"/>
          <a:ea typeface="+mn-ea"/>
          <a:cs typeface="+mn-cs"/>
        </a:defRPr>
      </a:lvl3pPr>
      <a:lvl4pPr marL="299969" algn="l" defTabSz="199979" rtl="0" eaLnBrk="1" latinLnBrk="0" hangingPunct="1">
        <a:defRPr sz="400" kern="1200">
          <a:solidFill>
            <a:schemeClr val="tx1"/>
          </a:solidFill>
          <a:latin typeface="+mn-lt"/>
          <a:ea typeface="+mn-ea"/>
          <a:cs typeface="+mn-cs"/>
        </a:defRPr>
      </a:lvl4pPr>
      <a:lvl5pPr marL="399959" algn="l" defTabSz="199979" rtl="0" eaLnBrk="1" latinLnBrk="0" hangingPunct="1">
        <a:defRPr sz="400" kern="1200">
          <a:solidFill>
            <a:schemeClr val="tx1"/>
          </a:solidFill>
          <a:latin typeface="+mn-lt"/>
          <a:ea typeface="+mn-ea"/>
          <a:cs typeface="+mn-cs"/>
        </a:defRPr>
      </a:lvl5pPr>
      <a:lvl6pPr marL="499948" algn="l" defTabSz="199979" rtl="0" eaLnBrk="1" latinLnBrk="0" hangingPunct="1">
        <a:defRPr sz="400" kern="1200">
          <a:solidFill>
            <a:schemeClr val="tx1"/>
          </a:solidFill>
          <a:latin typeface="+mn-lt"/>
          <a:ea typeface="+mn-ea"/>
          <a:cs typeface="+mn-cs"/>
        </a:defRPr>
      </a:lvl6pPr>
      <a:lvl7pPr marL="599938" algn="l" defTabSz="199979" rtl="0" eaLnBrk="1" latinLnBrk="0" hangingPunct="1">
        <a:defRPr sz="400" kern="1200">
          <a:solidFill>
            <a:schemeClr val="tx1"/>
          </a:solidFill>
          <a:latin typeface="+mn-lt"/>
          <a:ea typeface="+mn-ea"/>
          <a:cs typeface="+mn-cs"/>
        </a:defRPr>
      </a:lvl7pPr>
      <a:lvl8pPr marL="699927" algn="l" defTabSz="199979" rtl="0" eaLnBrk="1" latinLnBrk="0" hangingPunct="1">
        <a:defRPr sz="400" kern="1200">
          <a:solidFill>
            <a:schemeClr val="tx1"/>
          </a:solidFill>
          <a:latin typeface="+mn-lt"/>
          <a:ea typeface="+mn-ea"/>
          <a:cs typeface="+mn-cs"/>
        </a:defRPr>
      </a:lvl8pPr>
      <a:lvl9pPr marL="799917" algn="l" defTabSz="199979" rtl="0" eaLnBrk="1" latinLnBrk="0" hangingPunct="1">
        <a:defRPr sz="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344459573"/>
      </p:ext>
    </p:extLst>
  </p:cSld>
  <p:clrMap bg1="dk2" tx1="lt1" bg2="dk1"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3313169409"/>
      </p:ext>
    </p:extLst>
  </p:cSld>
  <p:clrMap bg1="dk2" tx1="lt1" bg2="dk1"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2559039997"/>
      </p:ext>
    </p:extLst>
  </p:cSld>
  <p:clrMap bg1="dk2" tx1="lt1" bg2="dk1"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3856640621"/>
      </p:ext>
    </p:extLst>
  </p:cSld>
  <p:clrMap bg1="dk2" tx1="lt1" bg2="dk1"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405615785"/>
      </p:ext>
    </p:extLst>
  </p:cSld>
  <p:clrMap bg1="dk2" tx1="lt1" bg2="dk1"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2880598571"/>
      </p:ext>
    </p:extLst>
  </p:cSld>
  <p:clrMap bg1="dk2" tx1="lt1" bg2="dk1"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69781016"/>
      </p:ext>
    </p:extLst>
  </p:cSld>
  <p:clrMap bg1="dk2" tx1="lt1" bg2="dk1"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531577580"/>
      </p:ext>
    </p:extLst>
  </p:cSld>
  <p:clrMap bg1="dk2" tx1="lt1" bg2="dk1"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701915460"/>
      </p:ext>
    </p:extLst>
  </p:cSld>
  <p:clrMap bg1="dk2" tx1="lt1" bg2="dk1"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2148331058"/>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bwMode="auto">
          <a:xfrm>
            <a:off x="569913" y="2130425"/>
            <a:ext cx="82296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ChangeArrowheads="1"/>
          </p:cNvSpPr>
          <p:nvPr/>
        </p:nvSpPr>
        <p:spPr bwMode="auto">
          <a:xfrm>
            <a:off x="0" y="0"/>
            <a:ext cx="9144000" cy="1143000"/>
          </a:xfrm>
          <a:prstGeom prst="rect">
            <a:avLst/>
          </a:prstGeom>
          <a:solidFill>
            <a:schemeClr val="tx1"/>
          </a:solidFill>
          <a:ln w="9525">
            <a:noFill/>
            <a:miter lim="800000"/>
            <a:headEnd/>
            <a:tailEnd/>
          </a:ln>
          <a:effectLst/>
        </p:spPr>
        <p:txBody>
          <a:bodyPr wrap="none" lIns="19998" tIns="9999" rIns="19998" bIns="9999" anchor="ctr"/>
          <a:lstStyle/>
          <a:p>
            <a:pPr fontAlgn="base">
              <a:spcBef>
                <a:spcPct val="0"/>
              </a:spcBef>
              <a:spcAft>
                <a:spcPct val="0"/>
              </a:spcAft>
              <a:defRPr/>
            </a:pPr>
            <a:endParaRPr lang="en-US">
              <a:solidFill>
                <a:srgbClr val="000000"/>
              </a:solidFill>
              <a:latin typeface="Arial" charset="0"/>
            </a:endParaRPr>
          </a:p>
        </p:txBody>
      </p:sp>
      <p:sp>
        <p:nvSpPr>
          <p:cNvPr id="26628" name="Rectangle 2"/>
          <p:cNvSpPr>
            <a:spLocks noGrp="1" noChangeArrowheads="1"/>
          </p:cNvSpPr>
          <p:nvPr>
            <p:ph type="title"/>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p>
            <a:pPr lvl="0"/>
            <a:r>
              <a:rPr lang="en-US" smtClean="0"/>
              <a:t>Click to edit Master title style</a:t>
            </a:r>
          </a:p>
        </p:txBody>
      </p:sp>
      <p:pic>
        <p:nvPicPr>
          <p:cNvPr id="26629" name="Picture 17" descr="TTU 2 Title Page_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597900" y="6437313"/>
            <a:ext cx="498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2440B727-0B58-4C6D-93B6-381E1A4982B8}" type="slidenum">
              <a:rPr lang="en-US">
                <a:solidFill>
                  <a:srgbClr val="000000">
                    <a:tint val="75000"/>
                  </a:srgbClr>
                </a:solidFill>
                <a:latin typeface="Arial" charset="0"/>
              </a:rPr>
              <a:pPr fontAlgn="base">
                <a:spcBef>
                  <a:spcPct val="0"/>
                </a:spcBef>
                <a:spcAft>
                  <a:spcPct val="0"/>
                </a:spcAft>
                <a:defRPr/>
              </a:pPr>
              <a:t>‹#›</a:t>
            </a:fld>
            <a:endParaRPr lang="en-US" dirty="0">
              <a:solidFill>
                <a:srgbClr val="000000">
                  <a:tint val="75000"/>
                </a:srgbClr>
              </a:solidFill>
              <a:latin typeface="Arial" charset="0"/>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n-US">
              <a:solidFill>
                <a:srgbClr val="000000">
                  <a:tint val="75000"/>
                </a:srgbClr>
              </a:solidFill>
              <a:latin typeface="Arial" charset="0"/>
            </a:endParaRPr>
          </a:p>
        </p:txBody>
      </p:sp>
    </p:spTree>
    <p:extLst>
      <p:ext uri="{BB962C8B-B14F-4D97-AF65-F5344CB8AC3E}">
        <p14:creationId xmlns:p14="http://schemas.microsoft.com/office/powerpoint/2010/main" val="34519652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p:titleStyle>
    <p:body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p:bodyStyle>
    <p:otherStyle>
      <a:defPPr>
        <a:defRPr lang="en-US"/>
      </a:defPPr>
      <a:lvl1pPr marL="0" algn="l" defTabSz="199979" rtl="0" eaLnBrk="1" latinLnBrk="0" hangingPunct="1">
        <a:defRPr sz="400" kern="1200">
          <a:solidFill>
            <a:schemeClr val="tx1"/>
          </a:solidFill>
          <a:latin typeface="+mn-lt"/>
          <a:ea typeface="+mn-ea"/>
          <a:cs typeface="+mn-cs"/>
        </a:defRPr>
      </a:lvl1pPr>
      <a:lvl2pPr marL="99990" algn="l" defTabSz="199979" rtl="0" eaLnBrk="1" latinLnBrk="0" hangingPunct="1">
        <a:defRPr sz="400" kern="1200">
          <a:solidFill>
            <a:schemeClr val="tx1"/>
          </a:solidFill>
          <a:latin typeface="+mn-lt"/>
          <a:ea typeface="+mn-ea"/>
          <a:cs typeface="+mn-cs"/>
        </a:defRPr>
      </a:lvl2pPr>
      <a:lvl3pPr marL="199979" algn="l" defTabSz="199979" rtl="0" eaLnBrk="1" latinLnBrk="0" hangingPunct="1">
        <a:defRPr sz="400" kern="1200">
          <a:solidFill>
            <a:schemeClr val="tx1"/>
          </a:solidFill>
          <a:latin typeface="+mn-lt"/>
          <a:ea typeface="+mn-ea"/>
          <a:cs typeface="+mn-cs"/>
        </a:defRPr>
      </a:lvl3pPr>
      <a:lvl4pPr marL="299969" algn="l" defTabSz="199979" rtl="0" eaLnBrk="1" latinLnBrk="0" hangingPunct="1">
        <a:defRPr sz="400" kern="1200">
          <a:solidFill>
            <a:schemeClr val="tx1"/>
          </a:solidFill>
          <a:latin typeface="+mn-lt"/>
          <a:ea typeface="+mn-ea"/>
          <a:cs typeface="+mn-cs"/>
        </a:defRPr>
      </a:lvl4pPr>
      <a:lvl5pPr marL="399959" algn="l" defTabSz="199979" rtl="0" eaLnBrk="1" latinLnBrk="0" hangingPunct="1">
        <a:defRPr sz="400" kern="1200">
          <a:solidFill>
            <a:schemeClr val="tx1"/>
          </a:solidFill>
          <a:latin typeface="+mn-lt"/>
          <a:ea typeface="+mn-ea"/>
          <a:cs typeface="+mn-cs"/>
        </a:defRPr>
      </a:lvl5pPr>
      <a:lvl6pPr marL="499948" algn="l" defTabSz="199979" rtl="0" eaLnBrk="1" latinLnBrk="0" hangingPunct="1">
        <a:defRPr sz="400" kern="1200">
          <a:solidFill>
            <a:schemeClr val="tx1"/>
          </a:solidFill>
          <a:latin typeface="+mn-lt"/>
          <a:ea typeface="+mn-ea"/>
          <a:cs typeface="+mn-cs"/>
        </a:defRPr>
      </a:lvl6pPr>
      <a:lvl7pPr marL="599938" algn="l" defTabSz="199979" rtl="0" eaLnBrk="1" latinLnBrk="0" hangingPunct="1">
        <a:defRPr sz="400" kern="1200">
          <a:solidFill>
            <a:schemeClr val="tx1"/>
          </a:solidFill>
          <a:latin typeface="+mn-lt"/>
          <a:ea typeface="+mn-ea"/>
          <a:cs typeface="+mn-cs"/>
        </a:defRPr>
      </a:lvl7pPr>
      <a:lvl8pPr marL="699927" algn="l" defTabSz="199979" rtl="0" eaLnBrk="1" latinLnBrk="0" hangingPunct="1">
        <a:defRPr sz="400" kern="1200">
          <a:solidFill>
            <a:schemeClr val="tx1"/>
          </a:solidFill>
          <a:latin typeface="+mn-lt"/>
          <a:ea typeface="+mn-ea"/>
          <a:cs typeface="+mn-cs"/>
        </a:defRPr>
      </a:lvl8pPr>
      <a:lvl9pPr marL="799917" algn="l" defTabSz="199979" rtl="0" eaLnBrk="1" latinLnBrk="0" hangingPunct="1">
        <a:defRPr sz="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3609310505"/>
      </p:ext>
    </p:extLst>
  </p:cSld>
  <p:clrMap bg1="dk2" tx1="lt1" bg2="dk1"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39407627"/>
      </p:ext>
    </p:extLst>
  </p:cSld>
  <p:clrMap bg1="dk2" tx1="lt1" bg2="dk1"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458124357"/>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157075830"/>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43278129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82830404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566053260"/>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085729880"/>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446096612"/>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765410236"/>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0"/>
            <a:ext cx="9144000" cy="11430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latin typeface="Arial" charset="0"/>
            </a:endParaRPr>
          </a:p>
        </p:txBody>
      </p:sp>
      <p:sp>
        <p:nvSpPr>
          <p:cNvPr id="3075" name="Rectangle 2"/>
          <p:cNvSpPr>
            <a:spLocks noGrp="1" noChangeArrowheads="1"/>
          </p:cNvSpPr>
          <p:nvPr>
            <p:ph type="title"/>
          </p:nvPr>
        </p:nvSpPr>
        <p:spPr bwMode="auto">
          <a:xfrm>
            <a:off x="614363" y="-25400"/>
            <a:ext cx="7515225"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6" name="Rectangle 3"/>
          <p:cNvSpPr>
            <a:spLocks noGrp="1" noChangeArrowheads="1"/>
          </p:cNvSpPr>
          <p:nvPr>
            <p:ph type="body" idx="1"/>
          </p:nvPr>
        </p:nvSpPr>
        <p:spPr bwMode="auto">
          <a:xfrm>
            <a:off x="569913" y="213042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3077" name="Picture 19" descr="TTU 2 Title Page_logo"/>
          <p:cNvPicPr>
            <a:picLocks noChangeAspect="1" noChangeArrowheads="1"/>
          </p:cNvPicPr>
          <p:nvPr userDrawn="1"/>
        </p:nvPicPr>
        <p:blipFill>
          <a:blip r:embed="rId14" cstate="print"/>
          <a:srcRect/>
          <a:stretch>
            <a:fillRect/>
          </a:stretch>
        </p:blipFill>
        <p:spPr bwMode="auto">
          <a:xfrm>
            <a:off x="7977188" y="-3175"/>
            <a:ext cx="1103312" cy="1139825"/>
          </a:xfrm>
          <a:prstGeom prst="rect">
            <a:avLst/>
          </a:prstGeom>
          <a:noFill/>
          <a:ln w="9525">
            <a:noFill/>
            <a:miter lim="800000"/>
            <a:headEnd/>
            <a:tailEnd/>
          </a:ln>
        </p:spPr>
      </p:pic>
    </p:spTree>
    <p:extLst>
      <p:ext uri="{BB962C8B-B14F-4D97-AF65-F5344CB8AC3E}">
        <p14:creationId xmlns:p14="http://schemas.microsoft.com/office/powerpoint/2010/main" val="9369134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rtl="0" eaLnBrk="0" fontAlgn="base" hangingPunct="0">
        <a:spcBef>
          <a:spcPct val="0"/>
        </a:spcBef>
        <a:spcAft>
          <a:spcPct val="0"/>
        </a:spcAft>
        <a:defRPr sz="2000">
          <a:solidFill>
            <a:schemeClr val="bg1"/>
          </a:solidFill>
          <a:latin typeface="+mj-lt"/>
          <a:ea typeface="+mj-ea"/>
          <a:cs typeface="+mj-cs"/>
        </a:defRPr>
      </a:lvl1pPr>
      <a:lvl2pPr algn="l" rtl="0" eaLnBrk="0" fontAlgn="base" hangingPunct="0">
        <a:spcBef>
          <a:spcPct val="0"/>
        </a:spcBef>
        <a:spcAft>
          <a:spcPct val="0"/>
        </a:spcAft>
        <a:defRPr sz="2000">
          <a:solidFill>
            <a:schemeClr val="bg1"/>
          </a:solidFill>
          <a:latin typeface="Times New Roman" pitchFamily="18" charset="0"/>
        </a:defRPr>
      </a:lvl2pPr>
      <a:lvl3pPr algn="l" rtl="0" eaLnBrk="0" fontAlgn="base" hangingPunct="0">
        <a:spcBef>
          <a:spcPct val="0"/>
        </a:spcBef>
        <a:spcAft>
          <a:spcPct val="0"/>
        </a:spcAft>
        <a:defRPr sz="2000">
          <a:solidFill>
            <a:schemeClr val="bg1"/>
          </a:solidFill>
          <a:latin typeface="Times New Roman" pitchFamily="18" charset="0"/>
        </a:defRPr>
      </a:lvl3pPr>
      <a:lvl4pPr algn="l" rtl="0" eaLnBrk="0" fontAlgn="base" hangingPunct="0">
        <a:spcBef>
          <a:spcPct val="0"/>
        </a:spcBef>
        <a:spcAft>
          <a:spcPct val="0"/>
        </a:spcAft>
        <a:defRPr sz="2000">
          <a:solidFill>
            <a:schemeClr val="bg1"/>
          </a:solidFill>
          <a:latin typeface="Times New Roman" pitchFamily="18" charset="0"/>
        </a:defRPr>
      </a:lvl4pPr>
      <a:lvl5pPr algn="l" rtl="0" eaLnBrk="0" fontAlgn="base" hangingPunct="0">
        <a:spcBef>
          <a:spcPct val="0"/>
        </a:spcBef>
        <a:spcAft>
          <a:spcPct val="0"/>
        </a:spcAft>
        <a:defRPr sz="2000">
          <a:solidFill>
            <a:schemeClr val="bg1"/>
          </a:solidFill>
          <a:latin typeface="Times New Roman" pitchFamily="18" charset="0"/>
        </a:defRPr>
      </a:lvl5pPr>
      <a:lvl6pPr marL="457200" algn="l" rtl="0" fontAlgn="base">
        <a:spcBef>
          <a:spcPct val="0"/>
        </a:spcBef>
        <a:spcAft>
          <a:spcPct val="0"/>
        </a:spcAft>
        <a:defRPr sz="2000">
          <a:solidFill>
            <a:schemeClr val="bg1"/>
          </a:solidFill>
          <a:latin typeface="Times New Roman" pitchFamily="18" charset="0"/>
        </a:defRPr>
      </a:lvl6pPr>
      <a:lvl7pPr marL="914400" algn="l" rtl="0" fontAlgn="base">
        <a:spcBef>
          <a:spcPct val="0"/>
        </a:spcBef>
        <a:spcAft>
          <a:spcPct val="0"/>
        </a:spcAft>
        <a:defRPr sz="2000">
          <a:solidFill>
            <a:schemeClr val="bg1"/>
          </a:solidFill>
          <a:latin typeface="Times New Roman" pitchFamily="18" charset="0"/>
        </a:defRPr>
      </a:lvl7pPr>
      <a:lvl8pPr marL="1371600" algn="l" rtl="0" fontAlgn="base">
        <a:spcBef>
          <a:spcPct val="0"/>
        </a:spcBef>
        <a:spcAft>
          <a:spcPct val="0"/>
        </a:spcAft>
        <a:defRPr sz="2000">
          <a:solidFill>
            <a:schemeClr val="bg1"/>
          </a:solidFill>
          <a:latin typeface="Times New Roman" pitchFamily="18" charset="0"/>
        </a:defRPr>
      </a:lvl8pPr>
      <a:lvl9pPr marL="1828800" algn="l" rtl="0" fontAlgn="base">
        <a:spcBef>
          <a:spcPct val="0"/>
        </a:spcBef>
        <a:spcAft>
          <a:spcPct val="0"/>
        </a:spcAft>
        <a:defRPr sz="2000">
          <a:solidFill>
            <a:schemeClr val="bg1"/>
          </a:solidFill>
          <a:latin typeface="Times New Roman" pitchFamily="18" charset="0"/>
        </a:defRPr>
      </a:lvl9pPr>
    </p:titleStyle>
    <p:bodyStyle>
      <a:lvl1pPr algn="l" rtl="0" eaLnBrk="0" fontAlgn="base" hangingPunct="0">
        <a:spcBef>
          <a:spcPct val="20000"/>
        </a:spcBef>
        <a:spcAft>
          <a:spcPct val="25000"/>
        </a:spcAft>
        <a:defRPr sz="3200">
          <a:solidFill>
            <a:schemeClr val="tx1"/>
          </a:solidFill>
          <a:latin typeface="+mn-lt"/>
          <a:ea typeface="+mn-ea"/>
          <a:cs typeface="+mn-cs"/>
        </a:defRPr>
      </a:lvl1pPr>
      <a:lvl2pPr marL="400050" indent="-285750" algn="l"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2950" indent="-228600" algn="l" rtl="0" eaLnBrk="0" fontAlgn="base" hangingPunct="0">
        <a:spcBef>
          <a:spcPct val="40000"/>
        </a:spcBef>
        <a:spcAft>
          <a:spcPct val="0"/>
        </a:spcAft>
        <a:buChar char="•"/>
        <a:defRPr i="1">
          <a:solidFill>
            <a:schemeClr val="tx1"/>
          </a:solidFill>
          <a:latin typeface="+mn-lt"/>
        </a:defRPr>
      </a:lvl3pPr>
      <a:lvl4pPr marL="1258888" indent="-228600" algn="l" rtl="0" eaLnBrk="0" fontAlgn="base" hangingPunct="0">
        <a:spcBef>
          <a:spcPct val="40000"/>
        </a:spcBef>
        <a:spcAft>
          <a:spcPct val="0"/>
        </a:spcAft>
        <a:buChar char="–"/>
        <a:defRPr>
          <a:solidFill>
            <a:schemeClr val="tx1"/>
          </a:solidFill>
          <a:latin typeface="+mn-lt"/>
        </a:defRPr>
      </a:lvl4pPr>
      <a:lvl5pPr marL="1422400" algn="l" rtl="0" eaLnBrk="0" fontAlgn="base" hangingPunct="0">
        <a:spcBef>
          <a:spcPct val="20000"/>
        </a:spcBef>
        <a:spcAft>
          <a:spcPct val="0"/>
        </a:spcAft>
        <a:defRPr>
          <a:solidFill>
            <a:schemeClr val="tx1"/>
          </a:solidFill>
          <a:latin typeface="+mn-lt"/>
        </a:defRPr>
      </a:lvl5pPr>
      <a:lvl6pPr marL="1879600" algn="l" rtl="0" fontAlgn="base">
        <a:spcBef>
          <a:spcPct val="20000"/>
        </a:spcBef>
        <a:spcAft>
          <a:spcPct val="0"/>
        </a:spcAft>
        <a:defRPr>
          <a:solidFill>
            <a:schemeClr val="tx1"/>
          </a:solidFill>
          <a:latin typeface="+mn-lt"/>
        </a:defRPr>
      </a:lvl6pPr>
      <a:lvl7pPr marL="2336800" algn="l" rtl="0" fontAlgn="base">
        <a:spcBef>
          <a:spcPct val="20000"/>
        </a:spcBef>
        <a:spcAft>
          <a:spcPct val="0"/>
        </a:spcAft>
        <a:defRPr>
          <a:solidFill>
            <a:schemeClr val="tx1"/>
          </a:solidFill>
          <a:latin typeface="+mn-lt"/>
        </a:defRPr>
      </a:lvl7pPr>
      <a:lvl8pPr marL="2794000" algn="l" rtl="0" fontAlgn="base">
        <a:spcBef>
          <a:spcPct val="20000"/>
        </a:spcBef>
        <a:spcAft>
          <a:spcPct val="0"/>
        </a:spcAft>
        <a:defRPr>
          <a:solidFill>
            <a:schemeClr val="tx1"/>
          </a:solidFill>
          <a:latin typeface="+mn-lt"/>
        </a:defRPr>
      </a:lvl8pPr>
      <a:lvl9pPr marL="3251200" algn="l" rtl="0" fontAlgn="base">
        <a:spcBef>
          <a:spcPct val="20000"/>
        </a:spcBef>
        <a:spcAft>
          <a:spcPct val="0"/>
        </a:spcAft>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2873440-EF79-4639-8939-4D23A964136B}" type="datetimeFigureOut">
              <a:rPr lang="en-US" smtClean="0">
                <a:solidFill>
                  <a:srgbClr val="04617B">
                    <a:shade val="90000"/>
                  </a:srgbClr>
                </a:solidFill>
              </a:rPr>
              <a:pPr/>
              <a:t>6/5/2017</a:t>
            </a:fld>
            <a:endParaRPr lang="en-US" dirty="0">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43E8763-1F69-4173-A268-3A79685B3C85}" type="slidenum">
              <a:rPr lang="en-US" smtClean="0">
                <a:solidFill>
                  <a:srgbClr val="04617B">
                    <a:shade val="90000"/>
                  </a:srgbClr>
                </a:solidFill>
              </a:rPr>
              <a:pPr/>
              <a:t>‹#›</a:t>
            </a:fld>
            <a:endParaRPr lang="en-US"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396006762"/>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7941027"/>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6E7BD-4055-4D53-8CF4-C368DBB2D328}" type="datetimeFigureOut">
              <a:rPr lang="en-US" smtClean="0">
                <a:solidFill>
                  <a:prstClr val="black">
                    <a:tint val="75000"/>
                  </a:prstClr>
                </a:solidFill>
              </a:rPr>
              <a:pPr/>
              <a:t>6/5/2017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7A74E-F258-408F-BE62-4418AF0672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45217"/>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7" descr="Untitled-3"/>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4450" y="341313"/>
            <a:ext cx="8947150"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Box 8"/>
          <p:cNvSpPr txBox="1">
            <a:spLocks noChangeArrowheads="1"/>
          </p:cNvSpPr>
          <p:nvPr/>
        </p:nvSpPr>
        <p:spPr bwMode="auto">
          <a:xfrm>
            <a:off x="7391400" y="60198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fontAlgn="base" hangingPunct="1">
              <a:spcBef>
                <a:spcPct val="50000"/>
              </a:spcBef>
              <a:spcAft>
                <a:spcPct val="0"/>
              </a:spcAft>
              <a:defRPr/>
            </a:pPr>
            <a:endParaRPr lang="en-US" smtClean="0">
              <a:solidFill>
                <a:srgbClr val="000000"/>
              </a:solidFill>
            </a:endParaRPr>
          </a:p>
        </p:txBody>
      </p:sp>
      <p:sp>
        <p:nvSpPr>
          <p:cNvPr id="1028" name="Rectangle 13"/>
          <p:cNvSpPr>
            <a:spLocks noGrp="1" noChangeArrowheads="1"/>
          </p:cNvSpPr>
          <p:nvPr>
            <p:ph type="body" idx="1"/>
          </p:nvPr>
        </p:nvSpPr>
        <p:spPr bwMode="auto">
          <a:xfrm>
            <a:off x="457200" y="1462088"/>
            <a:ext cx="8229600"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
        <p:nvSpPr>
          <p:cNvPr id="4110" name="Rectangle 1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endParaRPr lang="en-US">
              <a:solidFill>
                <a:srgbClr val="000000"/>
              </a:solidFill>
            </a:endParaRPr>
          </a:p>
        </p:txBody>
      </p:sp>
      <p:sp>
        <p:nvSpPr>
          <p:cNvPr id="4111" name="Rectangle 1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en-US">
              <a:solidFill>
                <a:srgbClr val="000000"/>
              </a:solidFill>
            </a:endParaRPr>
          </a:p>
        </p:txBody>
      </p:sp>
      <p:sp>
        <p:nvSpPr>
          <p:cNvPr id="1031" name="Text Box 18"/>
          <p:cNvSpPr txBox="1">
            <a:spLocks noChangeArrowheads="1"/>
          </p:cNvSpPr>
          <p:nvPr/>
        </p:nvSpPr>
        <p:spPr bwMode="auto">
          <a:xfrm>
            <a:off x="8496300" y="6388100"/>
            <a:ext cx="647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50000"/>
              </a:spcBef>
              <a:spcAft>
                <a:spcPct val="0"/>
              </a:spcAft>
              <a:defRPr/>
            </a:pPr>
            <a:fld id="{5D003F60-0F5E-4122-8A83-B341BB58DD74}" type="slidenum">
              <a:rPr lang="en-US" smtClean="0">
                <a:solidFill>
                  <a:srgbClr val="000000"/>
                </a:solidFill>
              </a:rPr>
              <a:pPr eaLnBrk="1" fontAlgn="base" hangingPunct="1">
                <a:spcBef>
                  <a:spcPct val="50000"/>
                </a:spcBef>
                <a:spcAft>
                  <a:spcPct val="0"/>
                </a:spcAft>
                <a:defRPr/>
              </a:pPr>
              <a:t>‹#›</a:t>
            </a:fld>
            <a:endParaRPr lang="en-US" smtClean="0">
              <a:solidFill>
                <a:srgbClr val="000000"/>
              </a:solidFill>
            </a:endParaRPr>
          </a:p>
        </p:txBody>
      </p:sp>
      <p:sp>
        <p:nvSpPr>
          <p:cNvPr id="4115" name="Rectangle 19"/>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fontAlgn="base">
              <a:spcBef>
                <a:spcPct val="0"/>
              </a:spcBef>
              <a:spcAft>
                <a:spcPct val="0"/>
              </a:spcAft>
              <a:defRPr/>
            </a:pPr>
            <a:endParaRPr lang="en-US">
              <a:solidFill>
                <a:srgbClr val="000000"/>
              </a:solidFill>
            </a:endParaRPr>
          </a:p>
        </p:txBody>
      </p:sp>
      <p:sp>
        <p:nvSpPr>
          <p:cNvPr id="1033" name="Rectangle 12"/>
          <p:cNvSpPr>
            <a:spLocks noGrp="1" noChangeArrowheads="1"/>
          </p:cNvSpPr>
          <p:nvPr>
            <p:ph type="title"/>
          </p:nvPr>
        </p:nvSpPr>
        <p:spPr bwMode="auto">
          <a:xfrm>
            <a:off x="355600" y="2286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441704860"/>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Lst>
  <p:transition/>
  <p:timing>
    <p:tnLst>
      <p:par>
        <p:cTn id="1" dur="indefinite" restart="never" nodeType="tmRoot"/>
      </p:par>
    </p:tnLst>
  </p:timing>
  <p:txStyles>
    <p:titleStyle>
      <a:lvl1pPr algn="l" rtl="0" eaLnBrk="0" fontAlgn="base" hangingPunct="0">
        <a:spcBef>
          <a:spcPct val="0"/>
        </a:spcBef>
        <a:spcAft>
          <a:spcPct val="0"/>
        </a:spcAft>
        <a:defRPr sz="4000">
          <a:solidFill>
            <a:srgbClr val="B0072C"/>
          </a:solidFill>
          <a:latin typeface="+mj-lt"/>
          <a:ea typeface="+mj-ea"/>
          <a:cs typeface="+mj-cs"/>
        </a:defRPr>
      </a:lvl1pPr>
      <a:lvl2pPr algn="l" rtl="0" eaLnBrk="0" fontAlgn="base" hangingPunct="0">
        <a:spcBef>
          <a:spcPct val="0"/>
        </a:spcBef>
        <a:spcAft>
          <a:spcPct val="0"/>
        </a:spcAft>
        <a:defRPr sz="4000">
          <a:solidFill>
            <a:srgbClr val="B0072C"/>
          </a:solidFill>
          <a:latin typeface="Arial" charset="0"/>
        </a:defRPr>
      </a:lvl2pPr>
      <a:lvl3pPr algn="l" rtl="0" eaLnBrk="0" fontAlgn="base" hangingPunct="0">
        <a:spcBef>
          <a:spcPct val="0"/>
        </a:spcBef>
        <a:spcAft>
          <a:spcPct val="0"/>
        </a:spcAft>
        <a:defRPr sz="4000">
          <a:solidFill>
            <a:srgbClr val="B0072C"/>
          </a:solidFill>
          <a:latin typeface="Arial" charset="0"/>
        </a:defRPr>
      </a:lvl3pPr>
      <a:lvl4pPr algn="l" rtl="0" eaLnBrk="0" fontAlgn="base" hangingPunct="0">
        <a:spcBef>
          <a:spcPct val="0"/>
        </a:spcBef>
        <a:spcAft>
          <a:spcPct val="0"/>
        </a:spcAft>
        <a:defRPr sz="4000">
          <a:solidFill>
            <a:srgbClr val="B0072C"/>
          </a:solidFill>
          <a:latin typeface="Arial" charset="0"/>
        </a:defRPr>
      </a:lvl4pPr>
      <a:lvl5pPr algn="l" rtl="0" eaLnBrk="0" fontAlgn="base" hangingPunct="0">
        <a:spcBef>
          <a:spcPct val="0"/>
        </a:spcBef>
        <a:spcAft>
          <a:spcPct val="0"/>
        </a:spcAft>
        <a:defRPr sz="4000">
          <a:solidFill>
            <a:srgbClr val="B0072C"/>
          </a:solidFill>
          <a:latin typeface="Arial" charset="0"/>
        </a:defRPr>
      </a:lvl5pPr>
      <a:lvl6pPr marL="457200" algn="l" rtl="0" fontAlgn="base">
        <a:spcBef>
          <a:spcPct val="0"/>
        </a:spcBef>
        <a:spcAft>
          <a:spcPct val="0"/>
        </a:spcAft>
        <a:defRPr sz="4000">
          <a:solidFill>
            <a:srgbClr val="B0072C"/>
          </a:solidFill>
          <a:latin typeface="Arial" charset="0"/>
        </a:defRPr>
      </a:lvl6pPr>
      <a:lvl7pPr marL="914400" algn="l" rtl="0" fontAlgn="base">
        <a:spcBef>
          <a:spcPct val="0"/>
        </a:spcBef>
        <a:spcAft>
          <a:spcPct val="0"/>
        </a:spcAft>
        <a:defRPr sz="4000">
          <a:solidFill>
            <a:srgbClr val="B0072C"/>
          </a:solidFill>
          <a:latin typeface="Arial" charset="0"/>
        </a:defRPr>
      </a:lvl7pPr>
      <a:lvl8pPr marL="1371600" algn="l" rtl="0" fontAlgn="base">
        <a:spcBef>
          <a:spcPct val="0"/>
        </a:spcBef>
        <a:spcAft>
          <a:spcPct val="0"/>
        </a:spcAft>
        <a:defRPr sz="4000">
          <a:solidFill>
            <a:srgbClr val="B0072C"/>
          </a:solidFill>
          <a:latin typeface="Arial" charset="0"/>
        </a:defRPr>
      </a:lvl8pPr>
      <a:lvl9pPr marL="1828800" algn="l" rtl="0" fontAlgn="base">
        <a:spcBef>
          <a:spcPct val="0"/>
        </a:spcBef>
        <a:spcAft>
          <a:spcPct val="0"/>
        </a:spcAft>
        <a:defRPr sz="4000">
          <a:solidFill>
            <a:srgbClr val="B0072C"/>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Font typeface="Arial" pitchFamily="34" charset="0"/>
        <a:buChar char="–"/>
        <a:defRPr sz="2400">
          <a:solidFill>
            <a:srgbClr val="0073AE"/>
          </a:solidFill>
          <a:latin typeface="+mn-lt"/>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pitchFamily="34" charset="0"/>
        <a:buChar char="–"/>
        <a:defRPr sz="2000">
          <a:solidFill>
            <a:srgbClr val="0073AE"/>
          </a:solidFill>
          <a:latin typeface="+mn-lt"/>
        </a:defRPr>
      </a:lvl5pPr>
      <a:lvl6pPr marL="2514600" indent="-228600" algn="l" rtl="0" fontAlgn="base">
        <a:spcBef>
          <a:spcPct val="20000"/>
        </a:spcBef>
        <a:spcAft>
          <a:spcPct val="0"/>
        </a:spcAft>
        <a:buFont typeface="Arial" charset="0"/>
        <a:buChar char="–"/>
        <a:defRPr sz="2000">
          <a:solidFill>
            <a:srgbClr val="0073AE"/>
          </a:solidFill>
          <a:latin typeface="+mn-lt"/>
        </a:defRPr>
      </a:lvl6pPr>
      <a:lvl7pPr marL="2971800" indent="-228600" algn="l" rtl="0" fontAlgn="base">
        <a:spcBef>
          <a:spcPct val="20000"/>
        </a:spcBef>
        <a:spcAft>
          <a:spcPct val="0"/>
        </a:spcAft>
        <a:buFont typeface="Arial" charset="0"/>
        <a:buChar char="–"/>
        <a:defRPr sz="2000">
          <a:solidFill>
            <a:srgbClr val="0073AE"/>
          </a:solidFill>
          <a:latin typeface="+mn-lt"/>
        </a:defRPr>
      </a:lvl7pPr>
      <a:lvl8pPr marL="3429000" indent="-228600" algn="l" rtl="0" fontAlgn="base">
        <a:spcBef>
          <a:spcPct val="20000"/>
        </a:spcBef>
        <a:spcAft>
          <a:spcPct val="0"/>
        </a:spcAft>
        <a:buFont typeface="Arial" charset="0"/>
        <a:buChar char="–"/>
        <a:defRPr sz="2000">
          <a:solidFill>
            <a:srgbClr val="0073AE"/>
          </a:solidFill>
          <a:latin typeface="+mn-lt"/>
        </a:defRPr>
      </a:lvl8pPr>
      <a:lvl9pPr marL="3886200" indent="-228600" algn="l" rtl="0" fontAlgn="base">
        <a:spcBef>
          <a:spcPct val="20000"/>
        </a:spcBef>
        <a:spcAft>
          <a:spcPct val="0"/>
        </a:spcAft>
        <a:buFont typeface="Arial" charset="0"/>
        <a:buChar char="–"/>
        <a:defRPr sz="2000">
          <a:solidFill>
            <a:srgbClr val="0073AE"/>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fontAlgn="base">
              <a:spcBef>
                <a:spcPct val="0"/>
              </a:spcBef>
              <a:spcAft>
                <a:spcPct val="0"/>
              </a:spcAft>
            </a:pPr>
            <a:endParaRPr lang="en-US">
              <a:solidFill>
                <a:srgbClr val="000000"/>
              </a:solidFill>
              <a:ea typeface="MS PGothic" pitchFamily="34" charset="-128"/>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fontAlgn="base">
              <a:spcBef>
                <a:spcPct val="0"/>
              </a:spcBef>
              <a:spcAft>
                <a:spcPct val="0"/>
              </a:spcAft>
            </a:pPr>
            <a:endParaRPr lang="en-US">
              <a:solidFill>
                <a:srgbClr val="000000"/>
              </a:solidFill>
              <a:ea typeface="MS PGothic" pitchFamily="34" charset="-128"/>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fontAlgn="base">
              <a:spcBef>
                <a:spcPct val="0"/>
              </a:spcBef>
              <a:spcAft>
                <a:spcPct val="0"/>
              </a:spcAft>
            </a:pPr>
            <a:fld id="{B3486756-F491-44F9-8637-B69A30E8CEC3}" type="slidenum">
              <a:rPr lang="en-US">
                <a:solidFill>
                  <a:srgbClr val="000000"/>
                </a:solidFill>
                <a:ea typeface="MS PGothic" pitchFamily="34" charset="-128"/>
              </a:rPr>
              <a:pPr fontAlgn="base">
                <a:spcBef>
                  <a:spcPct val="0"/>
                </a:spcBef>
                <a:spcAft>
                  <a:spcPct val="0"/>
                </a:spcAft>
              </a:pPr>
              <a:t>‹#›</a:t>
            </a:fld>
            <a:endParaRPr lang="en-US">
              <a:solidFill>
                <a:srgbClr val="000000"/>
              </a:solidFill>
              <a:ea typeface="MS PGothic" pitchFamily="34" charset="-128"/>
            </a:endParaRPr>
          </a:p>
        </p:txBody>
      </p:sp>
    </p:spTree>
    <p:extLst>
      <p:ext uri="{BB962C8B-B14F-4D97-AF65-F5344CB8AC3E}">
        <p14:creationId xmlns:p14="http://schemas.microsoft.com/office/powerpoint/2010/main" val="1143708172"/>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pitchFamily="-106" charset="-128"/>
        </a:defRPr>
      </a:lvl1pPr>
      <a:lvl2pPr algn="ctr" rtl="0" eaLnBrk="0" fontAlgn="base" hangingPunct="0">
        <a:spcBef>
          <a:spcPct val="0"/>
        </a:spcBef>
        <a:spcAft>
          <a:spcPct val="0"/>
        </a:spcAft>
        <a:defRPr sz="4400">
          <a:solidFill>
            <a:schemeClr val="tx2"/>
          </a:solidFill>
          <a:latin typeface="Arial" pitchFamily="-106" charset="0"/>
          <a:ea typeface="MS PGothic" pitchFamily="34"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pitchFamily="-106" charset="0"/>
          <a:ea typeface="MS PGothic" pitchFamily="34"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pitchFamily="-106" charset="0"/>
          <a:ea typeface="MS PGothic" pitchFamily="34"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pitchFamily="-106" charset="0"/>
          <a:ea typeface="MS PGothic" pitchFamily="34" charset="-128"/>
          <a:cs typeface="ＭＳ Ｐゴシック" pitchFamily="-106" charset="-128"/>
        </a:defRPr>
      </a:lvl5pPr>
      <a:lvl6pPr marL="457200" algn="ctr" rtl="0" fontAlgn="base">
        <a:spcBef>
          <a:spcPct val="0"/>
        </a:spcBef>
        <a:spcAft>
          <a:spcPct val="0"/>
        </a:spcAft>
        <a:defRPr sz="4400">
          <a:solidFill>
            <a:schemeClr val="tx2"/>
          </a:solidFill>
          <a:latin typeface="Arial" pitchFamily="-106" charset="0"/>
        </a:defRPr>
      </a:lvl6pPr>
      <a:lvl7pPr marL="914400" algn="ctr" rtl="0" fontAlgn="base">
        <a:spcBef>
          <a:spcPct val="0"/>
        </a:spcBef>
        <a:spcAft>
          <a:spcPct val="0"/>
        </a:spcAft>
        <a:defRPr sz="4400">
          <a:solidFill>
            <a:schemeClr val="tx2"/>
          </a:solidFill>
          <a:latin typeface="Arial" pitchFamily="-106" charset="0"/>
        </a:defRPr>
      </a:lvl7pPr>
      <a:lvl8pPr marL="1371600" algn="ctr" rtl="0" fontAlgn="base">
        <a:spcBef>
          <a:spcPct val="0"/>
        </a:spcBef>
        <a:spcAft>
          <a:spcPct val="0"/>
        </a:spcAft>
        <a:defRPr sz="4400">
          <a:solidFill>
            <a:schemeClr val="tx2"/>
          </a:solidFill>
          <a:latin typeface="Arial" pitchFamily="-106" charset="0"/>
        </a:defRPr>
      </a:lvl8pPr>
      <a:lvl9pPr marL="1828800" algn="ctr" rtl="0" fontAlgn="base">
        <a:spcBef>
          <a:spcPct val="0"/>
        </a:spcBef>
        <a:spcAft>
          <a:spcPct val="0"/>
        </a:spcAft>
        <a:defRPr sz="4400">
          <a:solidFill>
            <a:schemeClr val="tx2"/>
          </a:solidFill>
          <a:latin typeface="Arial" pitchFamily="-10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pitchFamily="-106"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6"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6"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6"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eaLnBrk="0" fontAlgn="base" hangingPunct="0">
              <a:spcBef>
                <a:spcPct val="0"/>
              </a:spcBef>
              <a:spcAft>
                <a:spcPct val="0"/>
              </a:spcAft>
              <a:defRPr/>
            </a:pPr>
            <a:fld id="{C762B498-75DB-4980-8DD8-7B037420F0B6}"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fontAlgn="base" hangingPunct="0">
              <a:spcBef>
                <a:spcPct val="0"/>
              </a:spcBef>
              <a:spcAft>
                <a:spcPct val="0"/>
              </a:spcAft>
              <a:defRPr/>
            </a:pP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1300301823"/>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Times New Roman" pitchFamily="18" charset="0"/>
                <a:cs typeface="Arial" charset="0"/>
              </a:defRPr>
            </a:lvl1pPr>
          </a:lstStyle>
          <a:p>
            <a:pPr eaLnBrk="0" fontAlgn="base" hangingPunct="0">
              <a:spcBef>
                <a:spcPct val="0"/>
              </a:spcBef>
              <a:spcAft>
                <a:spcPct val="0"/>
              </a:spcAft>
              <a:defRPr/>
            </a:pPr>
            <a:endParaRPr lang="en-US">
              <a:solidFill>
                <a:srgbClr val="000000"/>
              </a:solidFill>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Times New Roman" pitchFamily="18" charset="0"/>
                <a:cs typeface="Arial" charset="0"/>
              </a:defRPr>
            </a:lvl1pPr>
          </a:lstStyle>
          <a:p>
            <a:pPr eaLnBrk="0" fontAlgn="base" hangingPunct="0">
              <a:spcBef>
                <a:spcPct val="0"/>
              </a:spcBef>
              <a:spcAft>
                <a:spcPct val="0"/>
              </a:spcAft>
              <a:defRPr/>
            </a:pPr>
            <a:endParaRPr lang="en-US">
              <a:solidFill>
                <a:srgbClr val="000000"/>
              </a:solidFill>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Times New Roman" pitchFamily="18" charset="0"/>
                <a:cs typeface="Arial" charset="0"/>
              </a:defRPr>
            </a:lvl1pPr>
          </a:lstStyle>
          <a:p>
            <a:pPr eaLnBrk="0" fontAlgn="base" hangingPunct="0">
              <a:spcBef>
                <a:spcPct val="0"/>
              </a:spcBef>
              <a:spcAft>
                <a:spcPct val="0"/>
              </a:spcAft>
              <a:defRPr/>
            </a:pPr>
            <a:fld id="{2E60085F-5B1D-4ED6-AD6A-9329C75DA029}"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fontAlgn="base" hangingPunct="0">
              <a:spcBef>
                <a:spcPct val="0"/>
              </a:spcBef>
              <a:spcAft>
                <a:spcPct val="0"/>
              </a:spcAft>
              <a:defRPr/>
            </a:pPr>
            <a:endParaRPr lang="en-US" sz="2400">
              <a:solidFill>
                <a:srgbClr val="000000"/>
              </a:solidFill>
              <a:cs typeface="Arial" charset="0"/>
            </a:endParaRPr>
          </a:p>
        </p:txBody>
      </p:sp>
    </p:spTree>
    <p:extLst>
      <p:ext uri="{BB962C8B-B14F-4D97-AF65-F5344CB8AC3E}">
        <p14:creationId xmlns:p14="http://schemas.microsoft.com/office/powerpoint/2010/main" val="192653229"/>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eaLnBrk="0" fontAlgn="base" hangingPunct="0">
              <a:spcBef>
                <a:spcPct val="0"/>
              </a:spcBef>
              <a:spcAft>
                <a:spcPct val="0"/>
              </a:spcAft>
              <a:defRPr/>
            </a:pPr>
            <a:endParaRPr 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eaLnBrk="0" fontAlgn="base" hangingPunct="0">
              <a:spcBef>
                <a:spcPct val="0"/>
              </a:spcBef>
              <a:spcAft>
                <a:spcPct val="0"/>
              </a:spcAft>
              <a:defRPr/>
            </a:pPr>
            <a:fld id="{78D3832F-16DC-465D-9053-C496032C4B05}" type="slidenum">
              <a:rPr lang="en-US">
                <a:solidFill>
                  <a:srgbClr val="000000"/>
                </a:solidFill>
                <a:latin typeface="Times New Roman" pitchFamily="18" charset="0"/>
              </a:rPr>
              <a:pPr eaLnBrk="0" fontAlgn="base" hangingPunct="0">
                <a:spcBef>
                  <a:spcPct val="0"/>
                </a:spcBef>
                <a:spcAft>
                  <a:spcPct val="0"/>
                </a:spcAft>
                <a:defRPr/>
              </a:pPr>
              <a:t>‹#›</a:t>
            </a:fld>
            <a:endParaRPr lang="en-US">
              <a:solidFill>
                <a:srgbClr val="000000"/>
              </a:solidFill>
              <a:latin typeface="Times New Roman" pitchFamily="18" charset="0"/>
            </a:endParaRPr>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fontAlgn="base" hangingPunct="0">
              <a:spcBef>
                <a:spcPct val="0"/>
              </a:spcBef>
              <a:spcAft>
                <a:spcPct val="0"/>
              </a:spcAft>
              <a:defRPr/>
            </a:pPr>
            <a:endParaRPr lang="en-US" sz="2400" b="1">
              <a:solidFill>
                <a:srgbClr val="000000"/>
              </a:solidFill>
              <a:latin typeface="Times New Roman" pitchFamily="18" charset="0"/>
            </a:endParaRPr>
          </a:p>
        </p:txBody>
      </p:sp>
    </p:spTree>
    <p:extLst>
      <p:ext uri="{BB962C8B-B14F-4D97-AF65-F5344CB8AC3E}">
        <p14:creationId xmlns:p14="http://schemas.microsoft.com/office/powerpoint/2010/main" val="4032686281"/>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4157"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82"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483"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9C18115C-D8EF-4F74-B966-F7DA1C89E61F}" type="datetimeFigureOut">
              <a:rPr lang="en-US"/>
              <a:pPr>
                <a:defRPr/>
              </a:pPr>
              <a:t>6/5/2017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defRPr>
            </a:lvl1pPr>
          </a:lstStyle>
          <a:p>
            <a:pPr>
              <a:defRPr/>
            </a:pPr>
            <a:fld id="{A1BCB938-DDC6-4281-A269-22FFDA43805D}" type="slidenum">
              <a:rPr lang="en-US"/>
              <a:pPr>
                <a:defRPr/>
              </a:pPr>
              <a:t>‹#›</a:t>
            </a:fld>
            <a:endParaRPr lang="en-US"/>
          </a:p>
        </p:txBody>
      </p:sp>
    </p:spTree>
    <p:extLst>
      <p:ext uri="{BB962C8B-B14F-4D97-AF65-F5344CB8AC3E}">
        <p14:creationId xmlns:p14="http://schemas.microsoft.com/office/powerpoint/2010/main" val="136689566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69913" y="2130425"/>
            <a:ext cx="82296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Rectangle 8"/>
          <p:cNvSpPr>
            <a:spLocks noChangeArrowheads="1"/>
          </p:cNvSpPr>
          <p:nvPr userDrawn="1"/>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mtClean="0">
              <a:solidFill>
                <a:srgbClr val="000000"/>
              </a:solidFill>
            </a:endParaRPr>
          </a:p>
        </p:txBody>
      </p:sp>
      <p:sp>
        <p:nvSpPr>
          <p:cNvPr id="1028" name="Rectangle 2"/>
          <p:cNvSpPr>
            <a:spLocks noGrp="1" noChangeArrowheads="1"/>
          </p:cNvSpPr>
          <p:nvPr>
            <p:ph type="title"/>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p>
            <a:pPr lvl="0"/>
            <a:r>
              <a:rPr lang="en-US" altLang="en-US" smtClean="0"/>
              <a:t>Click to edit Master title style</a:t>
            </a:r>
          </a:p>
        </p:txBody>
      </p:sp>
      <p:pic>
        <p:nvPicPr>
          <p:cNvPr id="1029" name="Picture 17" descr="TTU 2 Title Page_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597900" y="6437313"/>
            <a:ext cx="498475"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fontAlgn="base">
              <a:spcBef>
                <a:spcPct val="0"/>
              </a:spcBef>
              <a:spcAft>
                <a:spcPct val="0"/>
              </a:spcAft>
              <a:defRPr/>
            </a:pPr>
            <a:fld id="{068F8F3B-471B-4D4D-B52D-7532091D41D3}" type="slidenum">
              <a:rPr lang="en-US">
                <a:solidFill>
                  <a:srgbClr val="000000">
                    <a:tint val="75000"/>
                  </a:srgbClr>
                </a:solidFill>
              </a:rPr>
              <a:pPr fontAlgn="base">
                <a:spcBef>
                  <a:spcPct val="0"/>
                </a:spcBef>
                <a:spcAft>
                  <a:spcPct val="0"/>
                </a:spcAft>
                <a:defRPr/>
              </a:pPr>
              <a:t>‹#›</a:t>
            </a:fld>
            <a:endParaRPr lang="en-US" dirty="0">
              <a:solidFill>
                <a:srgbClr val="000000">
                  <a:tint val="75000"/>
                </a:srgbClr>
              </a:solidFill>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fontAlgn="base">
              <a:spcBef>
                <a:spcPct val="0"/>
              </a:spcBef>
              <a:spcAft>
                <a:spcPct val="0"/>
              </a:spcAft>
              <a:defRPr/>
            </a:pPr>
            <a:endParaRPr lang="en-US">
              <a:solidFill>
                <a:srgbClr val="000000">
                  <a:tint val="75000"/>
                </a:srgbClr>
              </a:solidFill>
            </a:endParaRPr>
          </a:p>
        </p:txBody>
      </p:sp>
    </p:spTree>
    <p:extLst>
      <p:ext uri="{BB962C8B-B14F-4D97-AF65-F5344CB8AC3E}">
        <p14:creationId xmlns:p14="http://schemas.microsoft.com/office/powerpoint/2010/main" val="166217894"/>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Lst>
  <p:hf hdr="0" ftr="0" dt="0"/>
  <p:txStyles>
    <p:title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p:titleStyle>
    <p:body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p:bodyStyle>
    <p:otherStyle>
      <a:defPPr>
        <a:defRPr lang="en-US"/>
      </a:defPPr>
      <a:lvl1pPr marL="0" algn="l" defTabSz="199979" rtl="0" eaLnBrk="1" latinLnBrk="0" hangingPunct="1">
        <a:defRPr sz="400" kern="1200">
          <a:solidFill>
            <a:schemeClr val="tx1"/>
          </a:solidFill>
          <a:latin typeface="+mn-lt"/>
          <a:ea typeface="+mn-ea"/>
          <a:cs typeface="+mn-cs"/>
        </a:defRPr>
      </a:lvl1pPr>
      <a:lvl2pPr marL="99990" algn="l" defTabSz="199979" rtl="0" eaLnBrk="1" latinLnBrk="0" hangingPunct="1">
        <a:defRPr sz="400" kern="1200">
          <a:solidFill>
            <a:schemeClr val="tx1"/>
          </a:solidFill>
          <a:latin typeface="+mn-lt"/>
          <a:ea typeface="+mn-ea"/>
          <a:cs typeface="+mn-cs"/>
        </a:defRPr>
      </a:lvl2pPr>
      <a:lvl3pPr marL="199979" algn="l" defTabSz="199979" rtl="0" eaLnBrk="1" latinLnBrk="0" hangingPunct="1">
        <a:defRPr sz="400" kern="1200">
          <a:solidFill>
            <a:schemeClr val="tx1"/>
          </a:solidFill>
          <a:latin typeface="+mn-lt"/>
          <a:ea typeface="+mn-ea"/>
          <a:cs typeface="+mn-cs"/>
        </a:defRPr>
      </a:lvl3pPr>
      <a:lvl4pPr marL="299969" algn="l" defTabSz="199979" rtl="0" eaLnBrk="1" latinLnBrk="0" hangingPunct="1">
        <a:defRPr sz="400" kern="1200">
          <a:solidFill>
            <a:schemeClr val="tx1"/>
          </a:solidFill>
          <a:latin typeface="+mn-lt"/>
          <a:ea typeface="+mn-ea"/>
          <a:cs typeface="+mn-cs"/>
        </a:defRPr>
      </a:lvl4pPr>
      <a:lvl5pPr marL="399959" algn="l" defTabSz="199979" rtl="0" eaLnBrk="1" latinLnBrk="0" hangingPunct="1">
        <a:defRPr sz="400" kern="1200">
          <a:solidFill>
            <a:schemeClr val="tx1"/>
          </a:solidFill>
          <a:latin typeface="+mn-lt"/>
          <a:ea typeface="+mn-ea"/>
          <a:cs typeface="+mn-cs"/>
        </a:defRPr>
      </a:lvl5pPr>
      <a:lvl6pPr marL="499948" algn="l" defTabSz="199979" rtl="0" eaLnBrk="1" latinLnBrk="0" hangingPunct="1">
        <a:defRPr sz="400" kern="1200">
          <a:solidFill>
            <a:schemeClr val="tx1"/>
          </a:solidFill>
          <a:latin typeface="+mn-lt"/>
          <a:ea typeface="+mn-ea"/>
          <a:cs typeface="+mn-cs"/>
        </a:defRPr>
      </a:lvl6pPr>
      <a:lvl7pPr marL="599938" algn="l" defTabSz="199979" rtl="0" eaLnBrk="1" latinLnBrk="0" hangingPunct="1">
        <a:defRPr sz="400" kern="1200">
          <a:solidFill>
            <a:schemeClr val="tx1"/>
          </a:solidFill>
          <a:latin typeface="+mn-lt"/>
          <a:ea typeface="+mn-ea"/>
          <a:cs typeface="+mn-cs"/>
        </a:defRPr>
      </a:lvl7pPr>
      <a:lvl8pPr marL="699927" algn="l" defTabSz="199979" rtl="0" eaLnBrk="1" latinLnBrk="0" hangingPunct="1">
        <a:defRPr sz="400" kern="1200">
          <a:solidFill>
            <a:schemeClr val="tx1"/>
          </a:solidFill>
          <a:latin typeface="+mn-lt"/>
          <a:ea typeface="+mn-ea"/>
          <a:cs typeface="+mn-cs"/>
        </a:defRPr>
      </a:lvl8pPr>
      <a:lvl9pPr marL="799917" algn="l" defTabSz="199979" rtl="0" eaLnBrk="1" latinLnBrk="0" hangingPunct="1">
        <a:defRPr sz="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69913" y="2130425"/>
            <a:ext cx="82296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Rectangle 8"/>
          <p:cNvSpPr>
            <a:spLocks noChangeArrowheads="1"/>
          </p:cNvSpPr>
          <p:nvPr userDrawn="1"/>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a:solidFill>
                <a:srgbClr val="000000"/>
              </a:solidFill>
            </a:endParaRPr>
          </a:p>
        </p:txBody>
      </p:sp>
      <p:sp>
        <p:nvSpPr>
          <p:cNvPr id="1028" name="Rectangle 2"/>
          <p:cNvSpPr>
            <a:spLocks noGrp="1" noChangeArrowheads="1"/>
          </p:cNvSpPr>
          <p:nvPr>
            <p:ph type="title"/>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p>
            <a:pPr lvl="0"/>
            <a:r>
              <a:rPr lang="en-US" altLang="en-US" smtClean="0"/>
              <a:t>Click to edit Master title style</a:t>
            </a:r>
          </a:p>
        </p:txBody>
      </p:sp>
      <p:pic>
        <p:nvPicPr>
          <p:cNvPr id="1029" name="Picture 17" descr="TTU 2 Title Page_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597900" y="6437313"/>
            <a:ext cx="498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B6360A54-A806-49DC-BE91-96C675410B97}" type="slidenum">
              <a:rPr lang="en-US">
                <a:solidFill>
                  <a:srgbClr val="000000">
                    <a:tint val="75000"/>
                  </a:srgbClr>
                </a:solidFill>
                <a:latin typeface="Arial" charset="0"/>
              </a:rPr>
              <a:pPr fontAlgn="base">
                <a:spcBef>
                  <a:spcPct val="0"/>
                </a:spcBef>
                <a:spcAft>
                  <a:spcPct val="0"/>
                </a:spcAft>
                <a:defRPr/>
              </a:pPr>
              <a:t>‹#›</a:t>
            </a:fld>
            <a:endParaRPr lang="en-US" dirty="0">
              <a:solidFill>
                <a:srgbClr val="000000">
                  <a:tint val="75000"/>
                </a:srgbClr>
              </a:solidFill>
              <a:latin typeface="Arial" charset="0"/>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n-US">
              <a:solidFill>
                <a:srgbClr val="000000">
                  <a:tint val="75000"/>
                </a:srgbClr>
              </a:solidFill>
              <a:latin typeface="Arial" charset="0"/>
            </a:endParaRPr>
          </a:p>
        </p:txBody>
      </p:sp>
    </p:spTree>
    <p:extLst>
      <p:ext uri="{BB962C8B-B14F-4D97-AF65-F5344CB8AC3E}">
        <p14:creationId xmlns:p14="http://schemas.microsoft.com/office/powerpoint/2010/main" val="35625755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p:titleStyle>
    <p:body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p:bodyStyle>
    <p:otherStyle>
      <a:defPPr>
        <a:defRPr lang="en-US"/>
      </a:defPPr>
      <a:lvl1pPr marL="0" algn="l" defTabSz="199979" rtl="0" eaLnBrk="1" latinLnBrk="0" hangingPunct="1">
        <a:defRPr sz="400" kern="1200">
          <a:solidFill>
            <a:schemeClr val="tx1"/>
          </a:solidFill>
          <a:latin typeface="+mn-lt"/>
          <a:ea typeface="+mn-ea"/>
          <a:cs typeface="+mn-cs"/>
        </a:defRPr>
      </a:lvl1pPr>
      <a:lvl2pPr marL="99990" algn="l" defTabSz="199979" rtl="0" eaLnBrk="1" latinLnBrk="0" hangingPunct="1">
        <a:defRPr sz="400" kern="1200">
          <a:solidFill>
            <a:schemeClr val="tx1"/>
          </a:solidFill>
          <a:latin typeface="+mn-lt"/>
          <a:ea typeface="+mn-ea"/>
          <a:cs typeface="+mn-cs"/>
        </a:defRPr>
      </a:lvl2pPr>
      <a:lvl3pPr marL="199979" algn="l" defTabSz="199979" rtl="0" eaLnBrk="1" latinLnBrk="0" hangingPunct="1">
        <a:defRPr sz="400" kern="1200">
          <a:solidFill>
            <a:schemeClr val="tx1"/>
          </a:solidFill>
          <a:latin typeface="+mn-lt"/>
          <a:ea typeface="+mn-ea"/>
          <a:cs typeface="+mn-cs"/>
        </a:defRPr>
      </a:lvl3pPr>
      <a:lvl4pPr marL="299969" algn="l" defTabSz="199979" rtl="0" eaLnBrk="1" latinLnBrk="0" hangingPunct="1">
        <a:defRPr sz="400" kern="1200">
          <a:solidFill>
            <a:schemeClr val="tx1"/>
          </a:solidFill>
          <a:latin typeface="+mn-lt"/>
          <a:ea typeface="+mn-ea"/>
          <a:cs typeface="+mn-cs"/>
        </a:defRPr>
      </a:lvl4pPr>
      <a:lvl5pPr marL="399959" algn="l" defTabSz="199979" rtl="0" eaLnBrk="1" latinLnBrk="0" hangingPunct="1">
        <a:defRPr sz="400" kern="1200">
          <a:solidFill>
            <a:schemeClr val="tx1"/>
          </a:solidFill>
          <a:latin typeface="+mn-lt"/>
          <a:ea typeface="+mn-ea"/>
          <a:cs typeface="+mn-cs"/>
        </a:defRPr>
      </a:lvl5pPr>
      <a:lvl6pPr marL="499948" algn="l" defTabSz="199979" rtl="0" eaLnBrk="1" latinLnBrk="0" hangingPunct="1">
        <a:defRPr sz="400" kern="1200">
          <a:solidFill>
            <a:schemeClr val="tx1"/>
          </a:solidFill>
          <a:latin typeface="+mn-lt"/>
          <a:ea typeface="+mn-ea"/>
          <a:cs typeface="+mn-cs"/>
        </a:defRPr>
      </a:lvl6pPr>
      <a:lvl7pPr marL="599938" algn="l" defTabSz="199979" rtl="0" eaLnBrk="1" latinLnBrk="0" hangingPunct="1">
        <a:defRPr sz="400" kern="1200">
          <a:solidFill>
            <a:schemeClr val="tx1"/>
          </a:solidFill>
          <a:latin typeface="+mn-lt"/>
          <a:ea typeface="+mn-ea"/>
          <a:cs typeface="+mn-cs"/>
        </a:defRPr>
      </a:lvl7pPr>
      <a:lvl8pPr marL="699927" algn="l" defTabSz="199979" rtl="0" eaLnBrk="1" latinLnBrk="0" hangingPunct="1">
        <a:defRPr sz="400" kern="1200">
          <a:solidFill>
            <a:schemeClr val="tx1"/>
          </a:solidFill>
          <a:latin typeface="+mn-lt"/>
          <a:ea typeface="+mn-ea"/>
          <a:cs typeface="+mn-cs"/>
        </a:defRPr>
      </a:lvl8pPr>
      <a:lvl9pPr marL="799917" algn="l" defTabSz="199979" rtl="0" eaLnBrk="1" latinLnBrk="0" hangingPunct="1">
        <a:defRPr sz="4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69913" y="2130425"/>
            <a:ext cx="82296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Rectangle 8"/>
          <p:cNvSpPr>
            <a:spLocks noChangeArrowheads="1"/>
          </p:cNvSpPr>
          <p:nvPr userDrawn="1"/>
        </p:nvSpPr>
        <p:spPr bwMode="auto">
          <a:xfrm>
            <a:off x="0" y="0"/>
            <a:ext cx="9144000" cy="1143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9998" tIns="9999" rIns="19998" bIns="9999"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smtClean="0">
              <a:solidFill>
                <a:srgbClr val="000000"/>
              </a:solidFill>
            </a:endParaRPr>
          </a:p>
        </p:txBody>
      </p:sp>
      <p:sp>
        <p:nvSpPr>
          <p:cNvPr id="1028" name="Rectangle 2"/>
          <p:cNvSpPr>
            <a:spLocks noGrp="1" noChangeArrowheads="1"/>
          </p:cNvSpPr>
          <p:nvPr>
            <p:ph type="title"/>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p>
            <a:pPr lvl="0"/>
            <a:r>
              <a:rPr lang="en-US" altLang="en-US" smtClean="0"/>
              <a:t>Click to edit Master title style</a:t>
            </a:r>
          </a:p>
        </p:txBody>
      </p:sp>
      <p:pic>
        <p:nvPicPr>
          <p:cNvPr id="1029" name="Picture 17" descr="TTU 2 Title Page_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597900" y="6437313"/>
            <a:ext cx="498475"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fontAlgn="base">
              <a:spcBef>
                <a:spcPct val="0"/>
              </a:spcBef>
              <a:spcAft>
                <a:spcPct val="0"/>
              </a:spcAft>
              <a:defRPr/>
            </a:pPr>
            <a:fld id="{068F8F3B-471B-4D4D-B52D-7532091D41D3}" type="slidenum">
              <a:rPr lang="en-US">
                <a:solidFill>
                  <a:srgbClr val="000000">
                    <a:tint val="75000"/>
                  </a:srgbClr>
                </a:solidFill>
              </a:rPr>
              <a:pPr fontAlgn="base">
                <a:spcBef>
                  <a:spcPct val="0"/>
                </a:spcBef>
                <a:spcAft>
                  <a:spcPct val="0"/>
                </a:spcAft>
                <a:defRPr/>
              </a:pPr>
              <a:t>‹#›</a:t>
            </a:fld>
            <a:endParaRPr lang="en-US" dirty="0">
              <a:solidFill>
                <a:srgbClr val="000000">
                  <a:tint val="75000"/>
                </a:srgbClr>
              </a:solidFill>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fontAlgn="base">
              <a:spcBef>
                <a:spcPct val="0"/>
              </a:spcBef>
              <a:spcAft>
                <a:spcPct val="0"/>
              </a:spcAft>
              <a:defRPr/>
            </a:pPr>
            <a:endParaRPr lang="en-US">
              <a:solidFill>
                <a:srgbClr val="000000">
                  <a:tint val="75000"/>
                </a:srgbClr>
              </a:solidFill>
            </a:endParaRPr>
          </a:p>
        </p:txBody>
      </p:sp>
    </p:spTree>
    <p:extLst>
      <p:ext uri="{BB962C8B-B14F-4D97-AF65-F5344CB8AC3E}">
        <p14:creationId xmlns:p14="http://schemas.microsoft.com/office/powerpoint/2010/main" val="2443046818"/>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Lst>
  <p:hf hdr="0" ftr="0" dt="0"/>
  <p:txStyles>
    <p:title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p:titleStyle>
    <p:body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p:bodyStyle>
    <p:otherStyle>
      <a:defPPr>
        <a:defRPr lang="en-US"/>
      </a:defPPr>
      <a:lvl1pPr marL="0" algn="l" defTabSz="199979" rtl="0" eaLnBrk="1" latinLnBrk="0" hangingPunct="1">
        <a:defRPr sz="400" kern="1200">
          <a:solidFill>
            <a:schemeClr val="tx1"/>
          </a:solidFill>
          <a:latin typeface="+mn-lt"/>
          <a:ea typeface="+mn-ea"/>
          <a:cs typeface="+mn-cs"/>
        </a:defRPr>
      </a:lvl1pPr>
      <a:lvl2pPr marL="99990" algn="l" defTabSz="199979" rtl="0" eaLnBrk="1" latinLnBrk="0" hangingPunct="1">
        <a:defRPr sz="400" kern="1200">
          <a:solidFill>
            <a:schemeClr val="tx1"/>
          </a:solidFill>
          <a:latin typeface="+mn-lt"/>
          <a:ea typeface="+mn-ea"/>
          <a:cs typeface="+mn-cs"/>
        </a:defRPr>
      </a:lvl2pPr>
      <a:lvl3pPr marL="199979" algn="l" defTabSz="199979" rtl="0" eaLnBrk="1" latinLnBrk="0" hangingPunct="1">
        <a:defRPr sz="400" kern="1200">
          <a:solidFill>
            <a:schemeClr val="tx1"/>
          </a:solidFill>
          <a:latin typeface="+mn-lt"/>
          <a:ea typeface="+mn-ea"/>
          <a:cs typeface="+mn-cs"/>
        </a:defRPr>
      </a:lvl3pPr>
      <a:lvl4pPr marL="299969" algn="l" defTabSz="199979" rtl="0" eaLnBrk="1" latinLnBrk="0" hangingPunct="1">
        <a:defRPr sz="400" kern="1200">
          <a:solidFill>
            <a:schemeClr val="tx1"/>
          </a:solidFill>
          <a:latin typeface="+mn-lt"/>
          <a:ea typeface="+mn-ea"/>
          <a:cs typeface="+mn-cs"/>
        </a:defRPr>
      </a:lvl4pPr>
      <a:lvl5pPr marL="399959" algn="l" defTabSz="199979" rtl="0" eaLnBrk="1" latinLnBrk="0" hangingPunct="1">
        <a:defRPr sz="400" kern="1200">
          <a:solidFill>
            <a:schemeClr val="tx1"/>
          </a:solidFill>
          <a:latin typeface="+mn-lt"/>
          <a:ea typeface="+mn-ea"/>
          <a:cs typeface="+mn-cs"/>
        </a:defRPr>
      </a:lvl5pPr>
      <a:lvl6pPr marL="499948" algn="l" defTabSz="199979" rtl="0" eaLnBrk="1" latinLnBrk="0" hangingPunct="1">
        <a:defRPr sz="400" kern="1200">
          <a:solidFill>
            <a:schemeClr val="tx1"/>
          </a:solidFill>
          <a:latin typeface="+mn-lt"/>
          <a:ea typeface="+mn-ea"/>
          <a:cs typeface="+mn-cs"/>
        </a:defRPr>
      </a:lvl6pPr>
      <a:lvl7pPr marL="599938" algn="l" defTabSz="199979" rtl="0" eaLnBrk="1" latinLnBrk="0" hangingPunct="1">
        <a:defRPr sz="400" kern="1200">
          <a:solidFill>
            <a:schemeClr val="tx1"/>
          </a:solidFill>
          <a:latin typeface="+mn-lt"/>
          <a:ea typeface="+mn-ea"/>
          <a:cs typeface="+mn-cs"/>
        </a:defRPr>
      </a:lvl7pPr>
      <a:lvl8pPr marL="699927" algn="l" defTabSz="199979" rtl="0" eaLnBrk="1" latinLnBrk="0" hangingPunct="1">
        <a:defRPr sz="400" kern="1200">
          <a:solidFill>
            <a:schemeClr val="tx1"/>
          </a:solidFill>
          <a:latin typeface="+mn-lt"/>
          <a:ea typeface="+mn-ea"/>
          <a:cs typeface="+mn-cs"/>
        </a:defRPr>
      </a:lvl8pPr>
      <a:lvl9pPr marL="799917" algn="l" defTabSz="199979" rtl="0" eaLnBrk="1" latinLnBrk="0" hangingPunct="1">
        <a:defRPr sz="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bwMode="auto">
          <a:xfrm>
            <a:off x="569913" y="2130425"/>
            <a:ext cx="822960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ChangeArrowheads="1"/>
          </p:cNvSpPr>
          <p:nvPr userDrawn="1"/>
        </p:nvSpPr>
        <p:spPr bwMode="auto">
          <a:xfrm>
            <a:off x="0" y="0"/>
            <a:ext cx="9144000" cy="1143000"/>
          </a:xfrm>
          <a:prstGeom prst="rect">
            <a:avLst/>
          </a:prstGeom>
          <a:solidFill>
            <a:schemeClr val="tx1"/>
          </a:solidFill>
          <a:ln w="9525">
            <a:noFill/>
            <a:miter lim="800000"/>
            <a:headEnd/>
            <a:tailEnd/>
          </a:ln>
          <a:effectLst/>
        </p:spPr>
        <p:txBody>
          <a:bodyPr wrap="none" lIns="19998" tIns="9999" rIns="19998" bIns="9999" anchor="ctr"/>
          <a:lstStyle/>
          <a:p>
            <a:pPr fontAlgn="base">
              <a:spcBef>
                <a:spcPct val="0"/>
              </a:spcBef>
              <a:spcAft>
                <a:spcPct val="0"/>
              </a:spcAft>
              <a:defRPr/>
            </a:pPr>
            <a:endParaRPr lang="en-US">
              <a:solidFill>
                <a:srgbClr val="000000"/>
              </a:solidFill>
              <a:latin typeface="Arial" charset="0"/>
            </a:endParaRPr>
          </a:p>
        </p:txBody>
      </p:sp>
      <p:sp>
        <p:nvSpPr>
          <p:cNvPr id="26628" name="Rectangle 2"/>
          <p:cNvSpPr>
            <a:spLocks noGrp="1" noChangeArrowheads="1"/>
          </p:cNvSpPr>
          <p:nvPr>
            <p:ph type="title"/>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p>
            <a:pPr lvl="0"/>
            <a:r>
              <a:rPr lang="en-US" smtClean="0"/>
              <a:t>Click to edit Master title style</a:t>
            </a:r>
          </a:p>
        </p:txBody>
      </p:sp>
      <p:pic>
        <p:nvPicPr>
          <p:cNvPr id="26629" name="Picture 17" descr="TTU 2 Title Page_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77188" y="-3175"/>
            <a:ext cx="110331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597900" y="6437313"/>
            <a:ext cx="4984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2440B727-0B58-4C6D-93B6-381E1A4982B8}" type="slidenum">
              <a:rPr lang="en-US">
                <a:solidFill>
                  <a:srgbClr val="000000">
                    <a:tint val="75000"/>
                  </a:srgbClr>
                </a:solidFill>
                <a:latin typeface="Arial" charset="0"/>
              </a:rPr>
              <a:pPr fontAlgn="base">
                <a:spcBef>
                  <a:spcPct val="0"/>
                </a:spcBef>
                <a:spcAft>
                  <a:spcPct val="0"/>
                </a:spcAft>
                <a:defRPr/>
              </a:pPr>
              <a:t>‹#›</a:t>
            </a:fld>
            <a:endParaRPr lang="en-US" dirty="0">
              <a:solidFill>
                <a:srgbClr val="000000">
                  <a:tint val="75000"/>
                </a:srgbClr>
              </a:solidFill>
              <a:latin typeface="Arial" charset="0"/>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n-US">
              <a:solidFill>
                <a:srgbClr val="000000">
                  <a:tint val="75000"/>
                </a:srgbClr>
              </a:solidFill>
              <a:latin typeface="Arial" charset="0"/>
            </a:endParaRPr>
          </a:p>
        </p:txBody>
      </p:sp>
    </p:spTree>
    <p:extLst>
      <p:ext uri="{BB962C8B-B14F-4D97-AF65-F5344CB8AC3E}">
        <p14:creationId xmlns:p14="http://schemas.microsoft.com/office/powerpoint/2010/main" val="271654494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hdr="0" ftr="0" dt="0"/>
  <p:txStyles>
    <p:title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p:titleStyle>
    <p:body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p:bodyStyle>
    <p:otherStyle>
      <a:defPPr>
        <a:defRPr lang="en-US"/>
      </a:defPPr>
      <a:lvl1pPr marL="0" algn="l" defTabSz="199979" rtl="0" eaLnBrk="1" latinLnBrk="0" hangingPunct="1">
        <a:defRPr sz="400" kern="1200">
          <a:solidFill>
            <a:schemeClr val="tx1"/>
          </a:solidFill>
          <a:latin typeface="+mn-lt"/>
          <a:ea typeface="+mn-ea"/>
          <a:cs typeface="+mn-cs"/>
        </a:defRPr>
      </a:lvl1pPr>
      <a:lvl2pPr marL="99990" algn="l" defTabSz="199979" rtl="0" eaLnBrk="1" latinLnBrk="0" hangingPunct="1">
        <a:defRPr sz="400" kern="1200">
          <a:solidFill>
            <a:schemeClr val="tx1"/>
          </a:solidFill>
          <a:latin typeface="+mn-lt"/>
          <a:ea typeface="+mn-ea"/>
          <a:cs typeface="+mn-cs"/>
        </a:defRPr>
      </a:lvl2pPr>
      <a:lvl3pPr marL="199979" algn="l" defTabSz="199979" rtl="0" eaLnBrk="1" latinLnBrk="0" hangingPunct="1">
        <a:defRPr sz="400" kern="1200">
          <a:solidFill>
            <a:schemeClr val="tx1"/>
          </a:solidFill>
          <a:latin typeface="+mn-lt"/>
          <a:ea typeface="+mn-ea"/>
          <a:cs typeface="+mn-cs"/>
        </a:defRPr>
      </a:lvl3pPr>
      <a:lvl4pPr marL="299969" algn="l" defTabSz="199979" rtl="0" eaLnBrk="1" latinLnBrk="0" hangingPunct="1">
        <a:defRPr sz="400" kern="1200">
          <a:solidFill>
            <a:schemeClr val="tx1"/>
          </a:solidFill>
          <a:latin typeface="+mn-lt"/>
          <a:ea typeface="+mn-ea"/>
          <a:cs typeface="+mn-cs"/>
        </a:defRPr>
      </a:lvl4pPr>
      <a:lvl5pPr marL="399959" algn="l" defTabSz="199979" rtl="0" eaLnBrk="1" latinLnBrk="0" hangingPunct="1">
        <a:defRPr sz="400" kern="1200">
          <a:solidFill>
            <a:schemeClr val="tx1"/>
          </a:solidFill>
          <a:latin typeface="+mn-lt"/>
          <a:ea typeface="+mn-ea"/>
          <a:cs typeface="+mn-cs"/>
        </a:defRPr>
      </a:lvl5pPr>
      <a:lvl6pPr marL="499948" algn="l" defTabSz="199979" rtl="0" eaLnBrk="1" latinLnBrk="0" hangingPunct="1">
        <a:defRPr sz="400" kern="1200">
          <a:solidFill>
            <a:schemeClr val="tx1"/>
          </a:solidFill>
          <a:latin typeface="+mn-lt"/>
          <a:ea typeface="+mn-ea"/>
          <a:cs typeface="+mn-cs"/>
        </a:defRPr>
      </a:lvl6pPr>
      <a:lvl7pPr marL="599938" algn="l" defTabSz="199979" rtl="0" eaLnBrk="1" latinLnBrk="0" hangingPunct="1">
        <a:defRPr sz="400" kern="1200">
          <a:solidFill>
            <a:schemeClr val="tx1"/>
          </a:solidFill>
          <a:latin typeface="+mn-lt"/>
          <a:ea typeface="+mn-ea"/>
          <a:cs typeface="+mn-cs"/>
        </a:defRPr>
      </a:lvl7pPr>
      <a:lvl8pPr marL="699927" algn="l" defTabSz="199979" rtl="0" eaLnBrk="1" latinLnBrk="0" hangingPunct="1">
        <a:defRPr sz="400" kern="1200">
          <a:solidFill>
            <a:schemeClr val="tx1"/>
          </a:solidFill>
          <a:latin typeface="+mn-lt"/>
          <a:ea typeface="+mn-ea"/>
          <a:cs typeface="+mn-cs"/>
        </a:defRPr>
      </a:lvl8pPr>
      <a:lvl9pPr marL="799917" algn="l" defTabSz="199979" rtl="0" eaLnBrk="1" latinLnBrk="0" hangingPunct="1">
        <a:defRPr sz="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pPr/>
              <a:t>Monday, June 05, 2017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235986015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2348857992"/>
      </p:ext>
    </p:extLst>
  </p:cSld>
  <p:clrMap bg1="dk2" tx1="lt1" bg2="dk1"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1279968284"/>
      </p:ext>
    </p:extLst>
  </p:cSld>
  <p:clrMap bg1="dk2" tx1="lt1" bg2="dk1"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endParaRPr lang="en-US" alt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effectLst>
                  <a:outerShdw blurRad="38100" dist="38100" dir="2700000" algn="tl">
                    <a:srgbClr val="000000"/>
                  </a:outerShdw>
                </a:effectLst>
                <a:latin typeface="Arial" charset="0"/>
              </a:defRPr>
            </a:lvl1pPr>
          </a:lstStyle>
          <a:p>
            <a:pPr algn="ctr" fontAlgn="base">
              <a:spcBef>
                <a:spcPct val="0"/>
              </a:spcBef>
              <a:spcAft>
                <a:spcPct val="0"/>
              </a:spcAft>
              <a:defRPr/>
            </a:pPr>
            <a:endParaRPr lang="en-US" alt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effectLst>
                  <a:outerShdw blurRad="38100" dist="38100" dir="2700000" algn="tl">
                    <a:srgbClr val="000000"/>
                  </a:outerShdw>
                </a:effectLst>
                <a:latin typeface="Arial" charset="0"/>
              </a:defRPr>
            </a:lvl1pPr>
          </a:lstStyle>
          <a:p>
            <a:pPr fontAlgn="base">
              <a:spcBef>
                <a:spcPct val="0"/>
              </a:spcBef>
              <a:spcAft>
                <a:spcPct val="0"/>
              </a:spcAft>
              <a:defRPr/>
            </a:pPr>
            <a:fld id="{CC83DA6D-4C40-4FCB-A3E9-98D02489A11E}"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extLst>
      <p:ext uri="{BB962C8B-B14F-4D97-AF65-F5344CB8AC3E}">
        <p14:creationId xmlns:p14="http://schemas.microsoft.com/office/powerpoint/2010/main" val="2802396316"/>
      </p:ext>
    </p:extLst>
  </p:cSld>
  <p:clrMap bg1="dk2" tx1="lt1" bg2="dk1"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2.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eg"/><Relationship Id="rId7" Type="http://schemas.openxmlformats.org/officeDocument/2006/relationships/image" Target="../media/image19.wmf"/><Relationship Id="rId2" Type="http://schemas.openxmlformats.org/officeDocument/2006/relationships/notesSlide" Target="../notesSlides/notesSlide10.xml"/><Relationship Id="rId1" Type="http://schemas.openxmlformats.org/officeDocument/2006/relationships/slideLayout" Target="../slideLayouts/slideLayout200.xml"/><Relationship Id="rId6" Type="http://schemas.openxmlformats.org/officeDocument/2006/relationships/image" Target="../media/image18.png"/><Relationship Id="rId5" Type="http://schemas.openxmlformats.org/officeDocument/2006/relationships/image" Target="../media/image17.wmf"/><Relationship Id="rId10" Type="http://schemas.openxmlformats.org/officeDocument/2006/relationships/image" Target="../media/image25.wmf"/><Relationship Id="rId4" Type="http://schemas.openxmlformats.org/officeDocument/2006/relationships/image" Target="../media/image23.png"/><Relationship Id="rId9" Type="http://schemas.openxmlformats.org/officeDocument/2006/relationships/image" Target="../media/image24.png"/></Relationships>
</file>

<file path=ppt/slides/_rels/slide100.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18" Type="http://schemas.openxmlformats.org/officeDocument/2006/relationships/image" Target="../media/image184.png"/><Relationship Id="rId3" Type="http://schemas.openxmlformats.org/officeDocument/2006/relationships/image" Target="../media/image164.png"/><Relationship Id="rId21" Type="http://schemas.openxmlformats.org/officeDocument/2006/relationships/image" Target="../media/image187.png"/><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image" Target="../media/image183.png"/><Relationship Id="rId2" Type="http://schemas.openxmlformats.org/officeDocument/2006/relationships/image" Target="../media/image170.png"/><Relationship Id="rId16" Type="http://schemas.openxmlformats.org/officeDocument/2006/relationships/image" Target="../media/image182.png"/><Relationship Id="rId20" Type="http://schemas.openxmlformats.org/officeDocument/2006/relationships/image" Target="../media/image186.png"/><Relationship Id="rId1" Type="http://schemas.openxmlformats.org/officeDocument/2006/relationships/slideLayout" Target="../slideLayouts/slideLayout26.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png"/><Relationship Id="rId19" Type="http://schemas.openxmlformats.org/officeDocument/2006/relationships/image" Target="../media/image185.png"/><Relationship Id="rId4" Type="http://schemas.openxmlformats.org/officeDocument/2006/relationships/image" Target="../media/image165.png"/><Relationship Id="rId9" Type="http://schemas.openxmlformats.org/officeDocument/2006/relationships/image" Target="../media/image175.png"/><Relationship Id="rId14" Type="http://schemas.openxmlformats.org/officeDocument/2006/relationships/image" Target="../media/image180.png"/><Relationship Id="rId22" Type="http://schemas.openxmlformats.org/officeDocument/2006/relationships/image" Target="../media/image188.png"/></Relationships>
</file>

<file path=ppt/slides/_rels/slide10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cid:image001.png@01CF1768.C8E0D850" TargetMode="External"/><Relationship Id="rId2" Type="http://schemas.openxmlformats.org/officeDocument/2006/relationships/image" Target="../media/image193.png"/><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8.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197.png"/><Relationship Id="rId5" Type="http://schemas.openxmlformats.org/officeDocument/2006/relationships/image" Target="../media/image196.jpeg"/><Relationship Id="rId4" Type="http://schemas.openxmlformats.org/officeDocument/2006/relationships/hyperlink" Target="https://www.google.com/url?sa=i&amp;rct=j&amp;q=&amp;esrc=s&amp;source=images&amp;cd=&amp;ved=0ahUKEwjo1teUzp_UAhVC54MKHTW2BsIQjRwIBw&amp;url=http://file.scirp.org/Html/4-9801439_31435.htm&amp;psig=AFQjCNGknTEXh0iDUmt8wJpbfGxYu7gbtw&amp;ust=149650829106904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1.xml"/><Relationship Id="rId1" Type="http://schemas.openxmlformats.org/officeDocument/2006/relationships/slideLayout" Target="../slideLayouts/slideLayout207.xml"/><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9.png"/><Relationship Id="rId7" Type="http://schemas.openxmlformats.org/officeDocument/2006/relationships/image" Target="../media/image20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0.png"/><Relationship Id="rId4" Type="http://schemas.microsoft.com/office/2007/relationships/hdphoto" Target="../media/hdphoto2.wdp"/></Relationships>
</file>

<file path=ppt/slides/_rels/slide11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1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1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1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11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1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1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19.xml.rels><?xml version="1.0" encoding="UTF-8" standalone="yes"?>
<Relationships xmlns="http://schemas.openxmlformats.org/package/2006/relationships"><Relationship Id="rId3" Type="http://schemas.openxmlformats.org/officeDocument/2006/relationships/hyperlink" Target="http://www.neurosynth.org/"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jpeg"/><Relationship Id="rId7" Type="http://schemas.openxmlformats.org/officeDocument/2006/relationships/image" Target="../media/image32.wmf"/><Relationship Id="rId2" Type="http://schemas.openxmlformats.org/officeDocument/2006/relationships/notesSlide" Target="../notesSlides/notesSlide12.xml"/><Relationship Id="rId1" Type="http://schemas.openxmlformats.org/officeDocument/2006/relationships/slideLayout" Target="../slideLayouts/slideLayout220.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slides/_rels/slide1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21.xml.rels><?xml version="1.0" encoding="UTF-8" standalone="yes"?>
<Relationships xmlns="http://schemas.openxmlformats.org/package/2006/relationships"><Relationship Id="rId3" Type="http://schemas.openxmlformats.org/officeDocument/2006/relationships/image" Target="../media/image224.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microsoft.com/office/2007/relationships/hdphoto" Target="../media/hdphoto5.wdp"/></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27.wmf"/><Relationship Id="rId4" Type="http://schemas.openxmlformats.org/officeDocument/2006/relationships/oleObject" Target="../embeddings/oleObject17.bin"/></Relationships>
</file>

<file path=ppt/slides/_rels/slide12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notesSlide" Target="../notesSlides/notesSlide65.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23.png"/><Relationship Id="rId5" Type="http://schemas.openxmlformats.org/officeDocument/2006/relationships/image" Target="../media/image232.png"/><Relationship Id="rId10" Type="http://schemas.openxmlformats.org/officeDocument/2006/relationships/image" Target="../media/image234.png"/><Relationship Id="rId4" Type="http://schemas.openxmlformats.org/officeDocument/2006/relationships/image" Target="../media/image231.png"/><Relationship Id="rId9" Type="http://schemas.openxmlformats.org/officeDocument/2006/relationships/image" Target="../media/image233.png"/></Relationships>
</file>

<file path=ppt/slides/_rels/slide127.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notesSlide" Target="../notesSlides/notesSlide66.xml"/><Relationship Id="rId7" Type="http://schemas.openxmlformats.org/officeDocument/2006/relationships/image" Target="../media/image235.png"/><Relationship Id="rId12" Type="http://schemas.openxmlformats.org/officeDocument/2006/relationships/image" Target="../media/image240.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27.wmf"/><Relationship Id="rId11" Type="http://schemas.openxmlformats.org/officeDocument/2006/relationships/image" Target="../media/image239.png"/><Relationship Id="rId5" Type="http://schemas.openxmlformats.org/officeDocument/2006/relationships/oleObject" Target="../embeddings/oleObject19.bin"/><Relationship Id="rId10" Type="http://schemas.openxmlformats.org/officeDocument/2006/relationships/image" Target="../media/image238.png"/><Relationship Id="rId4" Type="http://schemas.openxmlformats.org/officeDocument/2006/relationships/image" Target="../media/image223.png"/><Relationship Id="rId9" Type="http://schemas.openxmlformats.org/officeDocument/2006/relationships/image" Target="../media/image237.png"/></Relationships>
</file>

<file path=ppt/slides/_rels/slide12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notesSlide" Target="../notesSlides/notesSlide67.xml"/><Relationship Id="rId7" Type="http://schemas.openxmlformats.org/officeDocument/2006/relationships/image" Target="../media/image242.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41.png"/><Relationship Id="rId5" Type="http://schemas.openxmlformats.org/officeDocument/2006/relationships/image" Target="../media/image227.wmf"/><Relationship Id="rId4" Type="http://schemas.openxmlformats.org/officeDocument/2006/relationships/oleObject" Target="../embeddings/oleObject20.bin"/></Relationships>
</file>

<file path=ppt/slides/_rels/slide129.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notesSlide" Target="../notesSlides/notesSlide68.xml"/><Relationship Id="rId7" Type="http://schemas.openxmlformats.org/officeDocument/2006/relationships/image" Target="../media/image245.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27.wmf"/><Relationship Id="rId10" Type="http://schemas.openxmlformats.org/officeDocument/2006/relationships/image" Target="../media/image248.png"/><Relationship Id="rId4" Type="http://schemas.openxmlformats.org/officeDocument/2006/relationships/oleObject" Target="../embeddings/oleObject21.bin"/><Relationship Id="rId9" Type="http://schemas.openxmlformats.org/officeDocument/2006/relationships/image" Target="../media/image247.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jpeg"/><Relationship Id="rId7"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33.xml"/><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slides/_rels/slide130.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notesSlide" Target="../notesSlides/notesSlide69.xml"/><Relationship Id="rId7" Type="http://schemas.openxmlformats.org/officeDocument/2006/relationships/image" Target="../media/image251.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50.png"/><Relationship Id="rId5" Type="http://schemas.openxmlformats.org/officeDocument/2006/relationships/image" Target="../media/image227.wmf"/><Relationship Id="rId4" Type="http://schemas.openxmlformats.org/officeDocument/2006/relationships/oleObject" Target="../embeddings/oleObject22.bin"/><Relationship Id="rId9" Type="http://schemas.openxmlformats.org/officeDocument/2006/relationships/image" Target="../media/image253.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27.wmf"/><Relationship Id="rId4" Type="http://schemas.openxmlformats.org/officeDocument/2006/relationships/oleObject" Target="../embeddings/oleObject23.bin"/></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255.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254.png"/><Relationship Id="rId5" Type="http://schemas.openxmlformats.org/officeDocument/2006/relationships/image" Target="../media/image227.wmf"/><Relationship Id="rId4" Type="http://schemas.openxmlformats.org/officeDocument/2006/relationships/oleObject" Target="../embeddings/oleObject24.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257.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56.png"/><Relationship Id="rId5" Type="http://schemas.openxmlformats.org/officeDocument/2006/relationships/image" Target="../media/image227.wmf"/><Relationship Id="rId4" Type="http://schemas.openxmlformats.org/officeDocument/2006/relationships/oleObject" Target="../embeddings/oleObject25.bin"/></Relationships>
</file>

<file path=ppt/slides/_rels/slide134.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notesSlide" Target="../notesSlides/notesSlide73.xml"/><Relationship Id="rId7" Type="http://schemas.openxmlformats.org/officeDocument/2006/relationships/image" Target="../media/image259.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58.png"/><Relationship Id="rId5" Type="http://schemas.openxmlformats.org/officeDocument/2006/relationships/image" Target="../media/image227.wmf"/><Relationship Id="rId4" Type="http://schemas.openxmlformats.org/officeDocument/2006/relationships/oleObject" Target="../embeddings/oleObject26.bin"/></Relationships>
</file>

<file path=ppt/slides/_rels/slide135.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notesSlide" Target="../notesSlides/notesSlide74.xml"/><Relationship Id="rId7" Type="http://schemas.openxmlformats.org/officeDocument/2006/relationships/image" Target="../media/image261.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260.png"/><Relationship Id="rId5" Type="http://schemas.openxmlformats.org/officeDocument/2006/relationships/image" Target="../media/image227.wmf"/><Relationship Id="rId4" Type="http://schemas.openxmlformats.org/officeDocument/2006/relationships/oleObject" Target="../embeddings/oleObject27.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262.png"/><Relationship Id="rId5" Type="http://schemas.openxmlformats.org/officeDocument/2006/relationships/image" Target="../media/image227.wmf"/><Relationship Id="rId4" Type="http://schemas.openxmlformats.org/officeDocument/2006/relationships/oleObject" Target="../embeddings/oleObject28.bin"/></Relationships>
</file>

<file path=ppt/slides/_rels/slide137.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notesSlide" Target="../notesSlides/notesSlide76.xml"/><Relationship Id="rId7" Type="http://schemas.openxmlformats.org/officeDocument/2006/relationships/image" Target="../media/image263.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23.png"/><Relationship Id="rId5" Type="http://schemas.openxmlformats.org/officeDocument/2006/relationships/image" Target="../media/image227.wmf"/><Relationship Id="rId4" Type="http://schemas.openxmlformats.org/officeDocument/2006/relationships/oleObject" Target="../embeddings/oleObject29.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266.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65.png"/><Relationship Id="rId5" Type="http://schemas.openxmlformats.org/officeDocument/2006/relationships/image" Target="../media/image227.wmf"/><Relationship Id="rId4" Type="http://schemas.openxmlformats.org/officeDocument/2006/relationships/oleObject" Target="../embeddings/oleObject30.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268.pn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67.png"/><Relationship Id="rId5" Type="http://schemas.openxmlformats.org/officeDocument/2006/relationships/image" Target="../media/image227.wmf"/><Relationship Id="rId4" Type="http://schemas.openxmlformats.org/officeDocument/2006/relationships/oleObject" Target="../embeddings/oleObject31.bin"/></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3.jpeg"/><Relationship Id="rId7" Type="http://schemas.openxmlformats.org/officeDocument/2006/relationships/image" Target="../media/image42.wmf"/><Relationship Id="rId2" Type="http://schemas.openxmlformats.org/officeDocument/2006/relationships/notesSlide" Target="../notesSlides/notesSlide14.xml"/><Relationship Id="rId1" Type="http://schemas.openxmlformats.org/officeDocument/2006/relationships/slideLayout" Target="../slideLayouts/slideLayout246.xml"/><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 Id="rId9" Type="http://schemas.openxmlformats.org/officeDocument/2006/relationships/image" Target="../media/image44.wmf"/></Relationships>
</file>

<file path=ppt/slides/_rels/slide140.xml.rels><?xml version="1.0" encoding="UTF-8" standalone="yes"?>
<Relationships xmlns="http://schemas.openxmlformats.org/package/2006/relationships"><Relationship Id="rId3" Type="http://schemas.openxmlformats.org/officeDocument/2006/relationships/hyperlink" Target="https://www.google.com/imgres?imgurl=https://upload.wikimedia.org/wikipedia/en/b/bb/Southern_Illinois_University_Edwardsville_seal.png&amp;imgrefurl=https://en.wikipedia.org/wiki/Southern_Illinois_University_Edwardsville&amp;docid=p9KG7a3a8g1_6M&amp;tbnid=0fW1bCc6NhJ0sM:&amp;vet=1&amp;w=300&amp;h=300&amp;bih=530&amp;biw=1093&amp;q=university%20of%20illinois%20edwardsville&amp;ved=0ahUKEwjewJO6tvTRAhVY3GMKHazaBWwQMwgiKAYwBg&amp;iact=mrc&amp;uact=8"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70.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14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76.wmf"/><Relationship Id="rId5" Type="http://schemas.openxmlformats.org/officeDocument/2006/relationships/oleObject" Target="../embeddings/oleObject32.bin"/><Relationship Id="rId4" Type="http://schemas.openxmlformats.org/officeDocument/2006/relationships/image" Target="../media/image277.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55.xml"/></Relationships>
</file>

<file path=ppt/slides/_rels/slide15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269.png"/></Relationships>
</file>

<file path=ppt/slides/_rels/slide15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13.xml"/><Relationship Id="rId1" Type="http://schemas.openxmlformats.org/officeDocument/2006/relationships/vmlDrawing" Target="../drawings/vmlDrawing25.vml"/><Relationship Id="rId5" Type="http://schemas.openxmlformats.org/officeDocument/2006/relationships/image" Target="../media/image286.png"/><Relationship Id="rId4" Type="http://schemas.openxmlformats.org/officeDocument/2006/relationships/image" Target="../media/image285.wmf"/></Relationships>
</file>

<file path=ppt/slides/_rels/slide16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99.xml"/><Relationship Id="rId1" Type="http://schemas.openxmlformats.org/officeDocument/2006/relationships/slideLayout" Target="../slideLayouts/slideLayout62.xml"/><Relationship Id="rId5" Type="http://schemas.openxmlformats.org/officeDocument/2006/relationships/image" Target="../media/image289.png"/><Relationship Id="rId4" Type="http://schemas.openxmlformats.org/officeDocument/2006/relationships/image" Target="../media/image288.png"/></Relationships>
</file>

<file path=ppt/slides/_rels/slide16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0.xml"/><Relationship Id="rId1" Type="http://schemas.openxmlformats.org/officeDocument/2006/relationships/slideLayout" Target="../slideLayouts/slideLayout62.xml"/></Relationships>
</file>

<file path=ppt/slides/_rels/slide168.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notesSlide" Target="../notesSlides/notesSlide101.xml"/><Relationship Id="rId1" Type="http://schemas.openxmlformats.org/officeDocument/2006/relationships/slideLayout" Target="../slideLayouts/slideLayout62.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1.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50.xml"/></Relationships>
</file>

<file path=ppt/slides/_rels/slide172.xml.rels><?xml version="1.0" encoding="UTF-8" standalone="yes"?>
<Relationships xmlns="http://schemas.openxmlformats.org/package/2006/relationships"><Relationship Id="rId2" Type="http://schemas.openxmlformats.org/officeDocument/2006/relationships/image" Target="../media/image296.wmf"/><Relationship Id="rId1" Type="http://schemas.openxmlformats.org/officeDocument/2006/relationships/slideLayout" Target="../slideLayouts/slideLayout50.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298.wmf"/><Relationship Id="rId2" Type="http://schemas.openxmlformats.org/officeDocument/2006/relationships/slideLayout" Target="../slideLayouts/slideLayout461.xml"/><Relationship Id="rId1" Type="http://schemas.openxmlformats.org/officeDocument/2006/relationships/vmlDrawing" Target="../drawings/vmlDrawing26.vml"/><Relationship Id="rId6" Type="http://schemas.openxmlformats.org/officeDocument/2006/relationships/oleObject" Target="../embeddings/oleObject35.bin"/><Relationship Id="rId5" Type="http://schemas.openxmlformats.org/officeDocument/2006/relationships/slide" Target="slide26.xml"/><Relationship Id="rId4" Type="http://schemas.openxmlformats.org/officeDocument/2006/relationships/image" Target="../media/image297.w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61.xml"/><Relationship Id="rId1" Type="http://schemas.openxmlformats.org/officeDocument/2006/relationships/vmlDrawing" Target="../drawings/vmlDrawing27.vml"/><Relationship Id="rId4" Type="http://schemas.openxmlformats.org/officeDocument/2006/relationships/image" Target="../media/image299.wmf"/></Relationships>
</file>

<file path=ppt/slides/_rels/slide175.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303.wmf"/><Relationship Id="rId7" Type="http://schemas.openxmlformats.org/officeDocument/2006/relationships/image" Target="../media/image301.wmf"/><Relationship Id="rId2" Type="http://schemas.openxmlformats.org/officeDocument/2006/relationships/slideLayout" Target="../slideLayouts/slideLayout473.xml"/><Relationship Id="rId1" Type="http://schemas.openxmlformats.org/officeDocument/2006/relationships/vmlDrawing" Target="../drawings/vmlDrawing28.vml"/><Relationship Id="rId6" Type="http://schemas.openxmlformats.org/officeDocument/2006/relationships/oleObject" Target="../embeddings/oleObject38.bin"/><Relationship Id="rId5" Type="http://schemas.openxmlformats.org/officeDocument/2006/relationships/image" Target="../media/image300.wmf"/><Relationship Id="rId10" Type="http://schemas.openxmlformats.org/officeDocument/2006/relationships/image" Target="../media/image304.png"/><Relationship Id="rId4" Type="http://schemas.openxmlformats.org/officeDocument/2006/relationships/oleObject" Target="../embeddings/oleObject37.bin"/><Relationship Id="rId9" Type="http://schemas.openxmlformats.org/officeDocument/2006/relationships/image" Target="../media/image302.wmf"/></Relationships>
</file>

<file path=ppt/slides/_rels/slide176.xml.rels><?xml version="1.0" encoding="UTF-8" standalone="yes"?>
<Relationships xmlns="http://schemas.openxmlformats.org/package/2006/relationships"><Relationship Id="rId2" Type="http://schemas.openxmlformats.org/officeDocument/2006/relationships/hyperlink" Target="http://www.bic.mni.mcgoll.ca/brainweb/" TargetMode="External"/><Relationship Id="rId1" Type="http://schemas.openxmlformats.org/officeDocument/2006/relationships/slideLayout" Target="../slideLayouts/slideLayout50.xml"/></Relationships>
</file>

<file path=ppt/slides/_rels/slide177.xml.rels><?xml version="1.0" encoding="UTF-8" standalone="yes"?>
<Relationships xmlns="http://schemas.openxmlformats.org/package/2006/relationships"><Relationship Id="rId3" Type="http://schemas.openxmlformats.org/officeDocument/2006/relationships/image" Target="../media/image2410.png"/><Relationship Id="rId2" Type="http://schemas.openxmlformats.org/officeDocument/2006/relationships/image" Target="../media/image2310.png"/><Relationship Id="rId1" Type="http://schemas.openxmlformats.org/officeDocument/2006/relationships/slideLayout" Target="../slideLayouts/slideLayout5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378.xml"/></Relationships>
</file>

<file path=ppt/slides/_rels/slide180.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10" Type="http://schemas.openxmlformats.org/officeDocument/2006/relationships/image" Target="../media/image312.png"/><Relationship Id="rId4" Type="http://schemas.openxmlformats.org/officeDocument/2006/relationships/image" Target="../media/image306.png"/><Relationship Id="rId9" Type="http://schemas.openxmlformats.org/officeDocument/2006/relationships/image" Target="../media/image311.png"/></Relationships>
</file>

<file path=ppt/slides/_rels/slide18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316.png"/><Relationship Id="rId4" Type="http://schemas.openxmlformats.org/officeDocument/2006/relationships/image" Target="../media/image315.png"/></Relationships>
</file>

<file path=ppt/slides/_rels/slide183.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321.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18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hyperlink" Target="http://mri-q.com/in-phaseout-of-phase.html" TargetMode="External"/><Relationship Id="rId4" Type="http://schemas.microsoft.com/office/2007/relationships/hdphoto" Target="../media/hdphoto6.wdp"/></Relationships>
</file>

<file path=ppt/slides/_rels/slide188.xml.rels><?xml version="1.0" encoding="UTF-8" standalone="yes"?>
<Relationships xmlns="http://schemas.openxmlformats.org/package/2006/relationships"><Relationship Id="rId3" Type="http://schemas.openxmlformats.org/officeDocument/2006/relationships/hyperlink" Target="http://mri-q.com/uploads/3/4/5/7/34572113/8854481_orig.gif"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hyperlink" Target="http://mri-q.com/multi-echo-gre.html" TargetMode="External"/><Relationship Id="rId5" Type="http://schemas.microsoft.com/office/2007/relationships/hdphoto" Target="../media/hdphoto7.wdp"/><Relationship Id="rId4" Type="http://schemas.openxmlformats.org/officeDocument/2006/relationships/image" Target="../media/image324.png"/></Relationships>
</file>

<file path=ppt/slides/_rels/slide189.xml.rels><?xml version="1.0" encoding="UTF-8" standalone="yes"?>
<Relationships xmlns="http://schemas.openxmlformats.org/package/2006/relationships"><Relationship Id="rId3" Type="http://schemas.openxmlformats.org/officeDocument/2006/relationships/image" Target="../media/image325.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hyperlink" Target="http://mri-q.com/in-phaseout-of-phase.html" TargetMode="External"/><Relationship Id="rId4" Type="http://schemas.openxmlformats.org/officeDocument/2006/relationships/image" Target="../media/image32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28.gif"/><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329.gif"/></Relationships>
</file>

<file path=ppt/slides/_rels/slide19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ewels.info/img/science/graphite" TargetMode="External"/><Relationship Id="rId2" Type="http://schemas.openxmlformats.org/officeDocument/2006/relationships/notesSlide" Target="../notesSlides/notesSlide2.xml"/><Relationship Id="rId1" Type="http://schemas.openxmlformats.org/officeDocument/2006/relationships/slideLayout" Target="../slideLayouts/slideLayout86.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78.xml"/><Relationship Id="rId1" Type="http://schemas.openxmlformats.org/officeDocument/2006/relationships/vmlDrawing" Target="../drawings/vmlDrawing1.vml"/><Relationship Id="rId5" Type="http://schemas.openxmlformats.org/officeDocument/2006/relationships/image" Target="../media/image47.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xml"/><Relationship Id="rId7" Type="http://schemas.openxmlformats.org/officeDocument/2006/relationships/image" Target="../media/image5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9.png"/><Relationship Id="rId5" Type="http://schemas.openxmlformats.org/officeDocument/2006/relationships/slideLayout" Target="../slideLayouts/slideLayout400.xml"/><Relationship Id="rId4" Type="http://schemas.openxmlformats.org/officeDocument/2006/relationships/tags" Target="../tags/tag4.xml"/><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7.xml"/><Relationship Id="rId7" Type="http://schemas.openxmlformats.org/officeDocument/2006/relationships/slideLayout" Target="../slideLayouts/slideLayout426.xml"/><Relationship Id="rId12" Type="http://schemas.openxmlformats.org/officeDocument/2006/relationships/image" Target="../media/image5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56.png"/><Relationship Id="rId5" Type="http://schemas.openxmlformats.org/officeDocument/2006/relationships/tags" Target="../tags/tag9.xml"/><Relationship Id="rId10" Type="http://schemas.openxmlformats.org/officeDocument/2006/relationships/image" Target="../media/image55.png"/><Relationship Id="rId4" Type="http://schemas.openxmlformats.org/officeDocument/2006/relationships/tags" Target="../tags/tag8.xml"/><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42.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44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4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4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7.xml"/></Relationships>
</file>

<file path=ppt/slides/_rels/slide2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441.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3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36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67.wmf"/><Relationship Id="rId2" Type="http://schemas.openxmlformats.org/officeDocument/2006/relationships/slideLayout" Target="../slideLayouts/slideLayout45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6.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66.wmf"/><Relationship Id="rId3" Type="http://schemas.openxmlformats.org/officeDocument/2006/relationships/notesSlide" Target="../notesSlides/notesSlide25.xml"/><Relationship Id="rId7" Type="http://schemas.openxmlformats.org/officeDocument/2006/relationships/image" Target="../media/image69.wmf"/><Relationship Id="rId12" Type="http://schemas.openxmlformats.org/officeDocument/2006/relationships/oleObject" Target="../embeddings/oleObject8.bin"/><Relationship Id="rId2" Type="http://schemas.openxmlformats.org/officeDocument/2006/relationships/slideLayout" Target="../slideLayouts/slideLayout454.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7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9.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37.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41.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41.xml"/><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41.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36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4.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66.xml"/><Relationship Id="rId7" Type="http://schemas.openxmlformats.org/officeDocument/2006/relationships/image" Target="../media/image89.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5.xml"/><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7.xml"/></Relationships>
</file>

<file path=ppt/slides/_rels/slide5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79.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0.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2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334.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0.xml"/><Relationship Id="rId1" Type="http://schemas.openxmlformats.org/officeDocument/2006/relationships/vmlDrawing" Target="../drawings/vmlDrawing4.vml"/><Relationship Id="rId4" Type="http://schemas.openxmlformats.org/officeDocument/2006/relationships/image" Target="../media/image117.wmf"/></Relationships>
</file>

<file path=ppt/slides/_rels/slide64.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18.wmf"/><Relationship Id="rId2" Type="http://schemas.openxmlformats.org/officeDocument/2006/relationships/slideLayout" Target="../slideLayouts/slideLayout38.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21.emf"/><Relationship Id="rId4" Type="http://schemas.openxmlformats.org/officeDocument/2006/relationships/image" Target="../media/image120.emf"/></Relationships>
</file>

<file path=ppt/slides/_rels/slide6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oleObject" Target="../embeddings/oleObject11.bin"/><Relationship Id="rId7" Type="http://schemas.openxmlformats.org/officeDocument/2006/relationships/image" Target="../media/image123.wmf"/><Relationship Id="rId2" Type="http://schemas.openxmlformats.org/officeDocument/2006/relationships/slideLayout" Target="../slideLayouts/slideLayout50.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24.wmf"/><Relationship Id="rId4" Type="http://schemas.openxmlformats.org/officeDocument/2006/relationships/image" Target="../media/image122.wmf"/></Relationships>
</file>

<file path=ppt/slides/_rels/slide66.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50.xml"/><Relationship Id="rId5" Type="http://schemas.openxmlformats.org/officeDocument/2006/relationships/image" Target="../media/image128.emf"/><Relationship Id="rId4" Type="http://schemas.openxmlformats.org/officeDocument/2006/relationships/image" Target="../media/image127.emf"/></Relationships>
</file>

<file path=ppt/slides/_rels/slide67.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50.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6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Layout" Target="../slideLayouts/slideLayout50.xml"/><Relationship Id="rId1" Type="http://schemas.openxmlformats.org/officeDocument/2006/relationships/vmlDrawing" Target="../drawings/vmlDrawing7.vml"/><Relationship Id="rId5" Type="http://schemas.openxmlformats.org/officeDocument/2006/relationships/image" Target="../media/image131.wmf"/><Relationship Id="rId4" Type="http://schemas.openxmlformats.org/officeDocument/2006/relationships/oleObject" Target="../embeddings/oleObject13.bin"/></Relationships>
</file>

<file path=ppt/slides/_rels/slide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51.xml"/><Relationship Id="rId4" Type="http://schemas.openxmlformats.org/officeDocument/2006/relationships/image" Target="../media/image14.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slideLayout" Target="../slideLayouts/slideLayout50.xml"/><Relationship Id="rId4" Type="http://schemas.openxmlformats.org/officeDocument/2006/relationships/image" Target="../media/image136.emf"/></Relationships>
</file>

<file path=ppt/slides/_rels/slide73.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50.xml"/><Relationship Id="rId4" Type="http://schemas.openxmlformats.org/officeDocument/2006/relationships/image" Target="../media/image14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3.png"/><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3.png"/><Relationship Id="rId1" Type="http://schemas.openxmlformats.org/officeDocument/2006/relationships/slideLayout" Target="../slideLayouts/slideLayout50.xml"/><Relationship Id="rId5" Type="http://schemas.openxmlformats.org/officeDocument/2006/relationships/image" Target="../media/image145.png"/><Relationship Id="rId4" Type="http://schemas.openxmlformats.org/officeDocument/2006/relationships/image" Target="../media/image144.png"/></Relationships>
</file>

<file path=ppt/slides/_rels/slide7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64.xml"/><Relationship Id="rId4" Type="http://schemas.openxmlformats.org/officeDocument/2006/relationships/image" Target="../media/image15.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hyperlink" Target="http://clinical-mri.com/multiple-sclerosis-visualization-of-plaques-with-differing-mr-techniques/" TargetMode="External"/><Relationship Id="rId1" Type="http://schemas.openxmlformats.org/officeDocument/2006/relationships/slideLayout" Target="../slideLayouts/slideLayout5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50.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50.xml"/></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50.xml"/></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3.xml"/><Relationship Id="rId1" Type="http://schemas.openxmlformats.org/officeDocument/2006/relationships/slideLayout" Target="../slideLayouts/slideLayout50.xml"/><Relationship Id="rId5" Type="http://schemas.microsoft.com/office/2007/relationships/hdphoto" Target="../media/hdphoto1.wdp"/><Relationship Id="rId4" Type="http://schemas.openxmlformats.org/officeDocument/2006/relationships/image" Target="../media/image152.png"/></Relationships>
</file>

<file path=ppt/slides/_rels/slide9.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7.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wmf"/><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4.xml"/><Relationship Id="rId1" Type="http://schemas.openxmlformats.org/officeDocument/2006/relationships/slideLayout" Target="../slideLayouts/slideLayout50.xml"/></Relationships>
</file>

<file path=ppt/slides/_rels/slide9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5.xml"/><Relationship Id="rId1" Type="http://schemas.openxmlformats.org/officeDocument/2006/relationships/slideLayout" Target="../slideLayouts/slideLayout50.xml"/><Relationship Id="rId4" Type="http://schemas.openxmlformats.org/officeDocument/2006/relationships/image" Target="../media/image155.png"/></Relationships>
</file>

<file path=ppt/slides/_rels/slide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6.xml"/><Relationship Id="rId1" Type="http://schemas.openxmlformats.org/officeDocument/2006/relationships/slideLayout" Target="../slideLayouts/slideLayout50.xml"/><Relationship Id="rId5" Type="http://schemas.openxmlformats.org/officeDocument/2006/relationships/image" Target="../media/image157.png"/><Relationship Id="rId4" Type="http://schemas.openxmlformats.org/officeDocument/2006/relationships/hyperlink" Target="https://en.wikibooks.org/wiki/Artificial_Neural_Networks/Print_Version"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47.xml"/><Relationship Id="rId1" Type="http://schemas.openxmlformats.org/officeDocument/2006/relationships/slideLayout" Target="../slideLayouts/slideLayout25.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160.png"/></Relationships>
</file>

<file path=ppt/slides/_rels/slide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jpeg"/><Relationship Id="rId1" Type="http://schemas.openxmlformats.org/officeDocument/2006/relationships/slideLayout" Target="../slideLayouts/slideLayout26.xml"/><Relationship Id="rId4" Type="http://schemas.openxmlformats.org/officeDocument/2006/relationships/image" Target="../media/image165.png"/></Relationships>
</file>

<file path=ppt/slides/_rels/slide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6.xml"/><Relationship Id="rId1" Type="http://schemas.openxmlformats.org/officeDocument/2006/relationships/vmlDrawing" Target="../drawings/vmlDrawing8.vml"/><Relationship Id="rId6" Type="http://schemas.openxmlformats.org/officeDocument/2006/relationships/image" Target="../media/image168.wmf"/><Relationship Id="rId5" Type="http://schemas.openxmlformats.org/officeDocument/2006/relationships/oleObject" Target="../embeddings/oleObject15.bin"/><Relationship Id="rId4" Type="http://schemas.openxmlformats.org/officeDocument/2006/relationships/image" Target="../media/image167.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Rot="1" noChangeArrowheads="1"/>
          </p:cNvSpPr>
          <p:nvPr>
            <p:ph type="ctrTitle"/>
          </p:nvPr>
        </p:nvSpPr>
        <p:spPr/>
        <p:txBody>
          <a:bodyPr/>
          <a:lstStyle/>
          <a:p>
            <a:pPr eaLnBrk="1" hangingPunct="1">
              <a:defRPr/>
            </a:pPr>
            <a:r>
              <a:rPr lang="en-US" altLang="ko-KR" sz="4000" b="1" smtClean="0">
                <a:solidFill>
                  <a:srgbClr val="FFFF00"/>
                </a:solidFill>
                <a:ea typeface="굴림" pitchFamily="50" charset="-127"/>
              </a:rPr>
              <a:t>Localization and Polarization in Graphene Systems with Edges</a:t>
            </a:r>
            <a:r>
              <a:rPr lang="en-US" altLang="ko-KR" sz="4000" b="1" smtClean="0">
                <a:ea typeface="굴림" pitchFamily="50" charset="-127"/>
              </a:rPr>
              <a:t/>
            </a:r>
            <a:br>
              <a:rPr lang="en-US" altLang="ko-KR" sz="4000" b="1" smtClean="0">
                <a:ea typeface="굴림" pitchFamily="50" charset="-127"/>
              </a:rPr>
            </a:br>
            <a:endParaRPr lang="en-US" altLang="ko-KR" sz="4000" b="1" smtClean="0">
              <a:ea typeface="굴림" pitchFamily="50" charset="-127"/>
            </a:endParaRPr>
          </a:p>
        </p:txBody>
      </p:sp>
      <p:sp>
        <p:nvSpPr>
          <p:cNvPr id="2051" name="Rectangle 3"/>
          <p:cNvSpPr>
            <a:spLocks noGrp="1" noRot="1" noChangeArrowheads="1"/>
          </p:cNvSpPr>
          <p:nvPr>
            <p:ph type="subTitle" idx="1"/>
          </p:nvPr>
        </p:nvSpPr>
        <p:spPr>
          <a:xfrm>
            <a:off x="990600" y="3810000"/>
            <a:ext cx="6400800" cy="2438400"/>
          </a:xfrm>
        </p:spPr>
        <p:txBody>
          <a:bodyPr/>
          <a:lstStyle/>
          <a:p>
            <a:pPr algn="l" eaLnBrk="1" hangingPunct="1">
              <a:lnSpc>
                <a:spcPct val="90000"/>
              </a:lnSpc>
              <a:defRPr/>
            </a:pPr>
            <a:r>
              <a:rPr lang="en-US" altLang="ko-KR" sz="2800" b="1" u="sng" smtClean="0">
                <a:solidFill>
                  <a:schemeClr val="folHlink"/>
                </a:solidFill>
                <a:ea typeface="굴림" pitchFamily="50" charset="-127"/>
              </a:rPr>
              <a:t>Jason E. Hill</a:t>
            </a:r>
          </a:p>
          <a:p>
            <a:pPr algn="l" eaLnBrk="1" hangingPunct="1">
              <a:lnSpc>
                <a:spcPct val="90000"/>
              </a:lnSpc>
              <a:defRPr/>
            </a:pPr>
            <a:r>
              <a:rPr lang="en-US" altLang="ko-KR" sz="2800" smtClean="0">
                <a:solidFill>
                  <a:schemeClr val="folHlink"/>
                </a:solidFill>
                <a:ea typeface="굴림" pitchFamily="50" charset="-127"/>
              </a:rPr>
              <a:t>Hongki Min </a:t>
            </a:r>
          </a:p>
          <a:p>
            <a:pPr algn="l" eaLnBrk="1" hangingPunct="1">
              <a:lnSpc>
                <a:spcPct val="90000"/>
              </a:lnSpc>
              <a:defRPr/>
            </a:pPr>
            <a:r>
              <a:rPr lang="en-US" altLang="ko-KR" sz="2800" smtClean="0">
                <a:solidFill>
                  <a:schemeClr val="folHlink"/>
                </a:solidFill>
                <a:ea typeface="굴림" pitchFamily="50" charset="-127"/>
              </a:rPr>
              <a:t>Tami Pereg-Barnea</a:t>
            </a:r>
            <a:r>
              <a:rPr lang="en-US" altLang="ko-KR" sz="2800" smtClean="0">
                <a:ea typeface="굴림" pitchFamily="50" charset="-127"/>
              </a:rPr>
              <a:t> </a:t>
            </a:r>
          </a:p>
          <a:p>
            <a:pPr algn="l" eaLnBrk="1" hangingPunct="1">
              <a:lnSpc>
                <a:spcPct val="90000"/>
              </a:lnSpc>
              <a:defRPr/>
            </a:pPr>
            <a:r>
              <a:rPr lang="en-US" altLang="ko-KR" sz="2800" smtClean="0">
                <a:solidFill>
                  <a:srgbClr val="1674FE"/>
                </a:solidFill>
                <a:ea typeface="굴림" pitchFamily="50" charset="-127"/>
              </a:rPr>
              <a:t>Nikolai Sinitsyn</a:t>
            </a:r>
            <a:r>
              <a:rPr lang="en-US" altLang="ko-KR" sz="2800" smtClean="0">
                <a:solidFill>
                  <a:srgbClr val="5499FE"/>
                </a:solidFill>
                <a:ea typeface="굴림" pitchFamily="50" charset="-127"/>
              </a:rPr>
              <a:t> </a:t>
            </a:r>
          </a:p>
          <a:p>
            <a:pPr algn="l" eaLnBrk="1" hangingPunct="1">
              <a:lnSpc>
                <a:spcPct val="90000"/>
              </a:lnSpc>
              <a:defRPr/>
            </a:pPr>
            <a:r>
              <a:rPr lang="en-US" altLang="ko-KR" sz="2800" smtClean="0">
                <a:solidFill>
                  <a:schemeClr val="folHlink"/>
                </a:solidFill>
                <a:ea typeface="굴림" pitchFamily="50" charset="-127"/>
              </a:rPr>
              <a:t>Allan MacDonald</a:t>
            </a:r>
            <a:r>
              <a:rPr lang="en-US" altLang="ko-KR" sz="2800" smtClean="0">
                <a:solidFill>
                  <a:srgbClr val="CC9900"/>
                </a:solidFill>
                <a:ea typeface="굴림" pitchFamily="50" charset="-127"/>
              </a:rPr>
              <a:t> </a:t>
            </a:r>
          </a:p>
        </p:txBody>
      </p:sp>
      <p:sp>
        <p:nvSpPr>
          <p:cNvPr id="2052" name="Oval 9"/>
          <p:cNvSpPr>
            <a:spLocks noChangeArrowheads="1"/>
          </p:cNvSpPr>
          <p:nvPr/>
        </p:nvSpPr>
        <p:spPr bwMode="auto">
          <a:xfrm>
            <a:off x="6934200" y="3505200"/>
            <a:ext cx="1371600" cy="1371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pic>
        <p:nvPicPr>
          <p:cNvPr id="2053" name="Picture 8" descr="ut_logo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429000"/>
            <a:ext cx="15017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Line 10"/>
          <p:cNvSpPr>
            <a:spLocks noChangeShapeType="1"/>
          </p:cNvSpPr>
          <p:nvPr/>
        </p:nvSpPr>
        <p:spPr bwMode="auto">
          <a:xfrm>
            <a:off x="7772400" y="5257800"/>
            <a:ext cx="152400" cy="533400"/>
          </a:xfrm>
          <a:prstGeom prst="line">
            <a:avLst/>
          </a:prstGeom>
          <a:noFill/>
          <a:ln w="1016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55" name="Line 12"/>
          <p:cNvSpPr>
            <a:spLocks noChangeShapeType="1"/>
          </p:cNvSpPr>
          <p:nvPr/>
        </p:nvSpPr>
        <p:spPr bwMode="auto">
          <a:xfrm flipH="1">
            <a:off x="7620000" y="5257800"/>
            <a:ext cx="152400" cy="5334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56" name="Line 13"/>
          <p:cNvSpPr>
            <a:spLocks noChangeShapeType="1"/>
          </p:cNvSpPr>
          <p:nvPr/>
        </p:nvSpPr>
        <p:spPr bwMode="auto">
          <a:xfrm>
            <a:off x="7924800" y="5791200"/>
            <a:ext cx="1524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57" name="Line 14"/>
          <p:cNvSpPr>
            <a:spLocks noChangeShapeType="1"/>
          </p:cNvSpPr>
          <p:nvPr/>
        </p:nvSpPr>
        <p:spPr bwMode="auto">
          <a:xfrm flipH="1">
            <a:off x="8077200" y="5410200"/>
            <a:ext cx="152400" cy="381000"/>
          </a:xfrm>
          <a:prstGeom prst="line">
            <a:avLst/>
          </a:prstGeom>
          <a:noFill/>
          <a:ln w="889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58" name="Line 15"/>
          <p:cNvSpPr>
            <a:spLocks noChangeShapeType="1"/>
          </p:cNvSpPr>
          <p:nvPr/>
        </p:nvSpPr>
        <p:spPr bwMode="auto">
          <a:xfrm>
            <a:off x="8229600" y="5410200"/>
            <a:ext cx="1524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59" name="Line 16"/>
          <p:cNvSpPr>
            <a:spLocks noChangeShapeType="1"/>
          </p:cNvSpPr>
          <p:nvPr/>
        </p:nvSpPr>
        <p:spPr bwMode="auto">
          <a:xfrm flipH="1">
            <a:off x="7467600" y="5791200"/>
            <a:ext cx="1524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60" name="Line 17"/>
          <p:cNvSpPr>
            <a:spLocks noChangeShapeType="1"/>
          </p:cNvSpPr>
          <p:nvPr/>
        </p:nvSpPr>
        <p:spPr bwMode="auto">
          <a:xfrm>
            <a:off x="7467600" y="5486400"/>
            <a:ext cx="0" cy="304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61" name="Line 18"/>
          <p:cNvSpPr>
            <a:spLocks noChangeShapeType="1"/>
          </p:cNvSpPr>
          <p:nvPr/>
        </p:nvSpPr>
        <p:spPr bwMode="auto">
          <a:xfrm flipH="1">
            <a:off x="7162800" y="5562600"/>
            <a:ext cx="304800" cy="228600"/>
          </a:xfrm>
          <a:prstGeom prst="line">
            <a:avLst/>
          </a:prstGeom>
          <a:noFill/>
          <a:ln w="889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62" name="Line 19"/>
          <p:cNvSpPr>
            <a:spLocks noChangeShapeType="1"/>
          </p:cNvSpPr>
          <p:nvPr/>
        </p:nvSpPr>
        <p:spPr bwMode="auto">
          <a:xfrm>
            <a:off x="7162800" y="5486400"/>
            <a:ext cx="0" cy="304800"/>
          </a:xfrm>
          <a:prstGeom prst="line">
            <a:avLst/>
          </a:prstGeom>
          <a:noFill/>
          <a:ln w="1016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63" name="Line 20"/>
          <p:cNvSpPr>
            <a:spLocks noChangeShapeType="1"/>
          </p:cNvSpPr>
          <p:nvPr/>
        </p:nvSpPr>
        <p:spPr bwMode="auto">
          <a:xfrm>
            <a:off x="6781800" y="5562600"/>
            <a:ext cx="381000" cy="0"/>
          </a:xfrm>
          <a:prstGeom prst="line">
            <a:avLst/>
          </a:prstGeom>
          <a:noFill/>
          <a:ln w="1016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64" name="Line 21"/>
          <p:cNvSpPr>
            <a:spLocks noChangeShapeType="1"/>
          </p:cNvSpPr>
          <p:nvPr/>
        </p:nvSpPr>
        <p:spPr bwMode="auto">
          <a:xfrm>
            <a:off x="6781800" y="5486400"/>
            <a:ext cx="0" cy="304800"/>
          </a:xfrm>
          <a:prstGeom prst="line">
            <a:avLst/>
          </a:prstGeom>
          <a:noFill/>
          <a:ln w="1016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2065" name="Line 22"/>
          <p:cNvSpPr>
            <a:spLocks noChangeShapeType="1"/>
          </p:cNvSpPr>
          <p:nvPr/>
        </p:nvSpPr>
        <p:spPr bwMode="auto">
          <a:xfrm>
            <a:off x="6781800" y="5791200"/>
            <a:ext cx="1524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pic>
        <p:nvPicPr>
          <p:cNvPr id="2066" name="Picture 7" descr="cnl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5257800"/>
            <a:ext cx="1714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7844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2467" name="Rectangle 3"/>
          <p:cNvSpPr>
            <a:spLocks noGrp="1" noRot="1" noChangeArrowheads="1"/>
          </p:cNvSpPr>
          <p:nvPr>
            <p:ph type="title"/>
          </p:nvPr>
        </p:nvSpPr>
        <p:spPr/>
        <p:txBody>
          <a:bodyPr/>
          <a:lstStyle/>
          <a:p>
            <a:pPr algn="l" eaLnBrk="1" hangingPunct="1">
              <a:defRPr/>
            </a:pPr>
            <a:r>
              <a:rPr lang="ko-KR" altLang="en-US" smtClean="0">
                <a:solidFill>
                  <a:srgbClr val="66FF66"/>
                </a:solidFill>
                <a:ea typeface="굴림" pitchFamily="50" charset="-127"/>
              </a:rPr>
              <a:t>	</a:t>
            </a:r>
            <a:r>
              <a:rPr lang="en-US" altLang="ko-KR" smtClean="0">
                <a:solidFill>
                  <a:srgbClr val="66FF66"/>
                </a:solidFill>
                <a:ea typeface="굴림" pitchFamily="50" charset="-127"/>
              </a:rPr>
              <a:t>Zigzag Edge States: </a:t>
            </a:r>
            <a:r>
              <a:rPr lang="en-US" altLang="ko-KR" smtClean="0">
                <a:solidFill>
                  <a:srgbClr val="66FF66"/>
                </a:solidFill>
                <a:latin typeface="Symbol" pitchFamily="18" charset="2"/>
                <a:ea typeface="굴림" pitchFamily="50" charset="-127"/>
              </a:rPr>
              <a:t>D</a:t>
            </a:r>
            <a:r>
              <a:rPr lang="en-US" altLang="ko-KR" smtClean="0">
                <a:solidFill>
                  <a:srgbClr val="66FF66"/>
                </a:solidFill>
                <a:ea typeface="굴림" pitchFamily="50" charset="-127"/>
              </a:rPr>
              <a:t> and </a:t>
            </a:r>
            <a:r>
              <a:rPr lang="en-US" altLang="ko-KR" i="1" smtClean="0">
                <a:solidFill>
                  <a:srgbClr val="66FF66"/>
                </a:solidFill>
                <a:latin typeface="Century Schoolbook" pitchFamily="18" charset="0"/>
                <a:ea typeface="굴림" pitchFamily="50" charset="-127"/>
              </a:rPr>
              <a:t>m</a:t>
            </a:r>
          </a:p>
        </p:txBody>
      </p:sp>
      <p:sp>
        <p:nvSpPr>
          <p:cNvPr id="62468" name="Rectangle 4"/>
          <p:cNvSpPr>
            <a:spLocks noGrp="1" noRot="1" noChangeArrowheads="1"/>
          </p:cNvSpPr>
          <p:nvPr>
            <p:ph type="body" sz="half" idx="1"/>
          </p:nvPr>
        </p:nvSpPr>
        <p:spPr/>
        <p:txBody>
          <a:bodyPr/>
          <a:lstStyle/>
          <a:p>
            <a:pPr eaLnBrk="1" hangingPunct="1">
              <a:defRPr/>
            </a:pPr>
            <a:r>
              <a:rPr lang="en-US" altLang="ko-KR" sz="2400" i="1" dirty="0" smtClean="0">
                <a:ea typeface="굴림" pitchFamily="50" charset="-127"/>
              </a:rPr>
              <a:t>Ansatz</a:t>
            </a:r>
            <a:r>
              <a:rPr lang="en-US" altLang="ko-KR" sz="2400" dirty="0" smtClean="0">
                <a:ea typeface="굴림" pitchFamily="50" charset="-127"/>
              </a:rPr>
              <a:t>:</a:t>
            </a:r>
          </a:p>
          <a:p>
            <a:pPr eaLnBrk="1" hangingPunct="1">
              <a:buFont typeface="Wingdings" pitchFamily="2" charset="2"/>
              <a:buNone/>
              <a:defRPr/>
            </a:pPr>
            <a:endParaRPr lang="en-US" altLang="ko-KR" sz="2400" dirty="0" smtClean="0">
              <a:ea typeface="굴림" pitchFamily="50" charset="-127"/>
            </a:endParaRPr>
          </a:p>
          <a:p>
            <a:pPr eaLnBrk="1" hangingPunct="1">
              <a:buFont typeface="Wingdings" pitchFamily="2" charset="2"/>
              <a:buNone/>
              <a:defRPr/>
            </a:pPr>
            <a:endParaRPr lang="en-US" altLang="ko-KR" sz="2400" dirty="0" smtClean="0">
              <a:ea typeface="굴림" pitchFamily="50" charset="-127"/>
            </a:endParaRPr>
          </a:p>
          <a:p>
            <a:pPr eaLnBrk="1" hangingPunct="1">
              <a:defRPr/>
            </a:pPr>
            <a:r>
              <a:rPr lang="en-US" altLang="ko-KR" sz="2400" dirty="0" smtClean="0">
                <a:ea typeface="굴림" pitchFamily="50" charset="-127"/>
              </a:rPr>
              <a:t>Use the discrete TBM Schrödinger eqn. to solve the semi-infinite problem.</a:t>
            </a:r>
          </a:p>
          <a:p>
            <a:pPr eaLnBrk="1" hangingPunct="1">
              <a:defRPr/>
            </a:pPr>
            <a:r>
              <a:rPr lang="en-US" altLang="ko-KR" sz="2400" dirty="0" smtClean="0">
                <a:ea typeface="굴림" pitchFamily="50" charset="-127"/>
              </a:rPr>
              <a:t>Dispersion (</a:t>
            </a:r>
            <a:r>
              <a:rPr lang="en-US" altLang="ko-KR" sz="2400" dirty="0" smtClean="0">
                <a:latin typeface="Symbol" pitchFamily="18" charset="2"/>
                <a:ea typeface="굴림" pitchFamily="50" charset="-127"/>
              </a:rPr>
              <a:t>D</a:t>
            </a:r>
            <a:r>
              <a:rPr lang="en-US" altLang="ko-KR" sz="2400" dirty="0" smtClean="0">
                <a:ea typeface="굴림" pitchFamily="50" charset="-127"/>
              </a:rPr>
              <a:t>, </a:t>
            </a:r>
            <a:r>
              <a:rPr lang="en-US" altLang="ko-KR" sz="2400" i="1" dirty="0" smtClean="0">
                <a:latin typeface="Century Schoolbook" pitchFamily="18" charset="0"/>
                <a:ea typeface="굴림" pitchFamily="50" charset="-127"/>
              </a:rPr>
              <a:t>m</a:t>
            </a:r>
            <a:r>
              <a:rPr lang="en-US" altLang="ko-KR" sz="2400" i="1" dirty="0" smtClean="0">
                <a:ea typeface="굴림" pitchFamily="50" charset="-127"/>
              </a:rPr>
              <a:t> </a:t>
            </a:r>
            <a:r>
              <a:rPr lang="en-US" altLang="ko-KR" sz="2400" dirty="0" smtClean="0">
                <a:latin typeface="Century Schoolbook" pitchFamily="18" charset="0"/>
                <a:ea typeface="굴림" pitchFamily="50" charset="-127"/>
              </a:rPr>
              <a:t>&lt;&lt; </a:t>
            </a:r>
            <a:r>
              <a:rPr lang="en-US" altLang="ko-KR" sz="2400" i="1" dirty="0" smtClean="0">
                <a:latin typeface="Century Schoolbook" pitchFamily="18" charset="0"/>
                <a:ea typeface="굴림" pitchFamily="50" charset="-127"/>
              </a:rPr>
              <a:t>t</a:t>
            </a:r>
            <a:r>
              <a:rPr lang="en-US" altLang="ko-KR" sz="2400" baseline="-25000" dirty="0" smtClean="0">
                <a:latin typeface="Century Schoolbook" pitchFamily="18" charset="0"/>
                <a:ea typeface="굴림" pitchFamily="50" charset="-127"/>
              </a:rPr>
              <a:t>0</a:t>
            </a:r>
            <a:r>
              <a:rPr lang="en-US" altLang="ko-KR" sz="2400" dirty="0" smtClean="0">
                <a:ea typeface="굴림" pitchFamily="50" charset="-127"/>
              </a:rPr>
              <a:t>) for spin-up right movers: </a:t>
            </a:r>
          </a:p>
        </p:txBody>
      </p:sp>
      <p:pic>
        <p:nvPicPr>
          <p:cNvPr id="92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35075"/>
            <a:ext cx="4267200" cy="272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221" name="Group 6"/>
          <p:cNvGrpSpPr>
            <a:grpSpLocks/>
          </p:cNvGrpSpPr>
          <p:nvPr/>
        </p:nvGrpSpPr>
        <p:grpSpPr bwMode="auto">
          <a:xfrm>
            <a:off x="609600" y="2209800"/>
            <a:ext cx="3751263" cy="776288"/>
            <a:chOff x="384" y="1392"/>
            <a:chExt cx="2363" cy="489"/>
          </a:xfrm>
        </p:grpSpPr>
        <p:sp>
          <p:nvSpPr>
            <p:cNvPr id="9236" name="Rectangle 7"/>
            <p:cNvSpPr>
              <a:spLocks noChangeArrowheads="1"/>
            </p:cNvSpPr>
            <p:nvPr/>
          </p:nvSpPr>
          <p:spPr bwMode="auto">
            <a:xfrm>
              <a:off x="384" y="1392"/>
              <a:ext cx="2352" cy="480"/>
            </a:xfrm>
            <a:prstGeom prst="rect">
              <a:avLst/>
            </a:prstGeom>
            <a:solidFill>
              <a:schemeClr val="tx1"/>
            </a:solidFill>
            <a:ln w="762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pic>
          <p:nvPicPr>
            <p:cNvPr id="923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1392"/>
              <a:ext cx="1835"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3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 y="1440"/>
              <a:ext cx="532"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222" name="Group 15"/>
          <p:cNvGrpSpPr>
            <a:grpSpLocks/>
          </p:cNvGrpSpPr>
          <p:nvPr/>
        </p:nvGrpSpPr>
        <p:grpSpPr bwMode="auto">
          <a:xfrm>
            <a:off x="1143000" y="5029200"/>
            <a:ext cx="2667000" cy="762000"/>
            <a:chOff x="720" y="3168"/>
            <a:chExt cx="1680" cy="480"/>
          </a:xfrm>
        </p:grpSpPr>
        <p:sp>
          <p:nvSpPr>
            <p:cNvPr id="9233" name="Rectangle 16"/>
            <p:cNvSpPr>
              <a:spLocks noChangeArrowheads="1"/>
            </p:cNvSpPr>
            <p:nvPr/>
          </p:nvSpPr>
          <p:spPr bwMode="auto">
            <a:xfrm>
              <a:off x="720" y="3168"/>
              <a:ext cx="1680" cy="480"/>
            </a:xfrm>
            <a:prstGeom prst="rect">
              <a:avLst/>
            </a:prstGeom>
            <a:solidFill>
              <a:schemeClr val="tx1"/>
            </a:solidFill>
            <a:ln w="762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pic>
          <p:nvPicPr>
            <p:cNvPr id="9234"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3168"/>
              <a:ext cx="1439" cy="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35"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3168"/>
              <a:ext cx="24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223" name="Text Box 19"/>
          <p:cNvSpPr txBox="1">
            <a:spLocks noChangeArrowheads="1"/>
          </p:cNvSpPr>
          <p:nvPr/>
        </p:nvSpPr>
        <p:spPr bwMode="auto">
          <a:xfrm>
            <a:off x="457200" y="6019800"/>
            <a:ext cx="403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altLang="ko-KR" sz="2000" smtClean="0">
                <a:solidFill>
                  <a:srgbClr val="FFFFFF"/>
                </a:solidFill>
                <a:ea typeface="Gulim" pitchFamily="34" charset="-127"/>
              </a:rPr>
              <a:t>where </a:t>
            </a:r>
            <a:r>
              <a:rPr lang="en-US" altLang="ko-KR" sz="2000" i="1" smtClean="0">
                <a:solidFill>
                  <a:srgbClr val="FFFFFF"/>
                </a:solidFill>
                <a:latin typeface="Century Schoolbook" pitchFamily="18" charset="0"/>
                <a:ea typeface="Gulim" pitchFamily="34" charset="-127"/>
              </a:rPr>
              <a:t>p</a:t>
            </a:r>
            <a:r>
              <a:rPr lang="en-US" altLang="ko-KR" sz="2000" i="1" baseline="-25000" smtClean="0">
                <a:solidFill>
                  <a:srgbClr val="FFFFFF"/>
                </a:solidFill>
                <a:latin typeface="Century Schoolbook" pitchFamily="18" charset="0"/>
                <a:ea typeface="Gulim" pitchFamily="34" charset="-127"/>
              </a:rPr>
              <a:t>x</a:t>
            </a:r>
            <a:r>
              <a:rPr lang="en-US" altLang="ko-KR" sz="2000" i="1" smtClean="0">
                <a:solidFill>
                  <a:srgbClr val="FFFFFF"/>
                </a:solidFill>
                <a:latin typeface="Century Schoolbook" pitchFamily="18" charset="0"/>
                <a:ea typeface="Gulim" pitchFamily="34" charset="-127"/>
              </a:rPr>
              <a:t>a</a:t>
            </a:r>
            <a:r>
              <a:rPr lang="en-US" altLang="ko-KR" sz="2000" smtClean="0">
                <a:solidFill>
                  <a:srgbClr val="FFFFFF"/>
                </a:solidFill>
                <a:ea typeface="Gulim" pitchFamily="34" charset="-127"/>
              </a:rPr>
              <a:t> is measured from </a:t>
            </a:r>
            <a:r>
              <a:rPr lang="en-US" altLang="ko-KR" sz="2000" smtClean="0">
                <a:solidFill>
                  <a:srgbClr val="FFFFFF"/>
                </a:solidFill>
                <a:latin typeface="Symbol" pitchFamily="18" charset="2"/>
                <a:ea typeface="Gulim" pitchFamily="34" charset="-127"/>
              </a:rPr>
              <a:t>p</a:t>
            </a:r>
            <a:r>
              <a:rPr lang="en-US" altLang="ko-KR" sz="2000" smtClean="0">
                <a:solidFill>
                  <a:srgbClr val="FFFFFF"/>
                </a:solidFill>
                <a:ea typeface="Gulim" pitchFamily="34" charset="-127"/>
              </a:rPr>
              <a:t>.</a:t>
            </a:r>
          </a:p>
        </p:txBody>
      </p:sp>
      <p:sp>
        <p:nvSpPr>
          <p:cNvPr id="9224" name="Rectangle 20"/>
          <p:cNvSpPr>
            <a:spLocks noChangeArrowheads="1"/>
          </p:cNvSpPr>
          <p:nvPr/>
        </p:nvSpPr>
        <p:spPr bwMode="auto">
          <a:xfrm>
            <a:off x="3276600" y="0"/>
            <a:ext cx="2895600" cy="457200"/>
          </a:xfrm>
          <a:prstGeom prst="rect">
            <a:avLst/>
          </a:prstGeom>
          <a:solidFill>
            <a:srgbClr val="808080"/>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9225" name="Rectangle 21"/>
          <p:cNvSpPr>
            <a:spLocks noChangeArrowheads="1"/>
          </p:cNvSpPr>
          <p:nvPr/>
        </p:nvSpPr>
        <p:spPr bwMode="auto">
          <a:xfrm>
            <a:off x="6172200" y="0"/>
            <a:ext cx="2971800" cy="457200"/>
          </a:xfrm>
          <a:prstGeom prst="rect">
            <a:avLst/>
          </a:prstGeom>
          <a:solidFill>
            <a:schemeClr val="bg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ko-KR" altLang="en-US" smtClean="0">
              <a:solidFill>
                <a:srgbClr val="FFFFFF"/>
              </a:solidFill>
              <a:ea typeface="Gulim" pitchFamily="34" charset="-127"/>
            </a:endParaRPr>
          </a:p>
        </p:txBody>
      </p:sp>
      <p:sp>
        <p:nvSpPr>
          <p:cNvPr id="9226" name="Rectangle 22"/>
          <p:cNvSpPr>
            <a:spLocks noChangeArrowheads="1"/>
          </p:cNvSpPr>
          <p:nvPr/>
        </p:nvSpPr>
        <p:spPr bwMode="auto">
          <a:xfrm>
            <a:off x="0" y="0"/>
            <a:ext cx="3276600" cy="457200"/>
          </a:xfrm>
          <a:prstGeom prst="rect">
            <a:avLst/>
          </a:prstGeom>
          <a:solidFill>
            <a:srgbClr val="993300"/>
          </a:solidFill>
          <a:ln>
            <a:noFill/>
          </a:ln>
          <a:effectLst/>
          <a:extLst>
            <a:ext uri="{91240B29-F687-4F45-9708-019B960494DF}">
              <a14:hiddenLine xmlns:a14="http://schemas.microsoft.com/office/drawing/2010/main" w="76200" algn="ctr">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66FF66"/>
                </a:solidFill>
                <a:ea typeface="Gulim" pitchFamily="34" charset="-127"/>
              </a:rPr>
              <a:t>ZIGZAG: </a:t>
            </a:r>
            <a:r>
              <a:rPr lang="en-US" altLang="ko-KR" smtClean="0">
                <a:solidFill>
                  <a:srgbClr val="66FF66"/>
                </a:solidFill>
                <a:latin typeface="Century Schoolbook" pitchFamily="18" charset="0"/>
                <a:ea typeface="Gulim" pitchFamily="34" charset="-127"/>
              </a:rPr>
              <a:t>38</a:t>
            </a:r>
            <a:r>
              <a:rPr lang="en-US" altLang="ko-KR" smtClean="0">
                <a:solidFill>
                  <a:srgbClr val="66FF66"/>
                </a:solidFill>
                <a:ea typeface="Gulim" pitchFamily="34" charset="-127"/>
              </a:rPr>
              <a:t> unit cells ≈ </a:t>
            </a:r>
            <a:r>
              <a:rPr lang="en-US" altLang="ko-KR" smtClean="0">
                <a:solidFill>
                  <a:srgbClr val="66FF66"/>
                </a:solidFill>
                <a:latin typeface="Century Schoolbook" pitchFamily="18" charset="0"/>
                <a:ea typeface="Gulim" pitchFamily="34" charset="-127"/>
              </a:rPr>
              <a:t>18</a:t>
            </a:r>
            <a:r>
              <a:rPr lang="en-US" altLang="ko-KR" smtClean="0">
                <a:solidFill>
                  <a:srgbClr val="66FF66"/>
                </a:solidFill>
                <a:ea typeface="Gulim" pitchFamily="34" charset="-127"/>
              </a:rPr>
              <a:t> </a:t>
            </a:r>
            <a:r>
              <a:rPr lang="en-US" altLang="ko-KR" smtClean="0">
                <a:solidFill>
                  <a:srgbClr val="66FF66"/>
                </a:solidFill>
                <a:latin typeface="Times New Roman" pitchFamily="18" charset="0"/>
                <a:ea typeface="Gulim" pitchFamily="34" charset="-127"/>
              </a:rPr>
              <a:t>nm</a:t>
            </a:r>
          </a:p>
        </p:txBody>
      </p:sp>
      <p:sp>
        <p:nvSpPr>
          <p:cNvPr id="9228" name="Text Box 24"/>
          <p:cNvSpPr txBox="1">
            <a:spLocks noChangeArrowheads="1"/>
          </p:cNvSpPr>
          <p:nvPr/>
        </p:nvSpPr>
        <p:spPr bwMode="auto">
          <a:xfrm>
            <a:off x="3276600" y="0"/>
            <a:ext cx="28194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latin typeface="Symbol" pitchFamily="18" charset="2"/>
                <a:ea typeface="Gulim" pitchFamily="34" charset="-127"/>
              </a:rPr>
              <a:t>D</a:t>
            </a:r>
            <a:r>
              <a:rPr lang="en-US" altLang="ko-KR" smtClean="0">
                <a:solidFill>
                  <a:srgbClr val="FFFFFF"/>
                </a:solidFill>
                <a:ea typeface="Gulim" pitchFamily="34" charset="-127"/>
              </a:rPr>
              <a:t> </a:t>
            </a:r>
            <a:r>
              <a:rPr lang="en-US" altLang="ko-KR" smtClean="0">
                <a:solidFill>
                  <a:srgbClr val="FFFFFF"/>
                </a:solidFill>
                <a:latin typeface="Century Schoolbook" pitchFamily="18" charset="0"/>
                <a:ea typeface="Gulim" pitchFamily="34" charset="-127"/>
              </a:rPr>
              <a:t>= 0.5</a:t>
            </a:r>
            <a:r>
              <a:rPr lang="en-US" altLang="ko-KR" smtClean="0">
                <a:solidFill>
                  <a:srgbClr val="FFFFFF"/>
                </a:solidFill>
                <a:ea typeface="Gulim" pitchFamily="34" charset="-127"/>
              </a:rPr>
              <a:t> </a:t>
            </a:r>
            <a:r>
              <a:rPr lang="en-US" altLang="ko-KR" smtClean="0">
                <a:solidFill>
                  <a:srgbClr val="FFFFFF"/>
                </a:solidFill>
                <a:latin typeface="Times New Roman" pitchFamily="18" charset="0"/>
                <a:ea typeface="Gulim" pitchFamily="34" charset="-127"/>
              </a:rPr>
              <a:t>eV </a:t>
            </a:r>
          </a:p>
        </p:txBody>
      </p:sp>
      <p:sp>
        <p:nvSpPr>
          <p:cNvPr id="9229" name="AutoShape 25"/>
          <p:cNvSpPr>
            <a:spLocks noChangeArrowheads="1"/>
          </p:cNvSpPr>
          <p:nvPr/>
        </p:nvSpPr>
        <p:spPr bwMode="auto">
          <a:xfrm>
            <a:off x="2133600" y="1447800"/>
            <a:ext cx="2057400" cy="381000"/>
          </a:xfrm>
          <a:prstGeom prst="wedgeRoundRectCallout">
            <a:avLst>
              <a:gd name="adj1" fmla="val -7255"/>
              <a:gd name="adj2" fmla="val 186250"/>
              <a:gd name="adj3" fmla="val 16667"/>
            </a:avLst>
          </a:prstGeom>
          <a:solidFill>
            <a:schemeClr val="tx2"/>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z="1400" smtClean="0">
                <a:solidFill>
                  <a:srgbClr val="0000A4"/>
                </a:solidFill>
                <a:ea typeface="Gulim" pitchFamily="34" charset="-127"/>
              </a:rPr>
              <a:t>Discrete y-coordinate</a:t>
            </a:r>
          </a:p>
        </p:txBody>
      </p:sp>
      <p:pic>
        <p:nvPicPr>
          <p:cNvPr id="9230"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4103688"/>
            <a:ext cx="4267200" cy="275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1" name="Text Box 28"/>
          <p:cNvSpPr txBox="1">
            <a:spLocks noChangeArrowheads="1"/>
          </p:cNvSpPr>
          <p:nvPr/>
        </p:nvSpPr>
        <p:spPr bwMode="auto">
          <a:xfrm>
            <a:off x="6781800" y="5562600"/>
            <a:ext cx="13874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buFont typeface="Symbol" pitchFamily="18" charset="2"/>
              <a:buChar char="D"/>
            </a:pPr>
            <a:r>
              <a:rPr lang="en-US" altLang="ko-KR" sz="1400" i="1" smtClean="0">
                <a:solidFill>
                  <a:srgbClr val="000000"/>
                </a:solidFill>
                <a:latin typeface="Century Schoolbook" pitchFamily="18" charset="0"/>
                <a:ea typeface="Gulim" pitchFamily="34" charset="-127"/>
              </a:rPr>
              <a:t>= </a:t>
            </a:r>
            <a:r>
              <a:rPr lang="en-US" altLang="ko-KR" sz="1400" smtClean="0">
                <a:solidFill>
                  <a:srgbClr val="000000"/>
                </a:solidFill>
                <a:latin typeface="Century Schoolbook" pitchFamily="18" charset="0"/>
                <a:ea typeface="Gulim" pitchFamily="34" charset="-127"/>
              </a:rPr>
              <a:t>0.5</a:t>
            </a:r>
            <a:r>
              <a:rPr lang="en-US" altLang="ko-KR" sz="1400" smtClean="0">
                <a:solidFill>
                  <a:srgbClr val="000000"/>
                </a:solidFill>
                <a:ea typeface="Gulim" pitchFamily="34" charset="-127"/>
              </a:rPr>
              <a:t> </a:t>
            </a:r>
            <a:r>
              <a:rPr lang="en-US" altLang="ko-KR" sz="1400" smtClean="0">
                <a:solidFill>
                  <a:srgbClr val="000000"/>
                </a:solidFill>
                <a:latin typeface="Times New Roman" pitchFamily="18" charset="0"/>
                <a:ea typeface="Gulim" pitchFamily="34" charset="-127"/>
              </a:rPr>
              <a:t>eV</a:t>
            </a:r>
            <a:r>
              <a:rPr lang="en-US" altLang="ko-KR" sz="1400" i="1" smtClean="0">
                <a:solidFill>
                  <a:srgbClr val="000000"/>
                </a:solidFill>
                <a:latin typeface="Century Schoolbook" pitchFamily="18" charset="0"/>
                <a:ea typeface="Gulim" pitchFamily="34" charset="-127"/>
              </a:rPr>
              <a:t> </a:t>
            </a:r>
          </a:p>
          <a:p>
            <a:pPr eaLnBrk="0" fontAlgn="base" hangingPunct="0">
              <a:spcBef>
                <a:spcPct val="0"/>
              </a:spcBef>
              <a:spcAft>
                <a:spcPct val="0"/>
              </a:spcAft>
            </a:pPr>
            <a:r>
              <a:rPr lang="en-US" altLang="ko-KR" sz="1400" i="1" smtClean="0">
                <a:solidFill>
                  <a:srgbClr val="000000"/>
                </a:solidFill>
                <a:latin typeface="Century Schoolbook" pitchFamily="18" charset="0"/>
                <a:ea typeface="Gulim" pitchFamily="34" charset="-127"/>
              </a:rPr>
              <a:t>m</a:t>
            </a:r>
            <a:r>
              <a:rPr lang="en-US" altLang="ko-KR" sz="1400" smtClean="0">
                <a:solidFill>
                  <a:srgbClr val="000000"/>
                </a:solidFill>
                <a:latin typeface="Century Schoolbook" pitchFamily="18" charset="0"/>
                <a:ea typeface="Gulim" pitchFamily="34" charset="-127"/>
              </a:rPr>
              <a:t>= 0.5</a:t>
            </a:r>
            <a:r>
              <a:rPr lang="en-US" altLang="ko-KR" sz="1400" smtClean="0">
                <a:solidFill>
                  <a:srgbClr val="000000"/>
                </a:solidFill>
                <a:ea typeface="Gulim" pitchFamily="34" charset="-127"/>
              </a:rPr>
              <a:t> </a:t>
            </a:r>
            <a:r>
              <a:rPr lang="en-US" altLang="ko-KR" sz="1400" smtClean="0">
                <a:solidFill>
                  <a:srgbClr val="000000"/>
                </a:solidFill>
                <a:latin typeface="Times New Roman" pitchFamily="18" charset="0"/>
                <a:ea typeface="Gulim" pitchFamily="34" charset="-127"/>
              </a:rPr>
              <a:t>eV</a:t>
            </a:r>
          </a:p>
        </p:txBody>
      </p:sp>
      <p:pic>
        <p:nvPicPr>
          <p:cNvPr id="9232"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4191000"/>
            <a:ext cx="3352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10</a:t>
            </a:fld>
            <a:endParaRPr lang="en-US"/>
          </a:p>
        </p:txBody>
      </p:sp>
      <p:sp>
        <p:nvSpPr>
          <p:cNvPr id="24" name="Text Box 7"/>
          <p:cNvSpPr txBox="1">
            <a:spLocks noChangeArrowheads="1"/>
          </p:cNvSpPr>
          <p:nvPr/>
        </p:nvSpPr>
        <p:spPr bwMode="auto">
          <a:xfrm>
            <a:off x="6156325" y="0"/>
            <a:ext cx="29876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i="1" dirty="0" smtClean="0">
                <a:solidFill>
                  <a:srgbClr val="FFCC00"/>
                </a:solidFill>
                <a:latin typeface="Century Schoolbook" pitchFamily="18" charset="0"/>
                <a:ea typeface="Gulim" pitchFamily="34" charset="-127"/>
              </a:rPr>
              <a:t>m</a:t>
            </a:r>
            <a:r>
              <a:rPr lang="en-US" altLang="ko-KR" dirty="0" smtClean="0">
                <a:solidFill>
                  <a:srgbClr val="FFCC00"/>
                </a:solidFill>
                <a:ea typeface="Gulim" pitchFamily="34" charset="-127"/>
              </a:rPr>
              <a:t> </a:t>
            </a:r>
            <a:r>
              <a:rPr lang="en-US" altLang="ko-KR" dirty="0" smtClean="0">
                <a:solidFill>
                  <a:srgbClr val="FFCC00"/>
                </a:solidFill>
                <a:latin typeface="Century Schoolbook" pitchFamily="18" charset="0"/>
                <a:ea typeface="Gulim" pitchFamily="34" charset="-127"/>
              </a:rPr>
              <a:t>= 0.5</a:t>
            </a:r>
            <a:r>
              <a:rPr lang="en-US" altLang="ko-KR" dirty="0" smtClean="0">
                <a:solidFill>
                  <a:srgbClr val="FFCC00"/>
                </a:solidFill>
                <a:ea typeface="Gulim" pitchFamily="34" charset="-127"/>
              </a:rPr>
              <a:t> </a:t>
            </a:r>
            <a:r>
              <a:rPr lang="en-US" altLang="ko-KR" dirty="0" smtClean="0">
                <a:solidFill>
                  <a:srgbClr val="FFCC00"/>
                </a:solidFill>
                <a:latin typeface="Times New Roman" pitchFamily="18" charset="0"/>
                <a:ea typeface="Gulim" pitchFamily="34" charset="-127"/>
              </a:rPr>
              <a:t>eV</a:t>
            </a:r>
          </a:p>
          <a:p>
            <a:pPr algn="ctr" eaLnBrk="0" fontAlgn="base" hangingPunct="0">
              <a:spcBef>
                <a:spcPct val="0"/>
              </a:spcBef>
              <a:spcAft>
                <a:spcPct val="0"/>
              </a:spcAft>
            </a:pPr>
            <a:endParaRPr lang="ko-KR" altLang="en-US" dirty="0" smtClean="0">
              <a:solidFill>
                <a:srgbClr val="FFFFFF"/>
              </a:solidFill>
              <a:latin typeface="Times New Roman" pitchFamily="18" charset="0"/>
              <a:ea typeface="Gulim" pitchFamily="34" charset="-127"/>
            </a:endParaRPr>
          </a:p>
        </p:txBody>
      </p:sp>
    </p:spTree>
    <p:extLst>
      <p:ext uri="{BB962C8B-B14F-4D97-AF65-F5344CB8AC3E}">
        <p14:creationId xmlns:p14="http://schemas.microsoft.com/office/powerpoint/2010/main" val="147586317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7" name="Picture 6"/>
          <p:cNvPicPr>
            <a:picLocks noChangeArrowheads="1"/>
          </p:cNvPicPr>
          <p:nvPr/>
        </p:nvPicPr>
        <p:blipFill>
          <a:blip r:embed="rId2" cstate="print"/>
          <a:srcRect/>
          <a:stretch>
            <a:fillRect/>
          </a:stretch>
        </p:blipFill>
        <p:spPr bwMode="auto">
          <a:xfrm>
            <a:off x="2484884" y="1719547"/>
            <a:ext cx="1005840" cy="1009650"/>
          </a:xfrm>
          <a:prstGeom prst="rect">
            <a:avLst/>
          </a:prstGeom>
          <a:noFill/>
        </p:spPr>
      </p:pic>
      <p:sp>
        <p:nvSpPr>
          <p:cNvPr id="17" name="Rectangle 1"/>
          <p:cNvSpPr txBox="1">
            <a:spLocks noChangeArrowheads="1"/>
          </p:cNvSpPr>
          <p:nvPr/>
        </p:nvSpPr>
        <p:spPr bwMode="auto">
          <a:xfrm>
            <a:off x="443781" y="0"/>
            <a:ext cx="8228160" cy="1062832"/>
          </a:xfrm>
          <a:prstGeom prst="rect">
            <a:avLst/>
          </a:prstGeom>
          <a:noFill/>
          <a:ln w="9525">
            <a:noFill/>
            <a:miter lim="800000"/>
            <a:headEnd/>
            <a:tailEnd/>
          </a:ln>
        </p:spPr>
        <p:txBody>
          <a:bodyPr vert="horz" wrap="square" lIns="91440" tIns="35268" rIns="91440" bIns="45720" numCol="1" anchor="ctr" anchorCtr="0" compatLnSpc="1">
            <a:prstTxWarp prst="textNoShape">
              <a:avLst/>
            </a:prstTxWarp>
          </a:bodyPr>
          <a:lstStyle/>
          <a:p>
            <a:pPr eaLnBrk="0" fontAlgn="base" hangingPunct="0">
              <a:spcBef>
                <a:spcPct val="0"/>
              </a:spcBef>
              <a:spcAft>
                <a:spcPct val="0"/>
              </a:spcAft>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r>
              <a:rPr lang="en-US" sz="3600" b="1" kern="0" dirty="0" smtClean="0">
                <a:solidFill>
                  <a:srgbClr val="FFFFFF"/>
                </a:solidFill>
                <a:latin typeface="Arial" pitchFamily="34" charset="0"/>
                <a:cs typeface="Arial" pitchFamily="34" charset="0"/>
              </a:rPr>
              <a:t>Evaluation of simulation results</a:t>
            </a:r>
            <a:endParaRPr lang="en-US" sz="3600" b="1" kern="0" dirty="0">
              <a:solidFill>
                <a:srgbClr val="FFFFFF"/>
              </a:solidFill>
              <a:latin typeface="Arial" pitchFamily="34" charset="0"/>
              <a:cs typeface="Arial" pitchFamily="34" charset="0"/>
            </a:endParaRPr>
          </a:p>
        </p:txBody>
      </p:sp>
      <p:sp>
        <p:nvSpPr>
          <p:cNvPr id="18" name="Rectangle 17"/>
          <p:cNvSpPr/>
          <p:nvPr/>
        </p:nvSpPr>
        <p:spPr>
          <a:xfrm>
            <a:off x="2971904" y="1180551"/>
            <a:ext cx="4221376" cy="338554"/>
          </a:xfrm>
          <a:prstGeom prst="rect">
            <a:avLst/>
          </a:prstGeom>
        </p:spPr>
        <p:txBody>
          <a:bodyPr wrap="square">
            <a:spAutoFit/>
          </a:bodyPr>
          <a:lstStyle/>
          <a:p>
            <a:pPr fontAlgn="base">
              <a:spcBef>
                <a:spcPct val="0"/>
              </a:spcBef>
              <a:spcAft>
                <a:spcPct val="0"/>
              </a:spcAft>
            </a:pPr>
            <a:r>
              <a:rPr lang="en-US" sz="1600" b="1" dirty="0" smtClean="0">
                <a:solidFill>
                  <a:srgbClr val="000000"/>
                </a:solidFill>
                <a:latin typeface="Arial" pitchFamily="34" charset="0"/>
                <a:cs typeface="Arial" pitchFamily="34" charset="0"/>
              </a:rPr>
              <a:t>MR image reconstruction</a:t>
            </a:r>
            <a:endParaRPr lang="en-US" sz="1600" b="1" dirty="0">
              <a:solidFill>
                <a:srgbClr val="000000"/>
              </a:solidFill>
              <a:latin typeface="Arial" pitchFamily="34" charset="0"/>
              <a:cs typeface="Arial" pitchFamily="34" charset="0"/>
            </a:endParaRPr>
          </a:p>
        </p:txBody>
      </p:sp>
      <p:sp>
        <p:nvSpPr>
          <p:cNvPr id="19" name="Rectangle 18"/>
          <p:cNvSpPr/>
          <p:nvPr/>
        </p:nvSpPr>
        <p:spPr>
          <a:xfrm>
            <a:off x="2036596" y="2768135"/>
            <a:ext cx="1907895" cy="276999"/>
          </a:xfrm>
          <a:prstGeom prst="rect">
            <a:avLst/>
          </a:prstGeom>
        </p:spPr>
        <p:txBody>
          <a:bodyPr wrap="none">
            <a:spAutoFit/>
          </a:bodyPr>
          <a:lstStyle/>
          <a:p>
            <a:pPr fontAlgn="base">
              <a:spcBef>
                <a:spcPct val="0"/>
              </a:spcBef>
              <a:spcAft>
                <a:spcPct val="0"/>
              </a:spcAft>
            </a:pPr>
            <a:r>
              <a:rPr lang="en-US" sz="1200" b="1" dirty="0" smtClean="0">
                <a:solidFill>
                  <a:srgbClr val="000000"/>
                </a:solidFill>
                <a:latin typeface="Arial" pitchFamily="34" charset="0"/>
                <a:ea typeface="宋体" pitchFamily="2" charset="-122"/>
                <a:cs typeface="Arial" pitchFamily="34" charset="0"/>
              </a:rPr>
              <a:t>Shepp-Logan phantom </a:t>
            </a:r>
            <a:endParaRPr lang="en-US" sz="1200" dirty="0">
              <a:solidFill>
                <a:srgbClr val="000000"/>
              </a:solidFill>
              <a:latin typeface="Arial" pitchFamily="34" charset="0"/>
              <a:cs typeface="Arial" pitchFamily="34" charset="0"/>
            </a:endParaRPr>
          </a:p>
        </p:txBody>
      </p:sp>
      <p:pic>
        <p:nvPicPr>
          <p:cNvPr id="23" name="Picture 24"/>
          <p:cNvPicPr>
            <a:picLocks noChangeAspect="1" noChangeArrowheads="1"/>
          </p:cNvPicPr>
          <p:nvPr/>
        </p:nvPicPr>
        <p:blipFill>
          <a:blip r:embed="rId3" cstate="print"/>
          <a:srcRect l="7500" t="7500" r="7500" b="7500"/>
          <a:stretch>
            <a:fillRect/>
          </a:stretch>
        </p:blipFill>
        <p:spPr bwMode="auto">
          <a:xfrm>
            <a:off x="3922893" y="1719547"/>
            <a:ext cx="1009650" cy="1009650"/>
          </a:xfrm>
          <a:prstGeom prst="rect">
            <a:avLst/>
          </a:prstGeom>
          <a:noFill/>
        </p:spPr>
      </p:pic>
      <p:pic>
        <p:nvPicPr>
          <p:cNvPr id="24" name="Picture 11"/>
          <p:cNvPicPr>
            <a:picLocks noChangeAspect="1" noChangeArrowheads="1"/>
          </p:cNvPicPr>
          <p:nvPr/>
        </p:nvPicPr>
        <p:blipFill>
          <a:blip r:embed="rId4" cstate="print"/>
          <a:srcRect/>
          <a:stretch>
            <a:fillRect/>
          </a:stretch>
        </p:blipFill>
        <p:spPr bwMode="auto">
          <a:xfrm>
            <a:off x="5364712" y="1719547"/>
            <a:ext cx="1009650" cy="1009650"/>
          </a:xfrm>
          <a:prstGeom prst="rect">
            <a:avLst/>
          </a:prstGeom>
          <a:noFill/>
        </p:spPr>
      </p:pic>
      <p:sp>
        <p:nvSpPr>
          <p:cNvPr id="37" name="Rectangle 36"/>
          <p:cNvSpPr/>
          <p:nvPr/>
        </p:nvSpPr>
        <p:spPr>
          <a:xfrm>
            <a:off x="3768410" y="2768135"/>
            <a:ext cx="1502334" cy="276999"/>
          </a:xfrm>
          <a:prstGeom prst="rect">
            <a:avLst/>
          </a:prstGeom>
        </p:spPr>
        <p:txBody>
          <a:bodyPr wrap="none">
            <a:spAutoFit/>
          </a:bodyPr>
          <a:lstStyle/>
          <a:p>
            <a:pPr fontAlgn="base">
              <a:spcBef>
                <a:spcPct val="0"/>
              </a:spcBef>
              <a:spcAft>
                <a:spcPct val="0"/>
              </a:spcAft>
            </a:pPr>
            <a:r>
              <a:rPr lang="en-US" sz="1200" b="1" dirty="0" smtClean="0">
                <a:solidFill>
                  <a:srgbClr val="000000"/>
                </a:solidFill>
                <a:latin typeface="Arial" pitchFamily="34" charset="0"/>
                <a:ea typeface="宋体" pitchFamily="2" charset="-122"/>
                <a:cs typeface="Arial" pitchFamily="34" charset="0"/>
              </a:rPr>
              <a:t>brain MR image 1 </a:t>
            </a:r>
            <a:endParaRPr lang="en-US" sz="1200" dirty="0">
              <a:solidFill>
                <a:srgbClr val="000000"/>
              </a:solidFill>
              <a:latin typeface="Arial" pitchFamily="34" charset="0"/>
              <a:cs typeface="Arial" pitchFamily="34" charset="0"/>
            </a:endParaRPr>
          </a:p>
        </p:txBody>
      </p:sp>
      <p:sp>
        <p:nvSpPr>
          <p:cNvPr id="38" name="Rectangle 37"/>
          <p:cNvSpPr/>
          <p:nvPr/>
        </p:nvSpPr>
        <p:spPr>
          <a:xfrm>
            <a:off x="5216884" y="2768135"/>
            <a:ext cx="1502334" cy="276999"/>
          </a:xfrm>
          <a:prstGeom prst="rect">
            <a:avLst/>
          </a:prstGeom>
        </p:spPr>
        <p:txBody>
          <a:bodyPr wrap="none">
            <a:spAutoFit/>
          </a:bodyPr>
          <a:lstStyle/>
          <a:p>
            <a:pPr fontAlgn="base">
              <a:spcBef>
                <a:spcPct val="0"/>
              </a:spcBef>
              <a:spcAft>
                <a:spcPct val="0"/>
              </a:spcAft>
            </a:pPr>
            <a:r>
              <a:rPr lang="en-US" sz="1200" b="1" dirty="0" smtClean="0">
                <a:solidFill>
                  <a:srgbClr val="000000"/>
                </a:solidFill>
                <a:latin typeface="Arial" pitchFamily="34" charset="0"/>
                <a:ea typeface="宋体" pitchFamily="2" charset="-122"/>
                <a:cs typeface="Arial" pitchFamily="34" charset="0"/>
              </a:rPr>
              <a:t>brain MR image 2 </a:t>
            </a:r>
            <a:endParaRPr lang="en-US" sz="1200" dirty="0">
              <a:solidFill>
                <a:srgbClr val="000000"/>
              </a:solidFill>
              <a:latin typeface="Arial" pitchFamily="34" charset="0"/>
              <a:cs typeface="Arial" pitchFamily="34" charset="0"/>
            </a:endParaRPr>
          </a:p>
        </p:txBody>
      </p:sp>
      <p:sp>
        <p:nvSpPr>
          <p:cNvPr id="43"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rPr>
              <a:pPr fontAlgn="base">
                <a:spcBef>
                  <a:spcPct val="0"/>
                </a:spcBef>
                <a:spcAft>
                  <a:spcPct val="0"/>
                </a:spcAft>
                <a:defRPr/>
              </a:pPr>
              <a:t>100</a:t>
            </a:fld>
            <a:endParaRPr lang="en-US" dirty="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endParaRPr>
          </a:p>
        </p:txBody>
      </p:sp>
      <p:sp>
        <p:nvSpPr>
          <p:cNvPr id="44" name="Rectangle 43"/>
          <p:cNvSpPr/>
          <p:nvPr/>
        </p:nvSpPr>
        <p:spPr>
          <a:xfrm>
            <a:off x="6839095" y="1994276"/>
            <a:ext cx="1688283" cy="646331"/>
          </a:xfrm>
          <a:prstGeom prst="rect">
            <a:avLst/>
          </a:prstGeom>
        </p:spPr>
        <p:txBody>
          <a:bodyPr wrap="none">
            <a:spAutoFit/>
          </a:bodyPr>
          <a:lstStyle/>
          <a:p>
            <a:pPr fontAlgn="base">
              <a:spcBef>
                <a:spcPct val="0"/>
              </a:spcBef>
              <a:spcAft>
                <a:spcPct val="0"/>
              </a:spcAft>
            </a:pPr>
            <a:r>
              <a:rPr lang="en-US" sz="1200" b="1" dirty="0" smtClean="0">
                <a:solidFill>
                  <a:srgbClr val="000000"/>
                </a:solidFill>
                <a:latin typeface="Arial" charset="0"/>
              </a:rPr>
              <a:t>TE/TR=25/250 ms</a:t>
            </a:r>
          </a:p>
          <a:p>
            <a:pPr fontAlgn="base">
              <a:spcBef>
                <a:spcPct val="0"/>
              </a:spcBef>
              <a:spcAft>
                <a:spcPct val="0"/>
              </a:spcAft>
            </a:pPr>
            <a:r>
              <a:rPr lang="en-US" sz="1200" b="1" dirty="0" smtClean="0">
                <a:solidFill>
                  <a:srgbClr val="000000"/>
                </a:solidFill>
                <a:latin typeface="Arial" charset="0"/>
              </a:rPr>
              <a:t>Image size: 256×256</a:t>
            </a:r>
          </a:p>
          <a:p>
            <a:pPr fontAlgn="base">
              <a:spcBef>
                <a:spcPct val="0"/>
              </a:spcBef>
              <a:spcAft>
                <a:spcPct val="0"/>
              </a:spcAft>
            </a:pPr>
            <a:r>
              <a:rPr lang="en-US" sz="1200" b="1" dirty="0" smtClean="0">
                <a:solidFill>
                  <a:srgbClr val="000000"/>
                </a:solidFill>
                <a:latin typeface="Arial" charset="0"/>
              </a:rPr>
              <a:t>Scan time: 64 s/slice</a:t>
            </a:r>
            <a:endParaRPr lang="en-US" sz="1200" b="1" dirty="0">
              <a:solidFill>
                <a:srgbClr val="000000"/>
              </a:solidFill>
              <a:latin typeface="Arial" charset="0"/>
            </a:endParaRPr>
          </a:p>
        </p:txBody>
      </p:sp>
      <p:cxnSp>
        <p:nvCxnSpPr>
          <p:cNvPr id="46" name="Straight Connector 45"/>
          <p:cNvCxnSpPr/>
          <p:nvPr/>
        </p:nvCxnSpPr>
        <p:spPr>
          <a:xfrm>
            <a:off x="243068" y="1562584"/>
            <a:ext cx="856526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3068" y="3074577"/>
            <a:ext cx="8565266"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0" y="3074577"/>
            <a:ext cx="9150129" cy="3783423"/>
            <a:chOff x="639271" y="3129248"/>
            <a:chExt cx="7637533" cy="3291841"/>
          </a:xfrm>
        </p:grpSpPr>
        <p:grpSp>
          <p:nvGrpSpPr>
            <p:cNvPr id="54" name="Group 53"/>
            <p:cNvGrpSpPr/>
            <p:nvPr/>
          </p:nvGrpSpPr>
          <p:grpSpPr>
            <a:xfrm>
              <a:off x="5104244" y="3892647"/>
              <a:ext cx="2723827" cy="2363872"/>
              <a:chOff x="5104244" y="3765322"/>
              <a:chExt cx="2723827" cy="2363872"/>
            </a:xfrm>
          </p:grpSpPr>
          <p:pic>
            <p:nvPicPr>
              <p:cNvPr id="10" name="Picture 9"/>
              <p:cNvPicPr/>
              <p:nvPr/>
            </p:nvPicPr>
            <p:blipFill>
              <a:blip r:embed="rId5" cstate="print"/>
              <a:srcRect/>
              <a:stretch>
                <a:fillRect/>
              </a:stretch>
            </p:blipFill>
            <p:spPr bwMode="auto">
              <a:xfrm>
                <a:off x="5104244" y="3765322"/>
                <a:ext cx="731520" cy="731520"/>
              </a:xfrm>
              <a:prstGeom prst="rect">
                <a:avLst/>
              </a:prstGeom>
              <a:noFill/>
              <a:ln w="9525">
                <a:noFill/>
                <a:miter lim="800000"/>
                <a:headEnd/>
                <a:tailEnd/>
              </a:ln>
            </p:spPr>
          </p:pic>
          <p:pic>
            <p:nvPicPr>
              <p:cNvPr id="11" name="Picture 10"/>
              <p:cNvPicPr/>
              <p:nvPr/>
            </p:nvPicPr>
            <p:blipFill>
              <a:blip r:embed="rId6" cstate="print"/>
              <a:srcRect/>
              <a:stretch>
                <a:fillRect/>
              </a:stretch>
            </p:blipFill>
            <p:spPr bwMode="auto">
              <a:xfrm>
                <a:off x="6100398" y="3765322"/>
                <a:ext cx="731520" cy="731520"/>
              </a:xfrm>
              <a:prstGeom prst="rect">
                <a:avLst/>
              </a:prstGeom>
              <a:noFill/>
              <a:ln w="9525">
                <a:noFill/>
                <a:miter lim="800000"/>
                <a:headEnd/>
                <a:tailEnd/>
              </a:ln>
            </p:spPr>
          </p:pic>
          <p:pic>
            <p:nvPicPr>
              <p:cNvPr id="12" name="Picture 11"/>
              <p:cNvPicPr/>
              <p:nvPr/>
            </p:nvPicPr>
            <p:blipFill>
              <a:blip r:embed="rId7" cstate="print"/>
              <a:srcRect/>
              <a:stretch>
                <a:fillRect/>
              </a:stretch>
            </p:blipFill>
            <p:spPr bwMode="auto">
              <a:xfrm>
                <a:off x="7096551" y="3765322"/>
                <a:ext cx="731520" cy="731520"/>
              </a:xfrm>
              <a:prstGeom prst="rect">
                <a:avLst/>
              </a:prstGeom>
              <a:noFill/>
              <a:ln w="9525">
                <a:noFill/>
                <a:miter lim="800000"/>
                <a:headEnd/>
                <a:tailEnd/>
              </a:ln>
            </p:spPr>
          </p:pic>
          <p:pic>
            <p:nvPicPr>
              <p:cNvPr id="25" name="Picture 24"/>
              <p:cNvPicPr/>
              <p:nvPr/>
            </p:nvPicPr>
            <p:blipFill>
              <a:blip r:embed="rId8" cstate="print"/>
              <a:srcRect l="7773" t="7773" r="7773" b="7773"/>
              <a:stretch>
                <a:fillRect/>
              </a:stretch>
            </p:blipFill>
            <p:spPr bwMode="auto">
              <a:xfrm>
                <a:off x="5104244" y="4581679"/>
                <a:ext cx="731520" cy="731520"/>
              </a:xfrm>
              <a:prstGeom prst="rect">
                <a:avLst/>
              </a:prstGeom>
              <a:noFill/>
              <a:ln w="9525">
                <a:noFill/>
                <a:miter lim="800000"/>
                <a:headEnd/>
                <a:tailEnd/>
              </a:ln>
            </p:spPr>
          </p:pic>
          <p:pic>
            <p:nvPicPr>
              <p:cNvPr id="26" name="Picture 25"/>
              <p:cNvPicPr/>
              <p:nvPr/>
            </p:nvPicPr>
            <p:blipFill>
              <a:blip r:embed="rId9" cstate="print"/>
              <a:srcRect l="7773" t="7773" r="7773" b="7773"/>
              <a:stretch>
                <a:fillRect/>
              </a:stretch>
            </p:blipFill>
            <p:spPr bwMode="auto">
              <a:xfrm>
                <a:off x="6100398" y="4581679"/>
                <a:ext cx="731520" cy="731520"/>
              </a:xfrm>
              <a:prstGeom prst="rect">
                <a:avLst/>
              </a:prstGeom>
              <a:noFill/>
              <a:ln w="9525">
                <a:noFill/>
                <a:miter lim="800000"/>
                <a:headEnd/>
                <a:tailEnd/>
              </a:ln>
            </p:spPr>
          </p:pic>
          <p:pic>
            <p:nvPicPr>
              <p:cNvPr id="27" name="Picture 26"/>
              <p:cNvPicPr/>
              <p:nvPr/>
            </p:nvPicPr>
            <p:blipFill>
              <a:blip r:embed="rId10" cstate="print"/>
              <a:srcRect l="7773" t="7773" r="7773" b="7773"/>
              <a:stretch>
                <a:fillRect/>
              </a:stretch>
            </p:blipFill>
            <p:spPr bwMode="auto">
              <a:xfrm>
                <a:off x="7096551" y="4581679"/>
                <a:ext cx="731520" cy="731520"/>
              </a:xfrm>
              <a:prstGeom prst="rect">
                <a:avLst/>
              </a:prstGeom>
              <a:noFill/>
              <a:ln w="9525">
                <a:noFill/>
                <a:miter lim="800000"/>
                <a:headEnd/>
                <a:tailEnd/>
              </a:ln>
            </p:spPr>
          </p:pic>
          <p:pic>
            <p:nvPicPr>
              <p:cNvPr id="31" name="Picture 2"/>
              <p:cNvPicPr>
                <a:picLocks noChangeAspect="1" noChangeArrowheads="1"/>
              </p:cNvPicPr>
              <p:nvPr/>
            </p:nvPicPr>
            <p:blipFill>
              <a:blip r:embed="rId11" cstate="print"/>
              <a:srcRect/>
              <a:stretch>
                <a:fillRect/>
              </a:stretch>
            </p:blipFill>
            <p:spPr bwMode="auto">
              <a:xfrm>
                <a:off x="5104244" y="5397674"/>
                <a:ext cx="731520" cy="731520"/>
              </a:xfrm>
              <a:prstGeom prst="rect">
                <a:avLst/>
              </a:prstGeom>
              <a:noFill/>
              <a:ln w="9525">
                <a:noFill/>
                <a:miter lim="800000"/>
                <a:headEnd/>
                <a:tailEnd/>
              </a:ln>
            </p:spPr>
          </p:pic>
          <p:pic>
            <p:nvPicPr>
              <p:cNvPr id="32" name="Picture 31"/>
              <p:cNvPicPr/>
              <p:nvPr/>
            </p:nvPicPr>
            <p:blipFill>
              <a:blip r:embed="rId12" cstate="print"/>
              <a:srcRect/>
              <a:stretch>
                <a:fillRect/>
              </a:stretch>
            </p:blipFill>
            <p:spPr bwMode="auto">
              <a:xfrm>
                <a:off x="6100398" y="5397674"/>
                <a:ext cx="731520" cy="731520"/>
              </a:xfrm>
              <a:prstGeom prst="rect">
                <a:avLst/>
              </a:prstGeom>
              <a:noFill/>
              <a:ln w="9525">
                <a:noFill/>
                <a:miter lim="800000"/>
                <a:headEnd/>
                <a:tailEnd/>
              </a:ln>
            </p:spPr>
          </p:pic>
          <p:pic>
            <p:nvPicPr>
              <p:cNvPr id="33" name="Picture 32"/>
              <p:cNvPicPr/>
              <p:nvPr/>
            </p:nvPicPr>
            <p:blipFill>
              <a:blip r:embed="rId13" cstate="print"/>
              <a:srcRect/>
              <a:stretch>
                <a:fillRect/>
              </a:stretch>
            </p:blipFill>
            <p:spPr bwMode="auto">
              <a:xfrm>
                <a:off x="7096551" y="5397674"/>
                <a:ext cx="731520" cy="731520"/>
              </a:xfrm>
              <a:prstGeom prst="rect">
                <a:avLst/>
              </a:prstGeom>
              <a:noFill/>
              <a:ln w="9525">
                <a:noFill/>
                <a:miter lim="800000"/>
                <a:headEnd/>
                <a:tailEnd/>
              </a:ln>
            </p:spPr>
          </p:pic>
        </p:grpSp>
        <p:sp>
          <p:nvSpPr>
            <p:cNvPr id="20" name="Rectangle 19"/>
            <p:cNvSpPr/>
            <p:nvPr/>
          </p:nvSpPr>
          <p:spPr>
            <a:xfrm>
              <a:off x="993755" y="3461751"/>
              <a:ext cx="3413760" cy="348124"/>
            </a:xfrm>
            <a:prstGeom prst="rect">
              <a:avLst/>
            </a:prstGeom>
          </p:spPr>
          <p:txBody>
            <a:bodyPr wrap="square">
              <a:spAutoFit/>
            </a:bodyPr>
            <a:lstStyle/>
            <a:p>
              <a:pPr fontAlgn="base">
                <a:spcBef>
                  <a:spcPct val="0"/>
                </a:spcBef>
                <a:spcAft>
                  <a:spcPct val="0"/>
                </a:spcAft>
              </a:pPr>
              <a:r>
                <a:rPr lang="en-US" sz="1000" b="1" dirty="0" smtClean="0">
                  <a:solidFill>
                    <a:srgbClr val="000000"/>
                  </a:solidFill>
                  <a:latin typeface="Arial" pitchFamily="34" charset="0"/>
                  <a:cs typeface="Arial" pitchFamily="34" charset="0"/>
                </a:rPr>
                <a:t>46 samples             91 samples              136 samples</a:t>
              </a:r>
            </a:p>
            <a:p>
              <a:pPr fontAlgn="base">
                <a:spcBef>
                  <a:spcPct val="0"/>
                </a:spcBef>
                <a:spcAft>
                  <a:spcPct val="0"/>
                </a:spcAft>
              </a:pPr>
              <a:r>
                <a:rPr lang="en-US" sz="1000" b="1" dirty="0" smtClean="0">
                  <a:solidFill>
                    <a:srgbClr val="000000"/>
                  </a:solidFill>
                  <a:latin typeface="Arial" pitchFamily="34" charset="0"/>
                  <a:cs typeface="Arial" pitchFamily="34" charset="0"/>
                </a:rPr>
                <a:t> 12 s/slice               23 s/slice                  34 s/slice  </a:t>
              </a:r>
              <a:endParaRPr lang="en-US" sz="1000" b="1" dirty="0">
                <a:solidFill>
                  <a:srgbClr val="000000"/>
                </a:solidFill>
                <a:latin typeface="Arial" pitchFamily="34" charset="0"/>
                <a:cs typeface="Arial" pitchFamily="34" charset="0"/>
              </a:endParaRPr>
            </a:p>
          </p:txBody>
        </p:sp>
        <p:grpSp>
          <p:nvGrpSpPr>
            <p:cNvPr id="53" name="Group 52"/>
            <p:cNvGrpSpPr/>
            <p:nvPr/>
          </p:nvGrpSpPr>
          <p:grpSpPr>
            <a:xfrm>
              <a:off x="1010019" y="3892647"/>
              <a:ext cx="2712252" cy="2363872"/>
              <a:chOff x="1010019" y="3869497"/>
              <a:chExt cx="2712252" cy="2363872"/>
            </a:xfrm>
          </p:grpSpPr>
          <p:pic>
            <p:nvPicPr>
              <p:cNvPr id="13" name="Picture 12"/>
              <p:cNvPicPr/>
              <p:nvPr/>
            </p:nvPicPr>
            <p:blipFill>
              <a:blip r:embed="rId14" cstate="print"/>
              <a:srcRect/>
              <a:stretch>
                <a:fillRect/>
              </a:stretch>
            </p:blipFill>
            <p:spPr bwMode="auto">
              <a:xfrm>
                <a:off x="1010019" y="3869497"/>
                <a:ext cx="731520" cy="731520"/>
              </a:xfrm>
              <a:prstGeom prst="rect">
                <a:avLst/>
              </a:prstGeom>
              <a:noFill/>
              <a:ln w="9525">
                <a:noFill/>
                <a:miter lim="800000"/>
                <a:headEnd/>
                <a:tailEnd/>
              </a:ln>
            </p:spPr>
          </p:pic>
          <p:pic>
            <p:nvPicPr>
              <p:cNvPr id="14" name="Picture 13"/>
              <p:cNvPicPr/>
              <p:nvPr/>
            </p:nvPicPr>
            <p:blipFill>
              <a:blip r:embed="rId15" cstate="print"/>
              <a:srcRect/>
              <a:stretch>
                <a:fillRect/>
              </a:stretch>
            </p:blipFill>
            <p:spPr bwMode="auto">
              <a:xfrm>
                <a:off x="1983023" y="3869497"/>
                <a:ext cx="731520" cy="731520"/>
              </a:xfrm>
              <a:prstGeom prst="rect">
                <a:avLst/>
              </a:prstGeom>
              <a:noFill/>
              <a:ln w="9525">
                <a:noFill/>
                <a:miter lim="800000"/>
                <a:headEnd/>
                <a:tailEnd/>
              </a:ln>
            </p:spPr>
          </p:pic>
          <p:pic>
            <p:nvPicPr>
              <p:cNvPr id="15" name="Picture 14"/>
              <p:cNvPicPr/>
              <p:nvPr/>
            </p:nvPicPr>
            <p:blipFill>
              <a:blip r:embed="rId16" cstate="print"/>
              <a:srcRect/>
              <a:stretch>
                <a:fillRect/>
              </a:stretch>
            </p:blipFill>
            <p:spPr bwMode="auto">
              <a:xfrm>
                <a:off x="2990751" y="3869497"/>
                <a:ext cx="731520" cy="731520"/>
              </a:xfrm>
              <a:prstGeom prst="rect">
                <a:avLst/>
              </a:prstGeom>
              <a:noFill/>
              <a:ln w="9525">
                <a:noFill/>
                <a:miter lim="800000"/>
                <a:headEnd/>
                <a:tailEnd/>
              </a:ln>
            </p:spPr>
          </p:pic>
          <p:pic>
            <p:nvPicPr>
              <p:cNvPr id="28" name="Picture 27"/>
              <p:cNvPicPr/>
              <p:nvPr/>
            </p:nvPicPr>
            <p:blipFill>
              <a:blip r:embed="rId17" cstate="print"/>
              <a:srcRect l="7773" t="7773" r="7773" b="7773"/>
              <a:stretch>
                <a:fillRect/>
              </a:stretch>
            </p:blipFill>
            <p:spPr bwMode="auto">
              <a:xfrm>
                <a:off x="1010019" y="4685854"/>
                <a:ext cx="731520" cy="731520"/>
              </a:xfrm>
              <a:prstGeom prst="rect">
                <a:avLst/>
              </a:prstGeom>
              <a:noFill/>
              <a:ln w="9525">
                <a:noFill/>
                <a:miter lim="800000"/>
                <a:headEnd/>
                <a:tailEnd/>
              </a:ln>
            </p:spPr>
          </p:pic>
          <p:pic>
            <p:nvPicPr>
              <p:cNvPr id="29" name="Picture 28"/>
              <p:cNvPicPr/>
              <p:nvPr/>
            </p:nvPicPr>
            <p:blipFill>
              <a:blip r:embed="rId18" cstate="print"/>
              <a:srcRect l="7773" t="7773" r="7773" b="7773"/>
              <a:stretch>
                <a:fillRect/>
              </a:stretch>
            </p:blipFill>
            <p:spPr bwMode="auto">
              <a:xfrm>
                <a:off x="1983023" y="4685854"/>
                <a:ext cx="731520" cy="731520"/>
              </a:xfrm>
              <a:prstGeom prst="rect">
                <a:avLst/>
              </a:prstGeom>
              <a:noFill/>
              <a:ln w="9525">
                <a:noFill/>
                <a:miter lim="800000"/>
                <a:headEnd/>
                <a:tailEnd/>
              </a:ln>
            </p:spPr>
          </p:pic>
          <p:pic>
            <p:nvPicPr>
              <p:cNvPr id="30" name="Picture 29"/>
              <p:cNvPicPr/>
              <p:nvPr/>
            </p:nvPicPr>
            <p:blipFill>
              <a:blip r:embed="rId19" cstate="print"/>
              <a:srcRect l="7773" t="7773" r="7773" b="7773"/>
              <a:stretch>
                <a:fillRect/>
              </a:stretch>
            </p:blipFill>
            <p:spPr bwMode="auto">
              <a:xfrm>
                <a:off x="2990751" y="4685854"/>
                <a:ext cx="731520" cy="731520"/>
              </a:xfrm>
              <a:prstGeom prst="rect">
                <a:avLst/>
              </a:prstGeom>
              <a:noFill/>
              <a:ln w="9525">
                <a:noFill/>
                <a:miter lim="800000"/>
                <a:headEnd/>
                <a:tailEnd/>
              </a:ln>
            </p:spPr>
          </p:pic>
          <p:pic>
            <p:nvPicPr>
              <p:cNvPr id="34" name="Picture 33"/>
              <p:cNvPicPr/>
              <p:nvPr/>
            </p:nvPicPr>
            <p:blipFill>
              <a:blip r:embed="rId20" cstate="print"/>
              <a:srcRect/>
              <a:stretch>
                <a:fillRect/>
              </a:stretch>
            </p:blipFill>
            <p:spPr bwMode="auto">
              <a:xfrm>
                <a:off x="1010019" y="5501849"/>
                <a:ext cx="731520" cy="731520"/>
              </a:xfrm>
              <a:prstGeom prst="rect">
                <a:avLst/>
              </a:prstGeom>
              <a:noFill/>
              <a:ln w="9525">
                <a:noFill/>
                <a:miter lim="800000"/>
                <a:headEnd/>
                <a:tailEnd/>
              </a:ln>
            </p:spPr>
          </p:pic>
          <p:pic>
            <p:nvPicPr>
              <p:cNvPr id="35" name="Picture 34"/>
              <p:cNvPicPr/>
              <p:nvPr/>
            </p:nvPicPr>
            <p:blipFill>
              <a:blip r:embed="rId21" cstate="print"/>
              <a:srcRect/>
              <a:stretch>
                <a:fillRect/>
              </a:stretch>
            </p:blipFill>
            <p:spPr bwMode="auto">
              <a:xfrm>
                <a:off x="1983023" y="5501849"/>
                <a:ext cx="731520" cy="731520"/>
              </a:xfrm>
              <a:prstGeom prst="rect">
                <a:avLst/>
              </a:prstGeom>
              <a:noFill/>
              <a:ln w="9525">
                <a:noFill/>
                <a:miter lim="800000"/>
                <a:headEnd/>
                <a:tailEnd/>
              </a:ln>
            </p:spPr>
          </p:pic>
          <p:pic>
            <p:nvPicPr>
              <p:cNvPr id="36" name="Picture 35"/>
              <p:cNvPicPr/>
              <p:nvPr/>
            </p:nvPicPr>
            <p:blipFill>
              <a:blip r:embed="rId22" cstate="print"/>
              <a:srcRect/>
              <a:stretch>
                <a:fillRect/>
              </a:stretch>
            </p:blipFill>
            <p:spPr bwMode="auto">
              <a:xfrm>
                <a:off x="2990751" y="5501849"/>
                <a:ext cx="731520" cy="731520"/>
              </a:xfrm>
              <a:prstGeom prst="rect">
                <a:avLst/>
              </a:prstGeom>
              <a:noFill/>
              <a:ln w="9525">
                <a:noFill/>
                <a:miter lim="800000"/>
                <a:headEnd/>
                <a:tailEnd/>
              </a:ln>
            </p:spPr>
          </p:pic>
        </p:grpSp>
        <p:sp>
          <p:nvSpPr>
            <p:cNvPr id="39" name="Rectangle 38"/>
            <p:cNvSpPr/>
            <p:nvPr/>
          </p:nvSpPr>
          <p:spPr>
            <a:xfrm>
              <a:off x="1837367" y="3171576"/>
              <a:ext cx="883575" cy="246221"/>
            </a:xfrm>
            <a:prstGeom prst="rect">
              <a:avLst/>
            </a:prstGeom>
          </p:spPr>
          <p:txBody>
            <a:bodyPr wrap="none">
              <a:spAutoFit/>
            </a:bodyPr>
            <a:lstStyle/>
            <a:p>
              <a:pPr fontAlgn="base">
                <a:spcBef>
                  <a:spcPct val="0"/>
                </a:spcBef>
                <a:spcAft>
                  <a:spcPct val="0"/>
                </a:spcAft>
              </a:pPr>
              <a:r>
                <a:rPr lang="en-US" sz="1000" b="1" dirty="0" smtClean="0">
                  <a:solidFill>
                    <a:srgbClr val="000000"/>
                  </a:solidFill>
                  <a:latin typeface="Arial" pitchFamily="34" charset="0"/>
                  <a:ea typeface="宋体" pitchFamily="2" charset="-122"/>
                  <a:cs typeface="Arial" pitchFamily="34" charset="0"/>
                </a:rPr>
                <a:t>WE-CS MRI</a:t>
              </a:r>
              <a:endParaRPr lang="en-US" sz="1000" dirty="0">
                <a:solidFill>
                  <a:srgbClr val="000000"/>
                </a:solidFill>
                <a:latin typeface="Arial" pitchFamily="34" charset="0"/>
                <a:cs typeface="Arial" pitchFamily="34" charset="0"/>
              </a:endParaRPr>
            </a:p>
          </p:txBody>
        </p:sp>
        <p:sp>
          <p:nvSpPr>
            <p:cNvPr id="40" name="Rectangle 39"/>
            <p:cNvSpPr/>
            <p:nvPr/>
          </p:nvSpPr>
          <p:spPr>
            <a:xfrm>
              <a:off x="6029026" y="3171576"/>
              <a:ext cx="840295" cy="246221"/>
            </a:xfrm>
            <a:prstGeom prst="rect">
              <a:avLst/>
            </a:prstGeom>
          </p:spPr>
          <p:txBody>
            <a:bodyPr wrap="none">
              <a:spAutoFit/>
            </a:bodyPr>
            <a:lstStyle/>
            <a:p>
              <a:pPr fontAlgn="base">
                <a:spcBef>
                  <a:spcPct val="0"/>
                </a:spcBef>
                <a:spcAft>
                  <a:spcPct val="0"/>
                </a:spcAft>
              </a:pPr>
              <a:r>
                <a:rPr lang="en-US" sz="1000" b="1" dirty="0" smtClean="0">
                  <a:solidFill>
                    <a:srgbClr val="000000"/>
                  </a:solidFill>
                  <a:latin typeface="Arial" pitchFamily="34" charset="0"/>
                  <a:ea typeface="宋体" pitchFamily="2" charset="-122"/>
                  <a:cs typeface="Arial" pitchFamily="34" charset="0"/>
                </a:rPr>
                <a:t>FE-CS MRI</a:t>
              </a:r>
              <a:endParaRPr lang="en-US" sz="1000" dirty="0">
                <a:solidFill>
                  <a:srgbClr val="000000"/>
                </a:solidFill>
                <a:latin typeface="Arial" pitchFamily="34" charset="0"/>
                <a:cs typeface="Arial" pitchFamily="34" charset="0"/>
              </a:endParaRPr>
            </a:p>
          </p:txBody>
        </p:sp>
        <p:sp>
          <p:nvSpPr>
            <p:cNvPr id="41" name="Rectangle 40"/>
            <p:cNvSpPr/>
            <p:nvPr/>
          </p:nvSpPr>
          <p:spPr>
            <a:xfrm>
              <a:off x="639271" y="3129249"/>
              <a:ext cx="3592864" cy="3291840"/>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pitchFamily="34" charset="0"/>
                <a:cs typeface="Arial" pitchFamily="34" charset="0"/>
              </a:endParaRPr>
            </a:p>
          </p:txBody>
        </p:sp>
        <p:sp>
          <p:nvSpPr>
            <p:cNvPr id="42" name="Rectangle 41"/>
            <p:cNvSpPr/>
            <p:nvPr/>
          </p:nvSpPr>
          <p:spPr>
            <a:xfrm>
              <a:off x="4683940" y="3129248"/>
              <a:ext cx="3592864" cy="3291840"/>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pitchFamily="34" charset="0"/>
                <a:cs typeface="Arial" pitchFamily="34" charset="0"/>
              </a:endParaRPr>
            </a:p>
          </p:txBody>
        </p:sp>
        <p:cxnSp>
          <p:nvCxnSpPr>
            <p:cNvPr id="48" name="Straight Connector 47"/>
            <p:cNvCxnSpPr/>
            <p:nvPr/>
          </p:nvCxnSpPr>
          <p:spPr>
            <a:xfrm>
              <a:off x="639271" y="3443470"/>
              <a:ext cx="35935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680765" y="3443470"/>
              <a:ext cx="3593592"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5348797" y="3486609"/>
            <a:ext cx="3413760" cy="400110"/>
          </a:xfrm>
          <a:prstGeom prst="rect">
            <a:avLst/>
          </a:prstGeom>
        </p:spPr>
        <p:txBody>
          <a:bodyPr wrap="square">
            <a:spAutoFit/>
          </a:bodyPr>
          <a:lstStyle/>
          <a:p>
            <a:pPr fontAlgn="base">
              <a:spcBef>
                <a:spcPct val="0"/>
              </a:spcBef>
              <a:spcAft>
                <a:spcPct val="0"/>
              </a:spcAft>
            </a:pPr>
            <a:r>
              <a:rPr lang="en-US" sz="1000" b="1" dirty="0" smtClean="0">
                <a:solidFill>
                  <a:srgbClr val="000000"/>
                </a:solidFill>
                <a:latin typeface="Arial" pitchFamily="34" charset="0"/>
                <a:cs typeface="Arial" pitchFamily="34" charset="0"/>
              </a:rPr>
              <a:t>46 samples             91 samples              136 samples</a:t>
            </a:r>
          </a:p>
          <a:p>
            <a:pPr fontAlgn="base">
              <a:spcBef>
                <a:spcPct val="0"/>
              </a:spcBef>
              <a:spcAft>
                <a:spcPct val="0"/>
              </a:spcAft>
            </a:pPr>
            <a:r>
              <a:rPr lang="en-US" sz="1000" b="1" dirty="0" smtClean="0">
                <a:solidFill>
                  <a:srgbClr val="000000"/>
                </a:solidFill>
                <a:latin typeface="Arial" pitchFamily="34" charset="0"/>
                <a:cs typeface="Arial" pitchFamily="34" charset="0"/>
              </a:rPr>
              <a:t> 12 s/slice                23 s/slice                  34 s/slice  </a:t>
            </a:r>
            <a:endParaRPr lang="en-US" sz="1000" b="1"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457258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txBox="1">
            <a:spLocks noChangeArrowheads="1"/>
          </p:cNvSpPr>
          <p:nvPr/>
        </p:nvSpPr>
        <p:spPr bwMode="auto">
          <a:xfrm>
            <a:off x="443781" y="0"/>
            <a:ext cx="8228160" cy="1062832"/>
          </a:xfrm>
          <a:prstGeom prst="rect">
            <a:avLst/>
          </a:prstGeom>
          <a:noFill/>
          <a:ln w="9525">
            <a:noFill/>
            <a:miter lim="800000"/>
            <a:headEnd/>
            <a:tailEnd/>
          </a:ln>
        </p:spPr>
        <p:txBody>
          <a:bodyPr vert="horz" wrap="square" lIns="91440" tIns="35268" rIns="91440" bIns="45720" numCol="1" anchor="ctr" anchorCtr="0" compatLnSpc="1">
            <a:prstTxWarp prst="textNoShape">
              <a:avLst/>
            </a:prstTxWarp>
          </a:bodyPr>
          <a:lstStyle/>
          <a:p>
            <a:pPr eaLnBrk="0" fontAlgn="base" hangingPunct="0">
              <a:spcBef>
                <a:spcPct val="0"/>
              </a:spcBef>
              <a:spcAft>
                <a:spcPct val="0"/>
              </a:spcAft>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r>
              <a:rPr lang="en-US" sz="3600" b="1" kern="0" dirty="0" smtClean="0">
                <a:solidFill>
                  <a:srgbClr val="FFFFFF"/>
                </a:solidFill>
                <a:latin typeface="Arial" pitchFamily="34" charset="0"/>
                <a:cs typeface="Arial" pitchFamily="34" charset="0"/>
              </a:rPr>
              <a:t>Preliminary e</a:t>
            </a:r>
            <a:r>
              <a:rPr lang="en-US" sz="3600" b="1" kern="0" dirty="0" err="1" smtClean="0">
                <a:solidFill>
                  <a:srgbClr val="FFFFFF"/>
                </a:solidFill>
                <a:latin typeface="Arial" pitchFamily="34" charset="0"/>
                <a:cs typeface="Arial" pitchFamily="34" charset="0"/>
              </a:rPr>
              <a:t>xperimental</a:t>
            </a:r>
            <a:r>
              <a:rPr lang="en-US" sz="3600" b="1" kern="0" dirty="0" smtClean="0">
                <a:solidFill>
                  <a:srgbClr val="FFFFFF"/>
                </a:solidFill>
                <a:latin typeface="Arial" pitchFamily="34" charset="0"/>
                <a:cs typeface="Arial" pitchFamily="34" charset="0"/>
              </a:rPr>
              <a:t> results</a:t>
            </a:r>
            <a:endParaRPr lang="en-US" sz="3600" b="1" kern="0" dirty="0">
              <a:solidFill>
                <a:srgbClr val="FFFFFF"/>
              </a:solidFill>
              <a:latin typeface="Arial" pitchFamily="34" charset="0"/>
              <a:cs typeface="Arial" pitchFamily="34" charset="0"/>
            </a:endParaRPr>
          </a:p>
        </p:txBody>
      </p:sp>
      <p:sp>
        <p:nvSpPr>
          <p:cNvPr id="19"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rPr>
              <a:pPr fontAlgn="base">
                <a:spcBef>
                  <a:spcPct val="0"/>
                </a:spcBef>
                <a:spcAft>
                  <a:spcPct val="0"/>
                </a:spcAft>
                <a:defRPr/>
              </a:pPr>
              <a:t>101</a:t>
            </a:fld>
            <a:endParaRPr lang="en-US" dirty="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endParaRPr>
          </a:p>
        </p:txBody>
      </p:sp>
      <p:sp>
        <p:nvSpPr>
          <p:cNvPr id="12" name="Rectangle 11"/>
          <p:cNvSpPr/>
          <p:nvPr/>
        </p:nvSpPr>
        <p:spPr>
          <a:xfrm>
            <a:off x="1310640" y="1173816"/>
            <a:ext cx="6181981" cy="369332"/>
          </a:xfrm>
          <a:prstGeom prst="rect">
            <a:avLst/>
          </a:prstGeom>
        </p:spPr>
        <p:txBody>
          <a:bodyPr wrap="square">
            <a:spAutoFit/>
          </a:bodyPr>
          <a:lstStyle/>
          <a:p>
            <a:pPr fontAlgn="base">
              <a:spcBef>
                <a:spcPct val="0"/>
              </a:spcBef>
              <a:spcAft>
                <a:spcPct val="0"/>
              </a:spcAft>
            </a:pPr>
            <a:r>
              <a:rPr lang="en-US" b="1" dirty="0">
                <a:solidFill>
                  <a:srgbClr val="000000"/>
                </a:solidFill>
                <a:latin typeface="Arial" pitchFamily="34" charset="0"/>
                <a:cs typeface="Arial" pitchFamily="34" charset="0"/>
              </a:rPr>
              <a:t>W</a:t>
            </a:r>
            <a:r>
              <a:rPr lang="en-US" b="1" dirty="0" smtClean="0">
                <a:solidFill>
                  <a:srgbClr val="000000"/>
                </a:solidFill>
                <a:latin typeface="Arial" pitchFamily="34" charset="0"/>
                <a:cs typeface="Arial" pitchFamily="34" charset="0"/>
              </a:rPr>
              <a:t>avelet pulses generated by Dr. Steve Wright’s group</a:t>
            </a:r>
            <a:endParaRPr lang="en-US" b="1" dirty="0">
              <a:solidFill>
                <a:srgbClr val="000000"/>
              </a:solidFill>
              <a:latin typeface="Arial" pitchFamily="34" charset="0"/>
              <a:cs typeface="Arial" pitchFamily="34" charset="0"/>
            </a:endParaRPr>
          </a:p>
        </p:txBody>
      </p:sp>
      <p:pic>
        <p:nvPicPr>
          <p:cNvPr id="737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833" y="1543148"/>
            <a:ext cx="5827594" cy="437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836774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txBox="1">
            <a:spLocks noChangeArrowheads="1"/>
          </p:cNvSpPr>
          <p:nvPr/>
        </p:nvSpPr>
        <p:spPr bwMode="auto">
          <a:xfrm>
            <a:off x="443781" y="0"/>
            <a:ext cx="8228160" cy="1062832"/>
          </a:xfrm>
          <a:prstGeom prst="rect">
            <a:avLst/>
          </a:prstGeom>
          <a:noFill/>
          <a:ln w="9525">
            <a:noFill/>
            <a:miter lim="800000"/>
            <a:headEnd/>
            <a:tailEnd/>
          </a:ln>
        </p:spPr>
        <p:txBody>
          <a:bodyPr vert="horz" wrap="square" lIns="91440" tIns="35268" rIns="91440" bIns="45720" numCol="1" anchor="ctr" anchorCtr="0" compatLnSpc="1">
            <a:prstTxWarp prst="textNoShape">
              <a:avLst/>
            </a:prstTxWarp>
          </a:bodyPr>
          <a:lstStyle/>
          <a:p>
            <a:pPr eaLnBrk="0" fontAlgn="base" hangingPunct="0">
              <a:spcBef>
                <a:spcPct val="0"/>
              </a:spcBef>
              <a:spcAft>
                <a:spcPct val="0"/>
              </a:spcAft>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r>
              <a:rPr lang="en-US" sz="3600" b="1" kern="0" dirty="0" smtClean="0">
                <a:solidFill>
                  <a:srgbClr val="FFFFFF"/>
                </a:solidFill>
                <a:latin typeface="Arial" pitchFamily="34" charset="0"/>
                <a:cs typeface="Arial" pitchFamily="34" charset="0"/>
              </a:rPr>
              <a:t>Preliminary e</a:t>
            </a:r>
            <a:r>
              <a:rPr lang="en-US" sz="3600" b="1" kern="0" dirty="0" err="1" smtClean="0">
                <a:solidFill>
                  <a:srgbClr val="FFFFFF"/>
                </a:solidFill>
                <a:latin typeface="Arial" pitchFamily="34" charset="0"/>
                <a:cs typeface="Arial" pitchFamily="34" charset="0"/>
              </a:rPr>
              <a:t>xperimental</a:t>
            </a:r>
            <a:r>
              <a:rPr lang="en-US" sz="3600" b="1" kern="0" dirty="0" smtClean="0">
                <a:solidFill>
                  <a:srgbClr val="FFFFFF"/>
                </a:solidFill>
                <a:latin typeface="Arial" pitchFamily="34" charset="0"/>
                <a:cs typeface="Arial" pitchFamily="34" charset="0"/>
              </a:rPr>
              <a:t> results</a:t>
            </a:r>
            <a:endParaRPr lang="en-US" sz="3600" b="1" kern="0" dirty="0">
              <a:solidFill>
                <a:srgbClr val="FFFFFF"/>
              </a:solidFill>
              <a:latin typeface="Arial" pitchFamily="34" charset="0"/>
              <a:cs typeface="Arial" pitchFamily="34" charset="0"/>
            </a:endParaRPr>
          </a:p>
        </p:txBody>
      </p:sp>
      <p:sp>
        <p:nvSpPr>
          <p:cNvPr id="19"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rPr>
              <a:pPr fontAlgn="base">
                <a:spcBef>
                  <a:spcPct val="0"/>
                </a:spcBef>
                <a:spcAft>
                  <a:spcPct val="0"/>
                </a:spcAft>
                <a:defRPr/>
              </a:pPr>
              <a:t>102</a:t>
            </a:fld>
            <a:endParaRPr lang="en-US" dirty="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endParaRPr>
          </a:p>
        </p:txBody>
      </p:sp>
      <p:sp>
        <p:nvSpPr>
          <p:cNvPr id="12" name="Rectangle 11"/>
          <p:cNvSpPr/>
          <p:nvPr/>
        </p:nvSpPr>
        <p:spPr>
          <a:xfrm>
            <a:off x="341187" y="1132872"/>
            <a:ext cx="8584442" cy="369332"/>
          </a:xfrm>
          <a:prstGeom prst="rect">
            <a:avLst/>
          </a:prstGeom>
        </p:spPr>
        <p:txBody>
          <a:bodyPr wrap="square">
            <a:spAutoFit/>
          </a:bodyPr>
          <a:lstStyle/>
          <a:p>
            <a:pPr fontAlgn="base">
              <a:spcBef>
                <a:spcPct val="0"/>
              </a:spcBef>
              <a:spcAft>
                <a:spcPct val="0"/>
              </a:spcAft>
            </a:pPr>
            <a:r>
              <a:rPr lang="en-US" b="1" dirty="0">
                <a:solidFill>
                  <a:srgbClr val="000000"/>
                </a:solidFill>
                <a:latin typeface="Arial" pitchFamily="34" charset="0"/>
                <a:cs typeface="Arial" pitchFamily="34" charset="0"/>
              </a:rPr>
              <a:t>P</a:t>
            </a:r>
            <a:r>
              <a:rPr lang="en-US" b="1" dirty="0" smtClean="0">
                <a:solidFill>
                  <a:srgbClr val="000000"/>
                </a:solidFill>
                <a:latin typeface="Arial" pitchFamily="34" charset="0"/>
                <a:cs typeface="Arial" pitchFamily="34" charset="0"/>
              </a:rPr>
              <a:t>ulse sequence generated by Dr. Steve Wright’s group (W1 RF pulse shown)</a:t>
            </a:r>
            <a:endParaRPr lang="en-US" b="1" dirty="0">
              <a:solidFill>
                <a:srgbClr val="000000"/>
              </a:solidFill>
              <a:latin typeface="Arial" pitchFamily="34" charset="0"/>
              <a:cs typeface="Arial" pitchFamily="34" charset="0"/>
            </a:endParaRPr>
          </a:p>
        </p:txBody>
      </p:sp>
      <p:pic>
        <p:nvPicPr>
          <p:cNvPr id="747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 y="1487601"/>
            <a:ext cx="9644272" cy="582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3805559" y="6110535"/>
            <a:ext cx="5547099" cy="1203813"/>
          </a:xfrm>
          <a:prstGeom prst="rect">
            <a:avLst/>
          </a:prstGeom>
          <a:noFill/>
          <a:ln w="9525">
            <a:noFill/>
            <a:miter lim="800000"/>
            <a:headEnd/>
            <a:tailEnd/>
          </a:ln>
        </p:spPr>
        <p:txBody>
          <a:bodyPr vert="horz" wrap="square" lIns="0" tIns="19267" rIns="0" bIns="0" numCol="1" anchor="t" anchorCtr="0" compatLnSpc="1">
            <a:prstTxWarp prst="textNoShape">
              <a:avLst/>
            </a:prstTxWarp>
          </a:bodyPr>
          <a:lstStyle/>
          <a:p>
            <a:pPr fontAlgn="base">
              <a:spcBef>
                <a:spcPct val="0"/>
              </a:spcBef>
              <a:spcAft>
                <a:spcPct val="0"/>
              </a:spcAft>
            </a:pPr>
            <a:r>
              <a:rPr lang="en-US" sz="1600" dirty="0">
                <a:solidFill>
                  <a:srgbClr val="000000"/>
                </a:solidFill>
                <a:latin typeface="Arial" charset="0"/>
              </a:rPr>
              <a:t>Parameters:</a:t>
            </a:r>
          </a:p>
          <a:p>
            <a:pPr fontAlgn="base">
              <a:spcBef>
                <a:spcPct val="0"/>
              </a:spcBef>
              <a:spcAft>
                <a:spcPct val="0"/>
              </a:spcAft>
            </a:pPr>
            <a:r>
              <a:rPr lang="en-US" sz="1600" dirty="0">
                <a:solidFill>
                  <a:srgbClr val="000000"/>
                </a:solidFill>
                <a:latin typeface="Arial" charset="0"/>
              </a:rPr>
              <a:t>TR = 2000 </a:t>
            </a:r>
            <a:r>
              <a:rPr lang="en-US" sz="1600" dirty="0" err="1">
                <a:solidFill>
                  <a:srgbClr val="000000"/>
                </a:solidFill>
                <a:latin typeface="Arial" charset="0"/>
              </a:rPr>
              <a:t>ms</a:t>
            </a:r>
            <a:r>
              <a:rPr lang="en-US" sz="1600" dirty="0">
                <a:solidFill>
                  <a:srgbClr val="000000"/>
                </a:solidFill>
                <a:latin typeface="Arial" charset="0"/>
              </a:rPr>
              <a:t>, TE = 30ms, </a:t>
            </a:r>
            <a:r>
              <a:rPr lang="en-US" sz="1600" dirty="0" smtClean="0">
                <a:solidFill>
                  <a:srgbClr val="000000"/>
                </a:solidFill>
                <a:latin typeface="Arial" charset="0"/>
              </a:rPr>
              <a:t>128mm </a:t>
            </a:r>
            <a:r>
              <a:rPr lang="en-US" sz="1600" dirty="0">
                <a:solidFill>
                  <a:srgbClr val="000000"/>
                </a:solidFill>
                <a:latin typeface="Arial" charset="0"/>
              </a:rPr>
              <a:t>x 128mm FOV, transverse, 2mm thick slice, 90 pulse duration = 1978 µs. </a:t>
            </a:r>
            <a:endParaRPr lang="en-US" sz="1600" dirty="0" smtClean="0">
              <a:solidFill>
                <a:srgbClr val="000000"/>
              </a:solidFill>
              <a:latin typeface="Arial" charset="0"/>
            </a:endParaRPr>
          </a:p>
          <a:p>
            <a:pPr fontAlgn="base">
              <a:spcBef>
                <a:spcPct val="0"/>
              </a:spcBef>
              <a:spcAft>
                <a:spcPct val="0"/>
              </a:spcAft>
            </a:pPr>
            <a:r>
              <a:rPr lang="en-US" sz="1600" dirty="0" smtClean="0">
                <a:solidFill>
                  <a:srgbClr val="000000"/>
                </a:solidFill>
                <a:latin typeface="Arial" charset="0"/>
              </a:rPr>
              <a:t>RX </a:t>
            </a:r>
            <a:r>
              <a:rPr lang="en-US" sz="1600" dirty="0">
                <a:solidFill>
                  <a:srgbClr val="000000"/>
                </a:solidFill>
                <a:latin typeface="Arial" charset="0"/>
              </a:rPr>
              <a:t>gain = 8 </a:t>
            </a:r>
            <a:r>
              <a:rPr lang="en-US" sz="1600" dirty="0" smtClean="0">
                <a:solidFill>
                  <a:srgbClr val="000000"/>
                </a:solidFill>
                <a:latin typeface="Arial" charset="0"/>
              </a:rPr>
              <a:t>dB; </a:t>
            </a:r>
            <a:r>
              <a:rPr lang="en-US" sz="1600" dirty="0">
                <a:solidFill>
                  <a:srgbClr val="000000"/>
                </a:solidFill>
                <a:latin typeface="Arial" charset="0"/>
              </a:rPr>
              <a:t>Dummy scans = 4, 256 x 0 </a:t>
            </a:r>
            <a:r>
              <a:rPr lang="en-US" sz="1600" dirty="0" smtClean="0">
                <a:solidFill>
                  <a:srgbClr val="000000"/>
                </a:solidFill>
                <a:latin typeface="Arial" charset="0"/>
              </a:rPr>
              <a:t>matrix</a:t>
            </a:r>
            <a:r>
              <a:rPr lang="en-US" sz="1600" dirty="0">
                <a:solidFill>
                  <a:srgbClr val="000000"/>
                </a:solidFill>
                <a:latin typeface="Arial" charset="0"/>
              </a:rPr>
              <a:t>.</a:t>
            </a:r>
          </a:p>
          <a:p>
            <a:pPr algn="just" eaLnBrk="0" fontAlgn="base" hangingPunct="0">
              <a:spcBef>
                <a:spcPts val="2177"/>
              </a:spcBef>
              <a:spcAft>
                <a:spcPct val="0"/>
              </a:spcAft>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endParaRPr lang="en-US" sz="2000" b="1" i="1" dirty="0" smtClean="0">
              <a:solidFill>
                <a:srgbClr val="000000"/>
              </a:solidFill>
              <a:latin typeface="Arial" pitchFamily="34" charset="0"/>
              <a:cs typeface="Arial" pitchFamily="34" charset="0"/>
            </a:endParaRPr>
          </a:p>
          <a:p>
            <a:pPr algn="just" eaLnBrk="0" fontAlgn="base" hangingPunct="0">
              <a:spcBef>
                <a:spcPct val="20000"/>
              </a:spcBef>
              <a:spcAft>
                <a:spcPct val="0"/>
              </a:spcAft>
              <a:tabLst>
                <a:tab pos="311045"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endParaRPr lang="en-US" sz="2000" b="1" i="1" dirty="0" smtClean="0">
              <a:solidFill>
                <a:srgbClr val="000000"/>
              </a:solidFill>
              <a:latin typeface="Arial" pitchFamily="34" charset="0"/>
              <a:cs typeface="Arial" pitchFamily="34" charset="0"/>
            </a:endParaRPr>
          </a:p>
        </p:txBody>
      </p:sp>
      <p:sp>
        <p:nvSpPr>
          <p:cNvPr id="2" name="TextBox 1"/>
          <p:cNvSpPr txBox="1"/>
          <p:nvPr/>
        </p:nvSpPr>
        <p:spPr>
          <a:xfrm>
            <a:off x="5841286" y="3889612"/>
            <a:ext cx="2470245" cy="369332"/>
          </a:xfrm>
          <a:prstGeom prst="rect">
            <a:avLst/>
          </a:prstGeom>
          <a:noFill/>
        </p:spPr>
        <p:txBody>
          <a:bodyPr wrap="square" rtlCol="0">
            <a:spAutoFit/>
          </a:bodyPr>
          <a:lstStyle/>
          <a:p>
            <a:pPr fontAlgn="base">
              <a:spcBef>
                <a:spcPct val="0"/>
              </a:spcBef>
              <a:spcAft>
                <a:spcPct val="0"/>
              </a:spcAft>
            </a:pPr>
            <a:r>
              <a:rPr lang="en-US" dirty="0" smtClean="0">
                <a:solidFill>
                  <a:srgbClr val="00B050"/>
                </a:solidFill>
                <a:latin typeface="Arial" charset="0"/>
              </a:rPr>
              <a:t>Frequency encoding</a:t>
            </a:r>
            <a:endParaRPr lang="en-US" dirty="0">
              <a:solidFill>
                <a:srgbClr val="00B050"/>
              </a:solidFill>
              <a:latin typeface="Arial" charset="0"/>
            </a:endParaRPr>
          </a:p>
        </p:txBody>
      </p:sp>
      <p:sp>
        <p:nvSpPr>
          <p:cNvPr id="9" name="TextBox 8"/>
          <p:cNvSpPr txBox="1"/>
          <p:nvPr/>
        </p:nvSpPr>
        <p:spPr>
          <a:xfrm>
            <a:off x="5881864" y="2827361"/>
            <a:ext cx="2470245" cy="369332"/>
          </a:xfrm>
          <a:prstGeom prst="rect">
            <a:avLst/>
          </a:prstGeom>
          <a:noFill/>
        </p:spPr>
        <p:txBody>
          <a:bodyPr wrap="square" rtlCol="0">
            <a:spAutoFit/>
          </a:bodyPr>
          <a:lstStyle/>
          <a:p>
            <a:pPr fontAlgn="base">
              <a:spcBef>
                <a:spcPct val="0"/>
              </a:spcBef>
              <a:spcAft>
                <a:spcPct val="0"/>
              </a:spcAft>
            </a:pPr>
            <a:r>
              <a:rPr lang="en-US" dirty="0" smtClean="0">
                <a:solidFill>
                  <a:srgbClr val="FF0000"/>
                </a:solidFill>
                <a:latin typeface="Arial" charset="0"/>
              </a:rPr>
              <a:t>Wavelet encoding</a:t>
            </a:r>
            <a:endParaRPr lang="en-US" dirty="0">
              <a:solidFill>
                <a:srgbClr val="FF0000"/>
              </a:solidFill>
              <a:latin typeface="Arial" charset="0"/>
            </a:endParaRPr>
          </a:p>
        </p:txBody>
      </p:sp>
    </p:spTree>
    <p:extLst>
      <p:ext uri="{BB962C8B-B14F-4D97-AF65-F5344CB8AC3E}">
        <p14:creationId xmlns:p14="http://schemas.microsoft.com/office/powerpoint/2010/main" val="36051539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txBox="1">
            <a:spLocks noChangeArrowheads="1"/>
          </p:cNvSpPr>
          <p:nvPr/>
        </p:nvSpPr>
        <p:spPr bwMode="auto">
          <a:xfrm>
            <a:off x="443781" y="0"/>
            <a:ext cx="8228160" cy="1062832"/>
          </a:xfrm>
          <a:prstGeom prst="rect">
            <a:avLst/>
          </a:prstGeom>
          <a:noFill/>
          <a:ln w="9525">
            <a:noFill/>
            <a:miter lim="800000"/>
            <a:headEnd/>
            <a:tailEnd/>
          </a:ln>
        </p:spPr>
        <p:txBody>
          <a:bodyPr vert="horz" wrap="square" lIns="91440" tIns="35268" rIns="91440" bIns="45720" numCol="1" anchor="ctr" anchorCtr="0" compatLnSpc="1">
            <a:prstTxWarp prst="textNoShape">
              <a:avLst/>
            </a:prstTxWarp>
          </a:bodyPr>
          <a:lstStyle/>
          <a:p>
            <a:pPr eaLnBrk="0" fontAlgn="base" hangingPunct="0">
              <a:spcBef>
                <a:spcPct val="0"/>
              </a:spcBef>
              <a:spcAft>
                <a:spcPct val="0"/>
              </a:spcAft>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r>
              <a:rPr lang="en-US" sz="3600" b="1" kern="0" dirty="0" smtClean="0">
                <a:solidFill>
                  <a:srgbClr val="FFFFFF"/>
                </a:solidFill>
                <a:latin typeface="Arial" pitchFamily="34" charset="0"/>
                <a:cs typeface="Arial" pitchFamily="34" charset="0"/>
              </a:rPr>
              <a:t>Preliminary e</a:t>
            </a:r>
            <a:r>
              <a:rPr lang="en-US" sz="3600" b="1" kern="0" dirty="0" err="1" smtClean="0">
                <a:solidFill>
                  <a:srgbClr val="FFFFFF"/>
                </a:solidFill>
                <a:latin typeface="Arial" pitchFamily="34" charset="0"/>
                <a:cs typeface="Arial" pitchFamily="34" charset="0"/>
              </a:rPr>
              <a:t>xperimental</a:t>
            </a:r>
            <a:r>
              <a:rPr lang="en-US" sz="3600" b="1" kern="0" dirty="0" smtClean="0">
                <a:solidFill>
                  <a:srgbClr val="FFFFFF"/>
                </a:solidFill>
                <a:latin typeface="Arial" pitchFamily="34" charset="0"/>
                <a:cs typeface="Arial" pitchFamily="34" charset="0"/>
              </a:rPr>
              <a:t> results</a:t>
            </a:r>
            <a:endParaRPr lang="en-US" sz="3600" b="1" kern="0" dirty="0">
              <a:solidFill>
                <a:srgbClr val="FFFFFF"/>
              </a:solidFill>
              <a:latin typeface="Arial" pitchFamily="34" charset="0"/>
              <a:cs typeface="Arial" pitchFamily="34" charset="0"/>
            </a:endParaRPr>
          </a:p>
        </p:txBody>
      </p:sp>
      <p:sp>
        <p:nvSpPr>
          <p:cNvPr id="19"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rPr>
              <a:pPr fontAlgn="base">
                <a:spcBef>
                  <a:spcPct val="0"/>
                </a:spcBef>
                <a:spcAft>
                  <a:spcPct val="0"/>
                </a:spcAft>
                <a:defRPr/>
              </a:pPr>
              <a:t>103</a:t>
            </a:fld>
            <a:endParaRPr lang="en-US" dirty="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endParaRPr>
          </a:p>
        </p:txBody>
      </p:sp>
      <p:sp>
        <p:nvSpPr>
          <p:cNvPr id="12" name="Rectangle 11"/>
          <p:cNvSpPr/>
          <p:nvPr/>
        </p:nvSpPr>
        <p:spPr>
          <a:xfrm>
            <a:off x="1310640" y="1173816"/>
            <a:ext cx="6181981" cy="369332"/>
          </a:xfrm>
          <a:prstGeom prst="rect">
            <a:avLst/>
          </a:prstGeom>
        </p:spPr>
        <p:txBody>
          <a:bodyPr wrap="square">
            <a:spAutoFit/>
          </a:bodyPr>
          <a:lstStyle/>
          <a:p>
            <a:pPr fontAlgn="base">
              <a:spcBef>
                <a:spcPct val="0"/>
              </a:spcBef>
              <a:spcAft>
                <a:spcPct val="0"/>
              </a:spcAft>
            </a:pPr>
            <a:r>
              <a:rPr lang="en-US" b="1" dirty="0" smtClean="0">
                <a:solidFill>
                  <a:srgbClr val="000000"/>
                </a:solidFill>
                <a:latin typeface="Arial" pitchFamily="34" charset="0"/>
                <a:cs typeface="Arial" pitchFamily="34" charset="0"/>
              </a:rPr>
              <a:t>Reference data: normal FT of phantom</a:t>
            </a:r>
            <a:endParaRPr lang="en-US" b="1" dirty="0">
              <a:solidFill>
                <a:srgbClr val="000000"/>
              </a:solidFill>
              <a:latin typeface="Arial" pitchFamily="34" charset="0"/>
              <a:cs typeface="Arial" pitchFamily="34" charset="0"/>
            </a:endParaRPr>
          </a:p>
        </p:txBody>
      </p:sp>
      <p:pic>
        <p:nvPicPr>
          <p:cNvPr id="75778" name="Picture 1"/>
          <p:cNvPicPr>
            <a:picLocks noChangeAspect="1" noChangeArrowheads="1"/>
          </p:cNvPicPr>
          <p:nvPr/>
        </p:nvPicPr>
        <p:blipFill>
          <a:blip r:embed="rId2">
            <a:extLst>
              <a:ext uri="{28A0092B-C50C-407E-A947-70E740481C1C}">
                <a14:useLocalDpi xmlns:a14="http://schemas.microsoft.com/office/drawing/2010/main" val="0"/>
              </a:ext>
            </a:extLst>
          </a:blip>
          <a:srcRect t="18352" b="21542"/>
          <a:stretch>
            <a:fillRect/>
          </a:stretch>
        </p:blipFill>
        <p:spPr bwMode="auto">
          <a:xfrm>
            <a:off x="0" y="1761793"/>
            <a:ext cx="9144000" cy="412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50824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txBox="1">
            <a:spLocks noChangeArrowheads="1"/>
          </p:cNvSpPr>
          <p:nvPr/>
        </p:nvSpPr>
        <p:spPr bwMode="auto">
          <a:xfrm>
            <a:off x="443781" y="0"/>
            <a:ext cx="8228160" cy="1062832"/>
          </a:xfrm>
          <a:prstGeom prst="rect">
            <a:avLst/>
          </a:prstGeom>
          <a:noFill/>
          <a:ln w="9525">
            <a:noFill/>
            <a:miter lim="800000"/>
            <a:headEnd/>
            <a:tailEnd/>
          </a:ln>
        </p:spPr>
        <p:txBody>
          <a:bodyPr vert="horz" wrap="square" lIns="91440" tIns="35268" rIns="91440" bIns="45720" numCol="1" anchor="ctr" anchorCtr="0" compatLnSpc="1">
            <a:prstTxWarp prst="textNoShape">
              <a:avLst/>
            </a:prstTxWarp>
          </a:bodyPr>
          <a:lstStyle/>
          <a:p>
            <a:pPr eaLnBrk="0" fontAlgn="base" hangingPunct="0">
              <a:spcBef>
                <a:spcPct val="0"/>
              </a:spcBef>
              <a:spcAft>
                <a:spcPct val="0"/>
              </a:spcAft>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r>
              <a:rPr lang="en-US" sz="3600" b="1" kern="0" dirty="0" smtClean="0">
                <a:solidFill>
                  <a:srgbClr val="FFFFFF"/>
                </a:solidFill>
                <a:latin typeface="Arial" pitchFamily="34" charset="0"/>
                <a:cs typeface="Arial" pitchFamily="34" charset="0"/>
              </a:rPr>
              <a:t>Preliminary e</a:t>
            </a:r>
            <a:r>
              <a:rPr lang="en-US" sz="3600" b="1" kern="0" dirty="0" err="1" smtClean="0">
                <a:solidFill>
                  <a:srgbClr val="FFFFFF"/>
                </a:solidFill>
                <a:latin typeface="Arial" pitchFamily="34" charset="0"/>
                <a:cs typeface="Arial" pitchFamily="34" charset="0"/>
              </a:rPr>
              <a:t>xperimental</a:t>
            </a:r>
            <a:r>
              <a:rPr lang="en-US" sz="3600" b="1" kern="0" dirty="0" smtClean="0">
                <a:solidFill>
                  <a:srgbClr val="FFFFFF"/>
                </a:solidFill>
                <a:latin typeface="Arial" pitchFamily="34" charset="0"/>
                <a:cs typeface="Arial" pitchFamily="34" charset="0"/>
              </a:rPr>
              <a:t> results</a:t>
            </a:r>
            <a:endParaRPr lang="en-US" sz="3600" b="1" kern="0" dirty="0">
              <a:solidFill>
                <a:srgbClr val="FFFFFF"/>
              </a:solidFill>
              <a:latin typeface="Arial" pitchFamily="34" charset="0"/>
              <a:cs typeface="Arial" pitchFamily="34" charset="0"/>
            </a:endParaRPr>
          </a:p>
        </p:txBody>
      </p:sp>
      <p:sp>
        <p:nvSpPr>
          <p:cNvPr id="19"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rPr>
              <a:pPr fontAlgn="base">
                <a:spcBef>
                  <a:spcPct val="0"/>
                </a:spcBef>
                <a:spcAft>
                  <a:spcPct val="0"/>
                </a:spcAft>
                <a:defRPr/>
              </a:pPr>
              <a:t>104</a:t>
            </a:fld>
            <a:endParaRPr lang="en-US" dirty="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endParaRPr>
          </a:p>
        </p:txBody>
      </p:sp>
      <p:sp>
        <p:nvSpPr>
          <p:cNvPr id="12" name="Rectangle 11"/>
          <p:cNvSpPr/>
          <p:nvPr/>
        </p:nvSpPr>
        <p:spPr>
          <a:xfrm>
            <a:off x="1310640" y="1173816"/>
            <a:ext cx="6181981" cy="369332"/>
          </a:xfrm>
          <a:prstGeom prst="rect">
            <a:avLst/>
          </a:prstGeom>
        </p:spPr>
        <p:txBody>
          <a:bodyPr wrap="square">
            <a:spAutoFit/>
          </a:bodyPr>
          <a:lstStyle/>
          <a:p>
            <a:pPr fontAlgn="base">
              <a:spcBef>
                <a:spcPct val="0"/>
              </a:spcBef>
              <a:spcAft>
                <a:spcPct val="0"/>
              </a:spcAft>
            </a:pPr>
            <a:r>
              <a:rPr lang="en-US" b="1" dirty="0" smtClean="0">
                <a:solidFill>
                  <a:srgbClr val="000000"/>
                </a:solidFill>
                <a:latin typeface="Arial" pitchFamily="34" charset="0"/>
                <a:cs typeface="Arial" pitchFamily="34" charset="0"/>
              </a:rPr>
              <a:t>Wavelet datasets:</a:t>
            </a:r>
            <a:endParaRPr lang="en-US" b="1" dirty="0">
              <a:solidFill>
                <a:srgbClr val="000000"/>
              </a:solidFill>
              <a:latin typeface="Arial" pitchFamily="34" charset="0"/>
              <a:cs typeface="Arial" pitchFamily="34" charset="0"/>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l="6976" t="19670" r="6262" b="21323"/>
          <a:stretch>
            <a:fillRect/>
          </a:stretch>
        </p:blipFill>
        <p:spPr bwMode="auto">
          <a:xfrm>
            <a:off x="-15" y="1569911"/>
            <a:ext cx="9144015" cy="44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0934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txBox="1">
            <a:spLocks noChangeArrowheads="1"/>
          </p:cNvSpPr>
          <p:nvPr/>
        </p:nvSpPr>
        <p:spPr bwMode="auto">
          <a:xfrm>
            <a:off x="443781" y="0"/>
            <a:ext cx="8228160" cy="1062832"/>
          </a:xfrm>
          <a:prstGeom prst="rect">
            <a:avLst/>
          </a:prstGeom>
          <a:noFill/>
          <a:ln w="9525">
            <a:noFill/>
            <a:miter lim="800000"/>
            <a:headEnd/>
            <a:tailEnd/>
          </a:ln>
        </p:spPr>
        <p:txBody>
          <a:bodyPr vert="horz" wrap="square" lIns="91440" tIns="35268" rIns="91440" bIns="45720" numCol="1" anchor="ctr" anchorCtr="0" compatLnSpc="1">
            <a:prstTxWarp prst="textNoShape">
              <a:avLst/>
            </a:prstTxWarp>
          </a:bodyPr>
          <a:lstStyle/>
          <a:p>
            <a:pPr eaLnBrk="0" fontAlgn="base" hangingPunct="0">
              <a:spcBef>
                <a:spcPct val="0"/>
              </a:spcBef>
              <a:spcAft>
                <a:spcPct val="0"/>
              </a:spcAft>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defRPr/>
            </a:pPr>
            <a:r>
              <a:rPr lang="en-US" sz="3600" b="1" kern="0" dirty="0" smtClean="0">
                <a:solidFill>
                  <a:srgbClr val="FFFFFF"/>
                </a:solidFill>
                <a:latin typeface="Arial" pitchFamily="34" charset="0"/>
                <a:cs typeface="Arial" pitchFamily="34" charset="0"/>
              </a:rPr>
              <a:t>Preliminary e</a:t>
            </a:r>
            <a:r>
              <a:rPr lang="en-US" sz="3600" b="1" kern="0" dirty="0" err="1" smtClean="0">
                <a:solidFill>
                  <a:srgbClr val="FFFFFF"/>
                </a:solidFill>
                <a:latin typeface="Arial" pitchFamily="34" charset="0"/>
                <a:cs typeface="Arial" pitchFamily="34" charset="0"/>
              </a:rPr>
              <a:t>xperimental</a:t>
            </a:r>
            <a:r>
              <a:rPr lang="en-US" sz="3600" b="1" kern="0" dirty="0" smtClean="0">
                <a:solidFill>
                  <a:srgbClr val="FFFFFF"/>
                </a:solidFill>
                <a:latin typeface="Arial" pitchFamily="34" charset="0"/>
                <a:cs typeface="Arial" pitchFamily="34" charset="0"/>
              </a:rPr>
              <a:t> results</a:t>
            </a:r>
            <a:endParaRPr lang="en-US" sz="3600" b="1" kern="0" dirty="0">
              <a:solidFill>
                <a:srgbClr val="FFFFFF"/>
              </a:solidFill>
              <a:latin typeface="Arial" pitchFamily="34" charset="0"/>
              <a:cs typeface="Arial" pitchFamily="34" charset="0"/>
            </a:endParaRPr>
          </a:p>
        </p:txBody>
      </p:sp>
      <p:sp>
        <p:nvSpPr>
          <p:cNvPr id="19"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rPr>
              <a:pPr fontAlgn="base">
                <a:spcBef>
                  <a:spcPct val="0"/>
                </a:spcBef>
                <a:spcAft>
                  <a:spcPct val="0"/>
                </a:spcAft>
                <a:defRPr/>
              </a:pPr>
              <a:t>105</a:t>
            </a:fld>
            <a:endParaRPr lang="en-US" dirty="0">
              <a:solidFill>
                <a:srgbClr val="FFFFFF">
                  <a:lumMod val="50000"/>
                </a:srgbClr>
              </a:solidFill>
              <a:effectLst>
                <a:outerShdw blurRad="38100" dist="38100" dir="2700000" algn="tl">
                  <a:srgbClr val="000000">
                    <a:alpha val="43137"/>
                  </a:srgbClr>
                </a:outerShdw>
              </a:effectLst>
              <a:latin typeface="Arial" pitchFamily="34" charset="0"/>
              <a:cs typeface="Arial" pitchFamily="34" charset="0"/>
            </a:endParaRPr>
          </a:p>
        </p:txBody>
      </p:sp>
      <p:sp>
        <p:nvSpPr>
          <p:cNvPr id="12" name="Rectangle 11"/>
          <p:cNvSpPr/>
          <p:nvPr/>
        </p:nvSpPr>
        <p:spPr>
          <a:xfrm>
            <a:off x="1310640" y="1173816"/>
            <a:ext cx="6181981" cy="369332"/>
          </a:xfrm>
          <a:prstGeom prst="rect">
            <a:avLst/>
          </a:prstGeom>
        </p:spPr>
        <p:txBody>
          <a:bodyPr wrap="square">
            <a:spAutoFit/>
          </a:bodyPr>
          <a:lstStyle/>
          <a:p>
            <a:pPr fontAlgn="base">
              <a:spcBef>
                <a:spcPct val="0"/>
              </a:spcBef>
              <a:spcAft>
                <a:spcPct val="0"/>
              </a:spcAft>
            </a:pPr>
            <a:r>
              <a:rPr lang="en-US" b="1" dirty="0" smtClean="0">
                <a:solidFill>
                  <a:srgbClr val="000000"/>
                </a:solidFill>
                <a:latin typeface="Arial" pitchFamily="34" charset="0"/>
                <a:cs typeface="Arial" pitchFamily="34" charset="0"/>
              </a:rPr>
              <a:t>Reconstructed image:</a:t>
            </a:r>
            <a:endParaRPr lang="en-US" b="1" dirty="0">
              <a:solidFill>
                <a:srgbClr val="000000"/>
              </a:solidFill>
              <a:latin typeface="Arial" pitchFamily="34" charset="0"/>
              <a:cs typeface="Arial" pitchFamily="34" charset="0"/>
            </a:endParaRPr>
          </a:p>
        </p:txBody>
      </p:sp>
      <p:pic>
        <p:nvPicPr>
          <p:cNvPr id="6" name="Picture 5" descr="Inline image 1"/>
          <p:cNvPicPr/>
          <p:nvPr/>
        </p:nvPicPr>
        <p:blipFill>
          <a:blip r:embed="rId2" r:link="rId3" cstate="print"/>
          <a:srcRect/>
          <a:stretch>
            <a:fillRect/>
          </a:stretch>
        </p:blipFill>
        <p:spPr bwMode="auto">
          <a:xfrm>
            <a:off x="2265520" y="1652136"/>
            <a:ext cx="4626599" cy="4311936"/>
          </a:xfrm>
          <a:prstGeom prst="rect">
            <a:avLst/>
          </a:prstGeom>
          <a:noFill/>
          <a:ln w="9525">
            <a:noFill/>
            <a:miter lim="800000"/>
            <a:headEnd/>
            <a:tailEnd/>
          </a:ln>
        </p:spPr>
      </p:pic>
    </p:spTree>
    <p:extLst>
      <p:ext uri="{BB962C8B-B14F-4D97-AF65-F5344CB8AC3E}">
        <p14:creationId xmlns:p14="http://schemas.microsoft.com/office/powerpoint/2010/main" val="11541971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3000" b="1" dirty="0"/>
              <a:t>Presenting </a:t>
            </a:r>
            <a:r>
              <a:rPr lang="en-US" sz="3000" b="1" dirty="0" smtClean="0"/>
              <a:t>STANCE</a:t>
            </a:r>
            <a:r>
              <a:rPr lang="en-US" altLang="en-US" b="1" dirty="0" smtClean="0"/>
              <a:t/>
            </a:r>
            <a:br>
              <a:rPr lang="en-US" altLang="en-US" b="1" dirty="0" smtClean="0"/>
            </a:br>
            <a:r>
              <a:rPr lang="en-US" altLang="en-US" sz="2800" b="1" dirty="0" smtClean="0">
                <a:solidFill>
                  <a:schemeClr val="accent1">
                    <a:lumMod val="60000"/>
                    <a:lumOff val="40000"/>
                  </a:schemeClr>
                </a:solidFill>
              </a:rPr>
              <a:t>Presentation by Jason E. Hill</a:t>
            </a:r>
            <a:endParaRPr lang="en-US" altLang="en-US" sz="2800" dirty="0" smtClean="0">
              <a:solidFill>
                <a:schemeClr val="accent1">
                  <a:lumMod val="60000"/>
                  <a:lumOff val="40000"/>
                </a:schemeClr>
              </a:solidFill>
            </a:endParaRPr>
          </a:p>
        </p:txBody>
      </p:sp>
      <p:sp>
        <p:nvSpPr>
          <p:cNvPr id="21" name="Content Placeholder 20"/>
          <p:cNvSpPr>
            <a:spLocks noGrp="1"/>
          </p:cNvSpPr>
          <p:nvPr>
            <p:ph idx="1"/>
          </p:nvPr>
        </p:nvSpPr>
        <p:spPr>
          <a:xfrm>
            <a:off x="0" y="1117599"/>
            <a:ext cx="9144000" cy="4614791"/>
          </a:xfrm>
        </p:spPr>
        <p:txBody>
          <a:bodyPr/>
          <a:lstStyle/>
          <a:p>
            <a:pPr algn="ctr"/>
            <a:endParaRPr lang="en-US" sz="1600" dirty="0" smtClean="0"/>
          </a:p>
          <a:p>
            <a:pPr algn="ctr"/>
            <a:r>
              <a:rPr lang="en-US" sz="4800" dirty="0" smtClean="0"/>
              <a:t>Presenting </a:t>
            </a:r>
            <a:r>
              <a:rPr lang="en-US" sz="4800" b="1" i="1" dirty="0" smtClean="0">
                <a:latin typeface="Consolas" panose="020B0609020204030204" pitchFamily="49" charset="0"/>
                <a:cs typeface="Consolas" panose="020B0609020204030204" pitchFamily="49" charset="0"/>
              </a:rPr>
              <a:t>STANCE</a:t>
            </a:r>
            <a:r>
              <a:rPr lang="en-US" sz="3600" dirty="0"/>
              <a:t/>
            </a:r>
            <a:br>
              <a:rPr lang="en-US" sz="3600" dirty="0"/>
            </a:br>
            <a:endParaRPr lang="en-US" sz="2400" dirty="0" smtClean="0"/>
          </a:p>
          <a:p>
            <a:pPr marL="0" indent="0" algn="ctr" defTabSz="914142" eaLnBrk="1" hangingPunct="1">
              <a:spcBef>
                <a:spcPts val="0"/>
              </a:spcBef>
              <a:spcAft>
                <a:spcPts val="0"/>
              </a:spcAft>
              <a:defRPr/>
            </a:pPr>
            <a:r>
              <a:rPr lang="en-US" sz="2000" dirty="0" smtClean="0"/>
              <a:t>Presentation by</a:t>
            </a:r>
          </a:p>
          <a:p>
            <a:pPr marL="0" indent="0" algn="ctr" defTabSz="914142" eaLnBrk="1" hangingPunct="1">
              <a:spcBef>
                <a:spcPts val="0"/>
              </a:spcBef>
              <a:spcAft>
                <a:spcPts val="0"/>
              </a:spcAft>
              <a:defRPr/>
            </a:pPr>
            <a:r>
              <a:rPr lang="en-US" sz="2000" b="1" dirty="0" smtClean="0"/>
              <a:t>Dr. Jason E. Hill</a:t>
            </a:r>
          </a:p>
          <a:p>
            <a:pPr marL="0" indent="0" algn="ctr" defTabSz="914142" eaLnBrk="1" hangingPunct="1">
              <a:spcBef>
                <a:spcPts val="0"/>
              </a:spcBef>
              <a:spcAft>
                <a:spcPts val="0"/>
              </a:spcAft>
              <a:defRPr/>
            </a:pPr>
            <a:endParaRPr lang="en-US" sz="2000" dirty="0" smtClean="0"/>
          </a:p>
          <a:p>
            <a:pPr marL="0" indent="0" algn="ctr" defTabSz="914142" eaLnBrk="1" hangingPunct="1">
              <a:spcBef>
                <a:spcPts val="0"/>
              </a:spcBef>
              <a:spcAft>
                <a:spcPts val="0"/>
              </a:spcAft>
              <a:defRPr/>
            </a:pPr>
            <a:r>
              <a:rPr lang="en-US" sz="1600" b="1" i="1" dirty="0" smtClean="0"/>
              <a:t>Co-investigators</a:t>
            </a:r>
            <a:endParaRPr lang="en-US" sz="1600" b="1" dirty="0" smtClean="0"/>
          </a:p>
          <a:p>
            <a:pPr marL="0" indent="0" algn="ctr" defTabSz="914142" eaLnBrk="1" hangingPunct="1">
              <a:spcBef>
                <a:spcPts val="0"/>
              </a:spcBef>
              <a:spcAft>
                <a:spcPts val="0"/>
              </a:spcAft>
              <a:defRPr/>
            </a:pPr>
            <a:r>
              <a:rPr lang="en-US" sz="1600" dirty="0" smtClean="0">
                <a:effectLst>
                  <a:outerShdw blurRad="38100" dist="38100" dir="2700000" algn="tl">
                    <a:srgbClr val="000000">
                      <a:alpha val="43137"/>
                    </a:srgbClr>
                  </a:outerShdw>
                </a:effectLst>
              </a:rPr>
              <a:t>Dr. </a:t>
            </a:r>
            <a:r>
              <a:rPr lang="en-US" sz="1600" dirty="0" err="1" smtClean="0">
                <a:effectLst>
                  <a:outerShdw blurRad="38100" dist="38100" dir="2700000" algn="tl">
                    <a:srgbClr val="000000">
                      <a:alpha val="43137"/>
                    </a:srgbClr>
                  </a:outerShdw>
                </a:effectLst>
              </a:rPr>
              <a:t>Sunanda</a:t>
            </a:r>
            <a:r>
              <a:rPr lang="en-US" sz="1600" dirty="0" smtClean="0">
                <a:effectLst>
                  <a:outerShdw blurRad="38100" dist="38100" dir="2700000" algn="tl">
                    <a:srgbClr val="000000">
                      <a:alpha val="43137"/>
                    </a:srgbClr>
                  </a:outerShdw>
                </a:effectLst>
              </a:rPr>
              <a:t> </a:t>
            </a:r>
            <a:r>
              <a:rPr lang="en-US" sz="1600" dirty="0" err="1" smtClean="0">
                <a:effectLst>
                  <a:outerShdw blurRad="38100" dist="38100" dir="2700000" algn="tl">
                    <a:srgbClr val="000000">
                      <a:alpha val="43137"/>
                    </a:srgbClr>
                  </a:outerShdw>
                </a:effectLst>
              </a:rPr>
              <a:t>Mitra</a:t>
            </a:r>
            <a:endParaRPr lang="en-US" sz="1600" dirty="0" smtClean="0">
              <a:effectLst>
                <a:outerShdw blurRad="38100" dist="38100" dir="2700000" algn="tl">
                  <a:srgbClr val="000000">
                    <a:alpha val="43137"/>
                  </a:srgbClr>
                </a:outerShdw>
              </a:effectLst>
            </a:endParaRPr>
          </a:p>
          <a:p>
            <a:pPr marL="0" indent="0" algn="ctr" defTabSz="914142" eaLnBrk="1" hangingPunct="1">
              <a:spcBef>
                <a:spcPts val="0"/>
              </a:spcBef>
              <a:spcAft>
                <a:spcPts val="0"/>
              </a:spcAft>
              <a:defRPr/>
            </a:pPr>
            <a:r>
              <a:rPr lang="en-US" sz="1600" dirty="0" smtClean="0">
                <a:effectLst>
                  <a:outerShdw blurRad="38100" dist="38100" dir="2700000" algn="tl">
                    <a:srgbClr val="000000">
                      <a:alpha val="43137"/>
                    </a:srgbClr>
                  </a:outerShdw>
                </a:effectLst>
              </a:rPr>
              <a:t>Dr. Brian </a:t>
            </a:r>
            <a:r>
              <a:rPr lang="en-US" sz="1600" dirty="0" err="1" smtClean="0">
                <a:effectLst>
                  <a:outerShdw blurRad="38100" dist="38100" dir="2700000" algn="tl">
                    <a:srgbClr val="000000">
                      <a:alpha val="43137"/>
                    </a:srgbClr>
                  </a:outerShdw>
                </a:effectLst>
              </a:rPr>
              <a:t>Nutter</a:t>
            </a:r>
            <a:endParaRPr lang="en-US" sz="1600" dirty="0" smtClean="0">
              <a:effectLst>
                <a:outerShdw blurRad="38100" dist="38100" dir="2700000" algn="tl">
                  <a:srgbClr val="000000">
                    <a:alpha val="43137"/>
                  </a:srgbClr>
                </a:outerShdw>
              </a:effectLst>
            </a:endParaRPr>
          </a:p>
          <a:p>
            <a:pPr marL="0" indent="0" algn="ctr" defTabSz="914142" eaLnBrk="1" hangingPunct="1">
              <a:spcBef>
                <a:spcPts val="0"/>
              </a:spcBef>
              <a:spcAft>
                <a:spcPts val="0"/>
              </a:spcAft>
              <a:defRPr/>
            </a:pPr>
            <a:r>
              <a:rPr lang="en-US" sz="1600" dirty="0" err="1" smtClean="0">
                <a:effectLst>
                  <a:outerShdw blurRad="38100" dist="38100" dir="2700000" algn="tl">
                    <a:srgbClr val="000000">
                      <a:alpha val="43137"/>
                    </a:srgbClr>
                  </a:outerShdw>
                </a:effectLst>
              </a:rPr>
              <a:t>Xiangyu</a:t>
            </a:r>
            <a:r>
              <a:rPr lang="en-US" sz="1600" dirty="0" smtClean="0">
                <a:effectLst>
                  <a:outerShdw blurRad="38100" dist="38100" dir="2700000" algn="tl">
                    <a:srgbClr val="000000">
                      <a:alpha val="43137"/>
                    </a:srgbClr>
                  </a:outerShdw>
                </a:effectLst>
              </a:rPr>
              <a:t> Liu</a:t>
            </a:r>
          </a:p>
          <a:p>
            <a:pPr marL="0" indent="0" algn="ctr" defTabSz="914142" eaLnBrk="1" hangingPunct="1">
              <a:spcBef>
                <a:spcPts val="0"/>
              </a:spcBef>
              <a:spcAft>
                <a:spcPts val="0"/>
              </a:spcAft>
              <a:defRPr/>
            </a:pPr>
            <a:r>
              <a:rPr lang="en-US" sz="1600" dirty="0" smtClean="0">
                <a:effectLst>
                  <a:outerShdw blurRad="38100" dist="38100" dir="2700000" algn="tl">
                    <a:srgbClr val="000000">
                      <a:alpha val="43137"/>
                    </a:srgbClr>
                  </a:outerShdw>
                </a:effectLst>
              </a:rPr>
              <a:t>Oliver </a:t>
            </a:r>
            <a:r>
              <a:rPr lang="en-US" sz="1600" dirty="0" err="1" smtClean="0">
                <a:effectLst>
                  <a:outerShdw blurRad="38100" dist="38100" dir="2700000" algn="tl">
                    <a:srgbClr val="000000">
                      <a:alpha val="43137"/>
                    </a:srgbClr>
                  </a:outerShdw>
                </a:effectLst>
              </a:rPr>
              <a:t>Xie</a:t>
            </a:r>
            <a:endParaRPr lang="en-US" sz="1600" dirty="0" smtClean="0">
              <a:effectLst>
                <a:outerShdw blurRad="38100" dist="38100" dir="2700000" algn="tl">
                  <a:srgbClr val="000000">
                    <a:alpha val="43137"/>
                  </a:srgbClr>
                </a:outerShdw>
              </a:effectLst>
            </a:endParaRPr>
          </a:p>
          <a:p>
            <a:pPr marL="0" indent="0" algn="ctr" defTabSz="914142" eaLnBrk="1" hangingPunct="1">
              <a:spcBef>
                <a:spcPts val="0"/>
              </a:spcBef>
              <a:spcAft>
                <a:spcPts val="0"/>
              </a:spcAft>
              <a:defRPr/>
            </a:pPr>
            <a:endParaRPr lang="en-US" sz="2000" dirty="0" smtClean="0">
              <a:effectLst>
                <a:outerShdw blurRad="38100" dist="38100" dir="2700000" algn="tl">
                  <a:srgbClr val="000000">
                    <a:alpha val="43137"/>
                  </a:srgbClr>
                </a:outerShdw>
              </a:effectLst>
            </a:endParaRPr>
          </a:p>
          <a:p>
            <a:pPr marL="0" indent="0" algn="ctr" defTabSz="914142" eaLnBrk="1" hangingPunct="1">
              <a:defRPr/>
            </a:pPr>
            <a:endParaRPr lang="en-US" dirty="0" smtClean="0"/>
          </a:p>
          <a:p>
            <a:pPr marL="0" indent="0" algn="ctr" defTabSz="914142" eaLnBrk="1" hangingPunct="1">
              <a:defRPr/>
            </a:pPr>
            <a:endParaRPr lang="en-US" dirty="0" smtClean="0"/>
          </a:p>
        </p:txBody>
      </p:sp>
      <p:sp>
        <p:nvSpPr>
          <p:cNvPr id="4" name="Slide Number Placeholder 3"/>
          <p:cNvSpPr>
            <a:spLocks noGrp="1"/>
          </p:cNvSpPr>
          <p:nvPr>
            <p:ph type="sldNum" sz="quarter" idx="10"/>
          </p:nvPr>
        </p:nvSpPr>
        <p:spPr/>
        <p:txBody>
          <a:bodyPr/>
          <a:lstStyle/>
          <a:p>
            <a:pPr>
              <a:defRPr/>
            </a:pPr>
            <a:fld id="{59E6A499-BCAC-488B-92D7-8472BEC8675E}" type="slidenum">
              <a:rPr lang="en-US">
                <a:solidFill>
                  <a:srgbClr val="000000">
                    <a:tint val="75000"/>
                  </a:srgbClr>
                </a:solidFill>
              </a:rPr>
              <a:pPr>
                <a:defRPr/>
              </a:pPr>
              <a:t>106</a:t>
            </a:fld>
            <a:endParaRPr lang="en-US" dirty="0">
              <a:solidFill>
                <a:srgbClr val="000000">
                  <a:tint val="75000"/>
                </a:srgbClr>
              </a:solidFill>
            </a:endParaRPr>
          </a:p>
        </p:txBody>
      </p:sp>
      <p:pic>
        <p:nvPicPr>
          <p:cNvPr id="5" name="Picture 18" descr="C:\Users\Jason E. Hill\Downloads\nih_nlm_blue_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64" y="5181600"/>
            <a:ext cx="6560653" cy="103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2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b="1" dirty="0"/>
              <a:t/>
            </a:r>
            <a:br>
              <a:rPr lang="en-US" b="1" dirty="0"/>
            </a:br>
            <a:r>
              <a:rPr lang="en-US" sz="2800" b="1" dirty="0">
                <a:solidFill>
                  <a:schemeClr val="accent1">
                    <a:lumMod val="60000"/>
                    <a:lumOff val="40000"/>
                  </a:schemeClr>
                </a:solidFill>
              </a:rPr>
              <a:t>Presentation </a:t>
            </a:r>
            <a:r>
              <a:rPr lang="en-US" sz="2800" b="1" dirty="0" smtClean="0">
                <a:solidFill>
                  <a:schemeClr val="accent1">
                    <a:lumMod val="60000"/>
                    <a:lumOff val="40000"/>
                  </a:schemeClr>
                </a:solidFill>
              </a:rPr>
              <a:t>by </a:t>
            </a:r>
            <a:r>
              <a:rPr lang="en-US" altLang="en-US" sz="2800" b="1" dirty="0" smtClean="0">
                <a:solidFill>
                  <a:schemeClr val="accent1">
                    <a:lumMod val="60000"/>
                    <a:lumOff val="40000"/>
                  </a:schemeClr>
                </a:solidFill>
              </a:rPr>
              <a:t>Jason </a:t>
            </a:r>
            <a:r>
              <a:rPr lang="en-US" altLang="en-US" sz="2800" b="1" dirty="0">
                <a:solidFill>
                  <a:schemeClr val="accent1">
                    <a:lumMod val="60000"/>
                    <a:lumOff val="40000"/>
                  </a:schemeClr>
                </a:solidFill>
              </a:rPr>
              <a:t>E. Hill</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345487" cy="5208588"/>
          </a:xfrm>
        </p:spPr>
        <p:txBody>
          <a:bodyPr/>
          <a:lstStyle/>
          <a:p>
            <a:pPr lvl="1" eaLnBrk="1" hangingPunct="1">
              <a:spcBef>
                <a:spcPts val="1200"/>
              </a:spcBef>
              <a:spcAft>
                <a:spcPts val="1200"/>
              </a:spcAft>
              <a:buFont typeface="Courier New" panose="02070309020205020404" pitchFamily="49" charset="0"/>
              <a:buChar char="o"/>
              <a:defRPr/>
            </a:pPr>
            <a:r>
              <a:rPr lang="en-US" sz="2300" dirty="0" smtClean="0">
                <a:latin typeface="Garamond" panose="02020404030301010803" pitchFamily="18" charset="0"/>
                <a:ea typeface="Verdana" panose="020B0604030504040204" pitchFamily="34" charset="0"/>
                <a:cs typeface="Times New Roman" panose="02020603050405020304" pitchFamily="18" charset="0"/>
              </a:rPr>
              <a:t>Here </a:t>
            </a:r>
            <a:r>
              <a:rPr lang="en-US" sz="2300" dirty="0">
                <a:latin typeface="Garamond" panose="02020404030301010803" pitchFamily="18" charset="0"/>
                <a:ea typeface="Verdana" panose="020B0604030504040204" pitchFamily="34" charset="0"/>
                <a:cs typeface="Times New Roman" panose="02020603050405020304" pitchFamily="18" charset="0"/>
              </a:rPr>
              <a:t>we </a:t>
            </a:r>
            <a:r>
              <a:rPr lang="en-US" sz="2300" dirty="0" smtClean="0">
                <a:latin typeface="Garamond" panose="02020404030301010803" pitchFamily="18" charset="0"/>
                <a:ea typeface="Verdana" panose="020B0604030504040204" pitchFamily="34" charset="0"/>
                <a:cs typeface="Times New Roman" panose="02020603050405020304" pitchFamily="18" charset="0"/>
              </a:rPr>
              <a:t>present the functional magnetic resonance imaging (fMRI) </a:t>
            </a:r>
            <a:r>
              <a:rPr lang="en-US" sz="2300" dirty="0">
                <a:latin typeface="Garamond" panose="02020404030301010803" pitchFamily="18" charset="0"/>
                <a:ea typeface="Verdana" panose="020B0604030504040204" pitchFamily="34" charset="0"/>
                <a:cs typeface="Times New Roman" panose="02020603050405020304" pitchFamily="18" charset="0"/>
              </a:rPr>
              <a:t>simulator </a:t>
            </a:r>
            <a:r>
              <a:rPr lang="en-US" sz="2300" b="1" i="1" dirty="0" smtClean="0">
                <a:latin typeface="Garamond" panose="02020404030301010803" pitchFamily="18" charset="0"/>
                <a:ea typeface="Verdana" panose="020B0604030504040204" pitchFamily="34" charset="0"/>
                <a:cs typeface="Consolas" panose="020B0609020204030204" pitchFamily="49" charset="0"/>
              </a:rPr>
              <a:t>STANCE</a:t>
            </a:r>
            <a:r>
              <a:rPr lang="en-US" sz="2300" dirty="0" smtClean="0">
                <a:latin typeface="Garamond" panose="02020404030301010803" pitchFamily="18" charset="0"/>
                <a:ea typeface="Verdana" panose="020B0604030504040204" pitchFamily="34" charset="0"/>
                <a:cs typeface="Times New Roman" panose="02020603050405020304" pitchFamily="18" charset="0"/>
              </a:rPr>
              <a:t>, the </a:t>
            </a:r>
            <a:r>
              <a:rPr lang="en-US" sz="2300" b="1" u="sng" dirty="0">
                <a:latin typeface="Garamond" panose="02020404030301010803" pitchFamily="18" charset="0"/>
                <a:ea typeface="Verdana" panose="020B0604030504040204" pitchFamily="34" charset="0"/>
                <a:cs typeface="Times New Roman" panose="02020603050405020304" pitchFamily="18" charset="0"/>
              </a:rPr>
              <a:t>S</a:t>
            </a:r>
            <a:r>
              <a:rPr lang="en-US" sz="2300" dirty="0">
                <a:latin typeface="Garamond" panose="02020404030301010803" pitchFamily="18" charset="0"/>
                <a:ea typeface="Verdana" panose="020B0604030504040204" pitchFamily="34" charset="0"/>
                <a:cs typeface="Times New Roman" panose="02020603050405020304" pitchFamily="18" charset="0"/>
              </a:rPr>
              <a:t>pontaneous and </a:t>
            </a:r>
            <a:r>
              <a:rPr lang="en-US" sz="2300" b="1" u="sng" dirty="0">
                <a:latin typeface="Garamond" panose="02020404030301010803" pitchFamily="18" charset="0"/>
                <a:ea typeface="Verdana" panose="020B0604030504040204" pitchFamily="34" charset="0"/>
                <a:cs typeface="Times New Roman" panose="02020603050405020304" pitchFamily="18" charset="0"/>
              </a:rPr>
              <a:t>T</a:t>
            </a:r>
            <a:r>
              <a:rPr lang="en-US" sz="2300" dirty="0">
                <a:latin typeface="Garamond" panose="02020404030301010803" pitchFamily="18" charset="0"/>
                <a:ea typeface="Verdana" panose="020B0604030504040204" pitchFamily="34" charset="0"/>
                <a:cs typeface="Times New Roman" panose="02020603050405020304" pitchFamily="18" charset="0"/>
              </a:rPr>
              <a:t>ask-related </a:t>
            </a:r>
            <a:r>
              <a:rPr lang="en-US" sz="2300" b="1" u="sng" dirty="0">
                <a:latin typeface="Garamond" panose="02020404030301010803" pitchFamily="18" charset="0"/>
                <a:ea typeface="Verdana" panose="020B0604030504040204" pitchFamily="34" charset="0"/>
                <a:cs typeface="Times New Roman" panose="02020603050405020304" pitchFamily="18" charset="0"/>
              </a:rPr>
              <a:t>A</a:t>
            </a:r>
            <a:r>
              <a:rPr lang="en-US" sz="2300" dirty="0">
                <a:latin typeface="Garamond" panose="02020404030301010803" pitchFamily="18" charset="0"/>
                <a:ea typeface="Verdana" panose="020B0604030504040204" pitchFamily="34" charset="0"/>
                <a:cs typeface="Times New Roman" panose="02020603050405020304" pitchFamily="18" charset="0"/>
              </a:rPr>
              <a:t>ctivation of </a:t>
            </a:r>
            <a:r>
              <a:rPr lang="en-US" sz="2300" b="1" u="sng" dirty="0" smtClean="0">
                <a:latin typeface="Garamond" panose="02020404030301010803" pitchFamily="18" charset="0"/>
                <a:ea typeface="Verdana" panose="020B0604030504040204" pitchFamily="34" charset="0"/>
                <a:cs typeface="Times New Roman" panose="02020603050405020304" pitchFamily="18" charset="0"/>
              </a:rPr>
              <a:t>N</a:t>
            </a:r>
            <a:r>
              <a:rPr lang="en-US" sz="2300" dirty="0" smtClean="0">
                <a:latin typeface="Garamond" panose="02020404030301010803" pitchFamily="18" charset="0"/>
                <a:ea typeface="Verdana" panose="020B0604030504040204" pitchFamily="34" charset="0"/>
                <a:cs typeface="Times New Roman" panose="02020603050405020304" pitchFamily="18" charset="0"/>
              </a:rPr>
              <a:t>euronally </a:t>
            </a:r>
            <a:r>
              <a:rPr lang="en-US" sz="2300" b="1" u="sng" dirty="0" smtClean="0">
                <a:latin typeface="Garamond" panose="02020404030301010803" pitchFamily="18" charset="0"/>
                <a:ea typeface="Verdana" panose="020B0604030504040204" pitchFamily="34" charset="0"/>
                <a:cs typeface="Times New Roman" panose="02020603050405020304" pitchFamily="18" charset="0"/>
              </a:rPr>
              <a:t>C</a:t>
            </a:r>
            <a:r>
              <a:rPr lang="en-US" sz="2300" dirty="0" smtClean="0">
                <a:latin typeface="Garamond" panose="02020404030301010803" pitchFamily="18" charset="0"/>
                <a:ea typeface="Verdana" panose="020B0604030504040204" pitchFamily="34" charset="0"/>
                <a:cs typeface="Times New Roman" panose="02020603050405020304" pitchFamily="18" charset="0"/>
              </a:rPr>
              <a:t>orrelated </a:t>
            </a:r>
            <a:r>
              <a:rPr lang="en-US" sz="2300" b="1" u="sng" dirty="0">
                <a:latin typeface="Garamond" panose="02020404030301010803" pitchFamily="18" charset="0"/>
                <a:ea typeface="Verdana" panose="020B0604030504040204" pitchFamily="34" charset="0"/>
                <a:cs typeface="Times New Roman" panose="02020603050405020304" pitchFamily="18" charset="0"/>
              </a:rPr>
              <a:t>E</a:t>
            </a:r>
            <a:r>
              <a:rPr lang="en-US" sz="2300" dirty="0">
                <a:latin typeface="Garamond" panose="02020404030301010803" pitchFamily="18" charset="0"/>
                <a:ea typeface="Verdana" panose="020B0604030504040204" pitchFamily="34" charset="0"/>
                <a:cs typeface="Times New Roman" panose="02020603050405020304" pitchFamily="18" charset="0"/>
              </a:rPr>
              <a:t>vents simulator. </a:t>
            </a:r>
            <a:endParaRPr lang="en-US" sz="2300" dirty="0" smtClean="0">
              <a:latin typeface="Garamond" panose="02020404030301010803" pitchFamily="18" charset="0"/>
              <a:ea typeface="Verdana" panose="020B0604030504040204" pitchFamily="34" charset="0"/>
              <a:cs typeface="Times New Roman" panose="02020603050405020304" pitchFamily="18" charset="0"/>
            </a:endParaRPr>
          </a:p>
          <a:p>
            <a:pPr lvl="1" eaLnBrk="1" hangingPunct="1">
              <a:spcBef>
                <a:spcPts val="1200"/>
              </a:spcBef>
              <a:spcAft>
                <a:spcPts val="1200"/>
              </a:spcAft>
              <a:buFont typeface="Courier New" panose="02070309020205020404" pitchFamily="49" charset="0"/>
              <a:buChar char="o"/>
              <a:defRPr/>
            </a:pPr>
            <a:r>
              <a:rPr lang="en-US" sz="2300" dirty="0" smtClean="0">
                <a:latin typeface="Garamond" panose="02020404030301010803" pitchFamily="18" charset="0"/>
                <a:ea typeface="Verdana" panose="020B0604030504040204" pitchFamily="34" charset="0"/>
                <a:cs typeface="Times New Roman" panose="02020603050405020304" pitchFamily="18" charset="0"/>
              </a:rPr>
              <a:t>We </a:t>
            </a:r>
            <a:r>
              <a:rPr lang="en-US" sz="2300" dirty="0">
                <a:latin typeface="Garamond" panose="02020404030301010803" pitchFamily="18" charset="0"/>
                <a:ea typeface="Verdana" panose="020B0604030504040204" pitchFamily="34" charset="0"/>
                <a:cs typeface="Times New Roman" panose="02020603050405020304" pitchFamily="18" charset="0"/>
              </a:rPr>
              <a:t>aim to develop this into a fully functioning MATLAB toolbox with command-line </a:t>
            </a:r>
            <a:r>
              <a:rPr lang="en-US" sz="2300" dirty="0" smtClean="0">
                <a:latin typeface="Garamond" panose="02020404030301010803" pitchFamily="18" charset="0"/>
                <a:ea typeface="Verdana" panose="020B0604030504040204" pitchFamily="34" charset="0"/>
                <a:cs typeface="Times New Roman" panose="02020603050405020304" pitchFamily="18" charset="0"/>
              </a:rPr>
              <a:t>functions, that </a:t>
            </a:r>
            <a:r>
              <a:rPr lang="en-US" sz="2300" dirty="0">
                <a:latin typeface="Garamond" panose="02020404030301010803" pitchFamily="18" charset="0"/>
                <a:ea typeface="Verdana" panose="020B0604030504040204" pitchFamily="34" charset="0"/>
                <a:cs typeface="Times New Roman" panose="02020603050405020304" pitchFamily="18" charset="0"/>
              </a:rPr>
              <a:t>can be used to generate realistic synthetic fMRI data </a:t>
            </a:r>
            <a:r>
              <a:rPr lang="en-US" sz="2300" dirty="0" smtClean="0">
                <a:latin typeface="Garamond" panose="02020404030301010803" pitchFamily="18" charset="0"/>
                <a:ea typeface="Verdana" panose="020B0604030504040204" pitchFamily="34" charset="0"/>
                <a:cs typeface="Times New Roman" panose="02020603050405020304" pitchFamily="18" charset="0"/>
              </a:rPr>
              <a:t>with MATLAB scripts.  </a:t>
            </a:r>
          </a:p>
          <a:p>
            <a:pPr lvl="1" eaLnBrk="1" hangingPunct="1">
              <a:spcBef>
                <a:spcPts val="1200"/>
              </a:spcBef>
              <a:spcAft>
                <a:spcPts val="1200"/>
              </a:spcAft>
              <a:buFont typeface="Courier New" panose="02070309020205020404" pitchFamily="49" charset="0"/>
              <a:buChar char="o"/>
              <a:defRPr/>
            </a:pPr>
            <a:r>
              <a:rPr lang="en-US" sz="2300" dirty="0" smtClean="0">
                <a:latin typeface="Garamond" panose="02020404030301010803" pitchFamily="18" charset="0"/>
                <a:ea typeface="Verdana" panose="020B0604030504040204" pitchFamily="34" charset="0"/>
                <a:cs typeface="Times New Roman" panose="02020603050405020304" pitchFamily="18" charset="0"/>
              </a:rPr>
              <a:t>Currently</a:t>
            </a:r>
            <a:r>
              <a:rPr lang="en-US" sz="2300" dirty="0">
                <a:latin typeface="Garamond" panose="02020404030301010803" pitchFamily="18" charset="0"/>
                <a:ea typeface="Verdana" panose="020B0604030504040204" pitchFamily="34" charset="0"/>
                <a:cs typeface="Times New Roman" panose="02020603050405020304" pitchFamily="18" charset="0"/>
              </a:rPr>
              <a:t>, STANCE </a:t>
            </a:r>
            <a:r>
              <a:rPr lang="en-US" sz="2300" dirty="0" smtClean="0">
                <a:latin typeface="Garamond" panose="02020404030301010803" pitchFamily="18" charset="0"/>
                <a:ea typeface="Verdana" panose="020B0604030504040204" pitchFamily="34" charset="0"/>
                <a:cs typeface="Times New Roman" panose="02020603050405020304" pitchFamily="18" charset="0"/>
              </a:rPr>
              <a:t>can generate data-driven synthetic neuronal activation “ground-truth”, to which motion, physiological and system noise can be added.</a:t>
            </a:r>
          </a:p>
          <a:p>
            <a:pPr lvl="1" eaLnBrk="1" hangingPunct="1">
              <a:spcBef>
                <a:spcPts val="1200"/>
              </a:spcBef>
              <a:spcAft>
                <a:spcPts val="1200"/>
              </a:spcAft>
              <a:buFont typeface="Courier New" panose="02070309020205020404" pitchFamily="49" charset="0"/>
              <a:buChar char="o"/>
              <a:defRPr/>
            </a:pPr>
            <a:r>
              <a:rPr lang="en-US" sz="2300" dirty="0" smtClean="0">
                <a:latin typeface="Garamond" panose="02020404030301010803" pitchFamily="18" charset="0"/>
                <a:ea typeface="Verdana" panose="020B0604030504040204" pitchFamily="34" charset="0"/>
                <a:cs typeface="Times New Roman" panose="02020603050405020304" pitchFamily="18" charset="0"/>
              </a:rPr>
              <a:t>Ultimately </a:t>
            </a:r>
            <a:r>
              <a:rPr lang="en-US" sz="2300" dirty="0">
                <a:latin typeface="Garamond" panose="02020404030301010803" pitchFamily="18" charset="0"/>
                <a:ea typeface="Verdana" panose="020B0604030504040204" pitchFamily="34" charset="0"/>
                <a:cs typeface="Times New Roman" panose="02020603050405020304" pitchFamily="18" charset="0"/>
              </a:rPr>
              <a:t>STANCE will </a:t>
            </a:r>
            <a:r>
              <a:rPr lang="en-US" sz="2300" dirty="0" smtClean="0">
                <a:latin typeface="Garamond" panose="02020404030301010803" pitchFamily="18" charset="0"/>
                <a:ea typeface="Verdana" panose="020B0604030504040204" pitchFamily="34" charset="0"/>
                <a:cs typeface="Times New Roman" panose="02020603050405020304" pitchFamily="18" charset="0"/>
              </a:rPr>
              <a:t>also model correlated </a:t>
            </a:r>
            <a:r>
              <a:rPr lang="en-US" sz="2300" dirty="0">
                <a:latin typeface="Garamond" panose="02020404030301010803" pitchFamily="18" charset="0"/>
                <a:ea typeface="Verdana" panose="020B0604030504040204" pitchFamily="34" charset="0"/>
                <a:cs typeface="Times New Roman" panose="02020603050405020304" pitchFamily="18" charset="0"/>
              </a:rPr>
              <a:t>time-series of </a:t>
            </a:r>
            <a:r>
              <a:rPr lang="en-US" sz="2300" dirty="0" smtClean="0">
                <a:latin typeface="Garamond" panose="02020404030301010803" pitchFamily="18" charset="0"/>
                <a:ea typeface="Verdana" panose="020B0604030504040204" pitchFamily="34" charset="0"/>
                <a:cs typeface="Times New Roman" panose="02020603050405020304" pitchFamily="18" charset="0"/>
              </a:rPr>
              <a:t>activations and group studies. Applications: educational and statistical/analysis benchmarking … even </a:t>
            </a:r>
            <a:r>
              <a:rPr lang="en-US" sz="2300" b="1" dirty="0">
                <a:latin typeface="Garamond" panose="02020404030301010803" pitchFamily="18" charset="0"/>
                <a:ea typeface="Verdana" panose="020B0604030504040204" pitchFamily="34" charset="0"/>
                <a:cs typeface="Times New Roman" panose="02020603050405020304" pitchFamily="18" charset="0"/>
              </a:rPr>
              <a:t>f</a:t>
            </a:r>
            <a:r>
              <a:rPr lang="en-US" sz="2300" b="1" dirty="0" smtClean="0">
                <a:latin typeface="Garamond" panose="02020404030301010803" pitchFamily="18" charset="0"/>
                <a:ea typeface="Verdana" panose="020B0604030504040204" pitchFamily="34" charset="0"/>
                <a:cs typeface="Times New Roman" panose="02020603050405020304" pitchFamily="18" charset="0"/>
              </a:rPr>
              <a:t>MRI challenge</a:t>
            </a:r>
            <a:r>
              <a:rPr lang="en-US" sz="2300" dirty="0" smtClean="0">
                <a:latin typeface="Garamond" panose="02020404030301010803" pitchFamily="18" charset="0"/>
                <a:ea typeface="Verdana" panose="020B0604030504040204" pitchFamily="34" charset="0"/>
                <a:cs typeface="Times New Roman" panose="02020603050405020304" pitchFamily="18" charset="0"/>
              </a:rPr>
              <a:t>?</a:t>
            </a:r>
            <a:endParaRPr lang="en-US" sz="2300" dirty="0">
              <a:latin typeface="Garamond" panose="02020404030301010803" pitchFamily="18" charset="0"/>
              <a:ea typeface="Verdana" panose="020B060403050404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107</a:t>
            </a:fld>
            <a:endParaRPr lang="en-US" dirty="0">
              <a:solidFill>
                <a:srgbClr val="000000">
                  <a:tint val="75000"/>
                </a:srgbClr>
              </a:solidFill>
            </a:endParaRPr>
          </a:p>
        </p:txBody>
      </p:sp>
    </p:spTree>
    <p:extLst>
      <p:ext uri="{BB962C8B-B14F-4D97-AF65-F5344CB8AC3E}">
        <p14:creationId xmlns:p14="http://schemas.microsoft.com/office/powerpoint/2010/main" val="330167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0"/>
          <p:cNvSpPr>
            <a:spLocks noGrp="1"/>
          </p:cNvSpPr>
          <p:nvPr>
            <p:ph idx="1"/>
          </p:nvPr>
        </p:nvSpPr>
        <p:spPr>
          <a:xfrm>
            <a:off x="569913" y="1376363"/>
            <a:ext cx="8229600" cy="5141912"/>
          </a:xfrm>
        </p:spPr>
        <p:txBody>
          <a:bodyPr/>
          <a:lstStyle/>
          <a:p>
            <a:pPr lvl="1" eaLnBrk="1" hangingPunct="1">
              <a:spcBef>
                <a:spcPts val="600"/>
              </a:spcBef>
              <a:spcAft>
                <a:spcPts val="600"/>
              </a:spcAft>
              <a:buFont typeface="Courier New" pitchFamily="49" charset="0"/>
              <a:buChar char="o"/>
            </a:pPr>
            <a:r>
              <a:rPr lang="en-US" sz="5600" dirty="0" smtClean="0"/>
              <a:t>  Motivation</a:t>
            </a:r>
          </a:p>
          <a:p>
            <a:pPr lvl="1" eaLnBrk="1" hangingPunct="1">
              <a:spcBef>
                <a:spcPts val="600"/>
              </a:spcBef>
              <a:spcAft>
                <a:spcPts val="600"/>
              </a:spcAft>
              <a:buFont typeface="Courier New" pitchFamily="49" charset="0"/>
              <a:buChar char="o"/>
            </a:pPr>
            <a:r>
              <a:rPr lang="en-US" sz="5600" dirty="0" smtClean="0"/>
              <a:t>  Implementation 3D</a:t>
            </a:r>
          </a:p>
          <a:p>
            <a:pPr lvl="1" eaLnBrk="1" hangingPunct="1">
              <a:spcBef>
                <a:spcPts val="600"/>
              </a:spcBef>
              <a:spcAft>
                <a:spcPts val="600"/>
              </a:spcAft>
              <a:buFont typeface="Courier New" pitchFamily="49" charset="0"/>
              <a:buChar char="o"/>
            </a:pPr>
            <a:r>
              <a:rPr lang="en-US" sz="5600" dirty="0" smtClean="0"/>
              <a:t>  Implementation 4D</a:t>
            </a:r>
            <a:endParaRPr lang="en-US" sz="5600" dirty="0"/>
          </a:p>
          <a:p>
            <a:pPr lvl="1" eaLnBrk="1" hangingPunct="1">
              <a:spcBef>
                <a:spcPts val="600"/>
              </a:spcBef>
              <a:spcAft>
                <a:spcPts val="600"/>
              </a:spcAft>
              <a:buFont typeface="Courier New" pitchFamily="49" charset="0"/>
              <a:buChar char="o"/>
            </a:pPr>
            <a:r>
              <a:rPr lang="en-US" sz="5600" dirty="0" smtClean="0"/>
              <a:t>  Example results</a:t>
            </a:r>
          </a:p>
          <a:p>
            <a:pPr lvl="1" eaLnBrk="1" hangingPunct="1">
              <a:spcBef>
                <a:spcPts val="600"/>
              </a:spcBef>
              <a:spcAft>
                <a:spcPts val="600"/>
              </a:spcAft>
              <a:buFont typeface="Courier New" pitchFamily="49" charset="0"/>
              <a:buChar char="o"/>
            </a:pPr>
            <a:r>
              <a:rPr lang="en-US" sz="5600" dirty="0" smtClean="0"/>
              <a:t>  Conclusion</a:t>
            </a:r>
          </a:p>
        </p:txBody>
      </p:sp>
      <p:sp>
        <p:nvSpPr>
          <p:cNvPr id="39939" name="Rectangle 2"/>
          <p:cNvSpPr>
            <a:spLocks noGrp="1" noChangeArrowheads="1"/>
          </p:cNvSpPr>
          <p:nvPr>
            <p:ph type="title"/>
          </p:nvPr>
        </p:nvSpPr>
        <p:spPr/>
        <p:txBody>
          <a:bodyPr/>
          <a:lstStyle/>
          <a:p>
            <a:pPr eaLnBrk="1" hangingPunct="1"/>
            <a:r>
              <a:rPr lang="en-US" sz="3000" b="1" dirty="0"/>
              <a:t>Presenting STANCE</a:t>
            </a:r>
            <a:r>
              <a:rPr lang="en-US" sz="2800" b="1" dirty="0" smtClean="0"/>
              <a:t/>
            </a:r>
            <a:br>
              <a:rPr lang="en-US" sz="2800" b="1" dirty="0" smtClean="0"/>
            </a:br>
            <a:r>
              <a:rPr lang="en-US" sz="2800" b="1" dirty="0" smtClean="0">
                <a:solidFill>
                  <a:schemeClr val="accent1">
                    <a:lumMod val="60000"/>
                    <a:lumOff val="40000"/>
                  </a:schemeClr>
                </a:solidFill>
              </a:rPr>
              <a:t>Presentation Outline</a:t>
            </a:r>
            <a:endParaRPr 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D396A9A3-6271-4A5A-B007-3DBF17CC21CA}" type="slidenum">
              <a:rPr lang="en-US">
                <a:solidFill>
                  <a:srgbClr val="000000">
                    <a:tint val="75000"/>
                  </a:srgbClr>
                </a:solidFill>
              </a:rPr>
              <a:pPr>
                <a:defRPr/>
              </a:pPr>
              <a:t>108</a:t>
            </a:fld>
            <a:endParaRPr lang="en-US" dirty="0">
              <a:solidFill>
                <a:srgbClr val="000000">
                  <a:tint val="75000"/>
                </a:srgbClr>
              </a:solidFill>
            </a:endParaRPr>
          </a:p>
        </p:txBody>
      </p:sp>
    </p:spTree>
    <p:extLst>
      <p:ext uri="{BB962C8B-B14F-4D97-AF65-F5344CB8AC3E}">
        <p14:creationId xmlns:p14="http://schemas.microsoft.com/office/powerpoint/2010/main" val="23629506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Motivation: the fMRI BOLD signal</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6288088" cy="5208588"/>
          </a:xfrm>
        </p:spPr>
        <p:txBody>
          <a:bodyPr/>
          <a:lstStyle/>
          <a:p>
            <a:pPr marL="0" indent="0"/>
            <a:r>
              <a:rPr lang="en-US" sz="2400" dirty="0" smtClean="0">
                <a:latin typeface="Garamond" panose="02020404030301010803" pitchFamily="18" charset="0"/>
              </a:rPr>
              <a:t>The contrast in MR images arises from how spin magnetization evolves in an applied magnetic field: </a:t>
            </a:r>
          </a:p>
          <a:p>
            <a:pPr marL="0" indent="0"/>
            <a:endParaRPr lang="en-US" sz="2400" dirty="0">
              <a:latin typeface="Garamond" panose="02020404030301010803" pitchFamily="18" charset="0"/>
            </a:endParaRPr>
          </a:p>
          <a:p>
            <a:pPr marL="0" indent="0"/>
            <a:endParaRPr lang="en-US" sz="2400" dirty="0" smtClean="0">
              <a:latin typeface="Garamond" panose="02020404030301010803" pitchFamily="18" charset="0"/>
            </a:endParaRPr>
          </a:p>
          <a:p>
            <a:pPr marL="0" indent="0"/>
            <a:r>
              <a:rPr lang="en-US" sz="2400" dirty="0">
                <a:latin typeface="Garamond" panose="02020404030301010803" pitchFamily="18" charset="0"/>
              </a:rPr>
              <a:t>s</a:t>
            </a:r>
            <a:r>
              <a:rPr lang="en-US" sz="2400" dirty="0" smtClean="0">
                <a:latin typeface="Garamond" panose="02020404030301010803" pitchFamily="18" charset="0"/>
              </a:rPr>
              <a:t>ince different tissues have different </a:t>
            </a:r>
            <a:r>
              <a:rPr lang="en-US" sz="2400" i="1" dirty="0" smtClean="0">
                <a:latin typeface="Garamond" panose="02020404030301010803" pitchFamily="18" charset="0"/>
              </a:rPr>
              <a:t>T</a:t>
            </a:r>
            <a:r>
              <a:rPr lang="en-US" sz="2400" baseline="-25000" dirty="0" smtClean="0">
                <a:latin typeface="Garamond" panose="02020404030301010803" pitchFamily="18" charset="0"/>
              </a:rPr>
              <a:t>1</a:t>
            </a:r>
            <a:r>
              <a:rPr lang="en-US" sz="2400" dirty="0" smtClean="0">
                <a:latin typeface="Garamond" panose="02020404030301010803" pitchFamily="18" charset="0"/>
              </a:rPr>
              <a:t> (longitudinal) and </a:t>
            </a:r>
            <a:r>
              <a:rPr lang="en-US" sz="2400" i="1" dirty="0" smtClean="0">
                <a:latin typeface="Garamond" panose="02020404030301010803" pitchFamily="18" charset="0"/>
              </a:rPr>
              <a:t>T</a:t>
            </a:r>
            <a:r>
              <a:rPr lang="en-US" sz="2400" baseline="-25000" dirty="0" smtClean="0">
                <a:latin typeface="Garamond" panose="02020404030301010803" pitchFamily="18" charset="0"/>
              </a:rPr>
              <a:t>2</a:t>
            </a:r>
            <a:r>
              <a:rPr lang="en-US" sz="2400" dirty="0" smtClean="0">
                <a:latin typeface="Garamond" panose="02020404030301010803" pitchFamily="18" charset="0"/>
              </a:rPr>
              <a:t> (transversal) relaxation times.</a:t>
            </a:r>
          </a:p>
          <a:p>
            <a:pPr marL="0" indent="0"/>
            <a:r>
              <a:rPr lang="en-US" sz="2400" dirty="0" smtClean="0">
                <a:latin typeface="Garamond" panose="02020404030301010803" pitchFamily="18" charset="0"/>
              </a:rPr>
              <a:t>The blood oxygenation level dependent (BOLD) signal arises from astrocytes demanding more oxygen from the capillaries, which in turn swell.</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109</a:t>
            </a:fld>
            <a:endParaRPr lang="en-US" dirty="0">
              <a:solidFill>
                <a:srgbClr val="000000">
                  <a:tint val="75000"/>
                </a:srgbClr>
              </a:solidFill>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207968"/>
            <a:ext cx="2252861" cy="5650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descr="Image result for Bloch equation mri">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212975"/>
            <a:ext cx="6019800" cy="1045104"/>
          </a:xfrm>
          <a:prstGeom prst="rect">
            <a:avLst/>
          </a:prstGeom>
          <a:noFill/>
          <a:extLst>
            <a:ext uri="{909E8E84-426E-40DD-AFC4-6F175D3DCCD1}">
              <a14:hiddenFill xmlns:a14="http://schemas.microsoft.com/office/drawing/2010/main">
                <a:solidFill>
                  <a:srgbClr val="FFFFFF"/>
                </a:solidFill>
              </a14:hiddenFill>
            </a:ext>
          </a:extLst>
        </p:spPr>
      </p:pic>
      <p:pic>
        <p:nvPicPr>
          <p:cNvPr id="286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34" y="5410200"/>
            <a:ext cx="233362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5410200"/>
            <a:ext cx="244792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4038600" y="5410200"/>
            <a:ext cx="152400" cy="152400"/>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cxnSp>
        <p:nvCxnSpPr>
          <p:cNvPr id="10" name="Straight Arrow Connector 9"/>
          <p:cNvCxnSpPr/>
          <p:nvPr/>
        </p:nvCxnSpPr>
        <p:spPr bwMode="auto">
          <a:xfrm>
            <a:off x="2971800" y="6553200"/>
            <a:ext cx="1066800" cy="1"/>
          </a:xfrm>
          <a:prstGeom prst="straightConnector1">
            <a:avLst/>
          </a:prstGeom>
          <a:noFill/>
          <a:ln w="63500" cap="sq" cmpd="sng" algn="ctr">
            <a:solidFill>
              <a:srgbClr val="FFC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26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6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42" name="Rectangle 16"/>
          <p:cNvSpPr>
            <a:spLocks noChangeArrowheads="1"/>
          </p:cNvSpPr>
          <p:nvPr/>
        </p:nvSpPr>
        <p:spPr bwMode="auto">
          <a:xfrm>
            <a:off x="838200" y="5257800"/>
            <a:ext cx="7239000" cy="1066800"/>
          </a:xfrm>
          <a:prstGeom prst="rect">
            <a:avLst/>
          </a:prstGeom>
          <a:solidFill>
            <a:srgbClr val="FFFF99"/>
          </a:solidFill>
          <a:ln w="38100"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pic>
        <p:nvPicPr>
          <p:cNvPr id="1024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066800"/>
            <a:ext cx="1249363" cy="160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Rectangle 2"/>
          <p:cNvSpPr>
            <a:spLocks noGrp="1" noRot="1" noChangeArrowheads="1"/>
          </p:cNvSpPr>
          <p:nvPr>
            <p:ph type="title"/>
          </p:nvPr>
        </p:nvSpPr>
        <p:spPr/>
        <p:txBody>
          <a:bodyPr/>
          <a:lstStyle/>
          <a:p>
            <a:pPr eaLnBrk="1" hangingPunct="1">
              <a:defRPr/>
            </a:pPr>
            <a:r>
              <a:rPr lang="en-US" altLang="ko-KR" smtClean="0">
                <a:solidFill>
                  <a:schemeClr val="bg1"/>
                </a:solidFill>
                <a:ea typeface="굴림" pitchFamily="50" charset="-127"/>
              </a:rPr>
              <a:t>2D Dirac Equation</a:t>
            </a:r>
          </a:p>
        </p:txBody>
      </p:sp>
      <p:pic>
        <p:nvPicPr>
          <p:cNvPr id="1024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133600"/>
            <a:ext cx="65595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6" name="Text Box 4"/>
          <p:cNvSpPr txBox="1">
            <a:spLocks noChangeArrowheads="1"/>
          </p:cNvSpPr>
          <p:nvPr/>
        </p:nvSpPr>
        <p:spPr bwMode="auto">
          <a:xfrm>
            <a:off x="838200" y="1371600"/>
            <a:ext cx="533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mtClean="0">
                <a:solidFill>
                  <a:srgbClr val="000000"/>
                </a:solidFill>
                <a:ea typeface="Gulim" pitchFamily="34" charset="-127"/>
              </a:rPr>
              <a:t>At low energy the TBM is effectively described by a “massive” continuum 2D Dirac model:</a:t>
            </a:r>
          </a:p>
        </p:txBody>
      </p:sp>
      <p:pic>
        <p:nvPicPr>
          <p:cNvPr id="1024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4114800"/>
            <a:ext cx="3633788"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8" name="Text Box 7"/>
          <p:cNvSpPr txBox="1">
            <a:spLocks noChangeArrowheads="1"/>
          </p:cNvSpPr>
          <p:nvPr/>
        </p:nvSpPr>
        <p:spPr bwMode="auto">
          <a:xfrm>
            <a:off x="838200" y="3657600"/>
            <a:ext cx="533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mtClean="0">
                <a:solidFill>
                  <a:srgbClr val="000000"/>
                </a:solidFill>
                <a:ea typeface="Gulim" pitchFamily="34" charset="-127"/>
              </a:rPr>
              <a:t>With the dispersion of the bulk bands:</a:t>
            </a:r>
          </a:p>
        </p:txBody>
      </p:sp>
      <p:sp>
        <p:nvSpPr>
          <p:cNvPr id="10249" name="Text Box 8"/>
          <p:cNvSpPr txBox="1">
            <a:spLocks noChangeArrowheads="1"/>
          </p:cNvSpPr>
          <p:nvPr/>
        </p:nvSpPr>
        <p:spPr bwMode="auto">
          <a:xfrm>
            <a:off x="914400" y="4724400"/>
            <a:ext cx="7391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mtClean="0">
                <a:solidFill>
                  <a:srgbClr val="000000"/>
                </a:solidFill>
                <a:ea typeface="Gulim" pitchFamily="34" charset="-127"/>
              </a:rPr>
              <a:t>Where </a:t>
            </a:r>
            <a:r>
              <a:rPr lang="en-US" altLang="ko-KR" i="1" smtClean="0">
                <a:solidFill>
                  <a:srgbClr val="000000"/>
                </a:solidFill>
                <a:latin typeface="Century Schoolbook" pitchFamily="18" charset="0"/>
                <a:ea typeface="Gulim" pitchFamily="34" charset="-127"/>
              </a:rPr>
              <a:t>s</a:t>
            </a:r>
            <a:r>
              <a:rPr lang="en-US" altLang="ko-KR" smtClean="0">
                <a:solidFill>
                  <a:srgbClr val="000000"/>
                </a:solidFill>
                <a:ea typeface="Gulim" pitchFamily="34" charset="-127"/>
              </a:rPr>
              <a:t> </a:t>
            </a:r>
            <a:r>
              <a:rPr lang="en-US" altLang="ko-KR" smtClean="0">
                <a:solidFill>
                  <a:srgbClr val="000000"/>
                </a:solidFill>
                <a:latin typeface="Century Schoolbook" pitchFamily="18" charset="0"/>
                <a:ea typeface="Gulim" pitchFamily="34" charset="-127"/>
              </a:rPr>
              <a:t>=+</a:t>
            </a:r>
            <a:r>
              <a:rPr lang="en-US" altLang="ko-KR" smtClean="0">
                <a:solidFill>
                  <a:srgbClr val="000000"/>
                </a:solidFill>
                <a:ea typeface="Gulim" pitchFamily="34" charset="-127"/>
              </a:rPr>
              <a:t>(-) for spin-up(down) and </a:t>
            </a:r>
            <a:r>
              <a:rPr lang="en-US" altLang="ko-KR" smtClean="0">
                <a:solidFill>
                  <a:srgbClr val="000000"/>
                </a:solidFill>
                <a:latin typeface="Symbol" pitchFamily="18" charset="2"/>
                <a:ea typeface="Gulim" pitchFamily="34" charset="-127"/>
              </a:rPr>
              <a:t>t</a:t>
            </a:r>
            <a:r>
              <a:rPr lang="en-US" altLang="ko-KR" smtClean="0">
                <a:solidFill>
                  <a:srgbClr val="000000"/>
                </a:solidFill>
                <a:ea typeface="Gulim" pitchFamily="34" charset="-127"/>
              </a:rPr>
              <a:t> </a:t>
            </a:r>
            <a:r>
              <a:rPr lang="en-US" altLang="ko-KR" smtClean="0">
                <a:solidFill>
                  <a:srgbClr val="000000"/>
                </a:solidFill>
                <a:latin typeface="Century Schoolbook" pitchFamily="18" charset="0"/>
                <a:ea typeface="Gulim" pitchFamily="34" charset="-127"/>
              </a:rPr>
              <a:t>=</a:t>
            </a:r>
            <a:r>
              <a:rPr lang="en-US" altLang="ko-KR" smtClean="0">
                <a:solidFill>
                  <a:srgbClr val="000000"/>
                </a:solidFill>
                <a:ea typeface="Gulim" pitchFamily="34" charset="-127"/>
              </a:rPr>
              <a:t> </a:t>
            </a:r>
            <a:r>
              <a:rPr lang="en-US" altLang="ko-KR" smtClean="0">
                <a:solidFill>
                  <a:srgbClr val="000000"/>
                </a:solidFill>
                <a:latin typeface="Century Schoolbook" pitchFamily="18" charset="0"/>
                <a:ea typeface="Gulim" pitchFamily="34" charset="-127"/>
              </a:rPr>
              <a:t>+</a:t>
            </a:r>
            <a:r>
              <a:rPr lang="en-US" altLang="ko-KR" smtClean="0">
                <a:solidFill>
                  <a:srgbClr val="000000"/>
                </a:solidFill>
                <a:ea typeface="Gulim" pitchFamily="34" charset="-127"/>
              </a:rPr>
              <a:t>(-) labels the K (K’) valleys.</a:t>
            </a:r>
          </a:p>
        </p:txBody>
      </p:sp>
      <p:sp>
        <p:nvSpPr>
          <p:cNvPr id="10250" name="Text Box 11"/>
          <p:cNvSpPr txBox="1">
            <a:spLocks noChangeArrowheads="1"/>
          </p:cNvSpPr>
          <p:nvPr/>
        </p:nvSpPr>
        <p:spPr bwMode="auto">
          <a:xfrm>
            <a:off x="1219200" y="5410200"/>
            <a:ext cx="65532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mtClean="0">
                <a:solidFill>
                  <a:srgbClr val="000000"/>
                </a:solidFill>
                <a:ea typeface="Gulim" pitchFamily="34" charset="-127"/>
              </a:rPr>
              <a:t>The low energy armchair edge state bands are in the valleys. </a:t>
            </a:r>
          </a:p>
          <a:p>
            <a:pPr eaLnBrk="0" fontAlgn="base" hangingPunct="0">
              <a:spcBef>
                <a:spcPct val="50000"/>
              </a:spcBef>
              <a:spcAft>
                <a:spcPct val="0"/>
              </a:spcAft>
            </a:pPr>
            <a:r>
              <a:rPr lang="en-US" altLang="ko-KR" smtClean="0">
                <a:solidFill>
                  <a:srgbClr val="000000"/>
                </a:solidFill>
                <a:ea typeface="Gulim" pitchFamily="34" charset="-127"/>
              </a:rPr>
              <a:t>So they are described well by the continuum Dirac model.</a:t>
            </a:r>
          </a:p>
        </p:txBody>
      </p:sp>
      <p:sp>
        <p:nvSpPr>
          <p:cNvPr id="10251" name="AutoShape 13"/>
          <p:cNvSpPr>
            <a:spLocks noChangeArrowheads="1"/>
          </p:cNvSpPr>
          <p:nvPr/>
        </p:nvSpPr>
        <p:spPr bwMode="auto">
          <a:xfrm>
            <a:off x="5029200" y="1828800"/>
            <a:ext cx="1828800" cy="381000"/>
          </a:xfrm>
          <a:prstGeom prst="wedgeRoundRectCallout">
            <a:avLst>
              <a:gd name="adj1" fmla="val -59551"/>
              <a:gd name="adj2" fmla="val 76250"/>
              <a:gd name="adj3" fmla="val 16667"/>
            </a:avLst>
          </a:prstGeom>
          <a:solidFill>
            <a:schemeClr val="tx2"/>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z="1400" smtClean="0">
                <a:solidFill>
                  <a:srgbClr val="0000A4"/>
                </a:solidFill>
                <a:ea typeface="Gulim" pitchFamily="34" charset="-127"/>
              </a:rPr>
              <a:t>8-spinor</a:t>
            </a:r>
          </a:p>
        </p:txBody>
      </p:sp>
      <p:sp>
        <p:nvSpPr>
          <p:cNvPr id="10252" name="Rectangle 15"/>
          <p:cNvSpPr>
            <a:spLocks noChangeArrowheads="1"/>
          </p:cNvSpPr>
          <p:nvPr/>
        </p:nvSpPr>
        <p:spPr bwMode="auto">
          <a:xfrm>
            <a:off x="8534400" y="1143000"/>
            <a:ext cx="304800" cy="304800"/>
          </a:xfrm>
          <a:prstGeom prst="rect">
            <a:avLst/>
          </a:prstGeom>
          <a:solidFill>
            <a:schemeClr val="tx1"/>
          </a:solidFill>
          <a:ln w="762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0253" name="Line 17"/>
          <p:cNvSpPr>
            <a:spLocks noChangeShapeType="1"/>
          </p:cNvSpPr>
          <p:nvPr/>
        </p:nvSpPr>
        <p:spPr bwMode="auto">
          <a:xfrm flipH="1" flipV="1">
            <a:off x="6324600" y="3352800"/>
            <a:ext cx="609600" cy="60960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10254" name="Text Box 18"/>
          <p:cNvSpPr txBox="1">
            <a:spLocks noChangeArrowheads="1"/>
          </p:cNvSpPr>
          <p:nvPr/>
        </p:nvSpPr>
        <p:spPr bwMode="auto">
          <a:xfrm>
            <a:off x="6705600" y="3962400"/>
            <a:ext cx="1371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z="1200" smtClean="0">
                <a:solidFill>
                  <a:srgbClr val="000000"/>
                </a:solidFill>
                <a:ea typeface="Gulim" pitchFamily="34" charset="-127"/>
              </a:rPr>
              <a:t>valley index</a:t>
            </a:r>
          </a:p>
        </p:txBody>
      </p:sp>
      <p:sp>
        <p:nvSpPr>
          <p:cNvPr id="15"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11</a:t>
            </a:fld>
            <a:endParaRPr lang="en-US"/>
          </a:p>
        </p:txBody>
      </p:sp>
    </p:spTree>
    <p:extLst>
      <p:ext uri="{BB962C8B-B14F-4D97-AF65-F5344CB8AC3E}">
        <p14:creationId xmlns:p14="http://schemas.microsoft.com/office/powerpoint/2010/main" val="33580151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Motivation: Our goal</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900" dirty="0">
                <a:latin typeface="Garamond" panose="02020404030301010803" pitchFamily="18" charset="0"/>
              </a:rPr>
              <a:t>The complex nature of fMRI data generation and acquisition challenges </a:t>
            </a:r>
            <a:r>
              <a:rPr lang="en-US" sz="2900" dirty="0" smtClean="0">
                <a:latin typeface="Garamond" panose="02020404030301010803" pitchFamily="18" charset="0"/>
              </a:rPr>
              <a:t>true </a:t>
            </a:r>
            <a:r>
              <a:rPr lang="en-US" sz="2900" dirty="0">
                <a:latin typeface="Garamond" panose="02020404030301010803" pitchFamily="18" charset="0"/>
              </a:rPr>
              <a:t>estimation and </a:t>
            </a:r>
            <a:r>
              <a:rPr lang="en-US" sz="2900" dirty="0" smtClean="0">
                <a:latin typeface="Garamond" panose="02020404030301010803" pitchFamily="18" charset="0"/>
              </a:rPr>
              <a:t>interpretation, </a:t>
            </a:r>
            <a:r>
              <a:rPr lang="en-US" sz="2900" dirty="0">
                <a:latin typeface="Garamond" panose="02020404030301010803" pitchFamily="18" charset="0"/>
              </a:rPr>
              <a:t>despite the use of various statistical data analysis methodologies. </a:t>
            </a:r>
            <a:endParaRPr lang="en-US" sz="2900" dirty="0" smtClean="0">
              <a:latin typeface="Garamond" panose="02020404030301010803" pitchFamily="18" charset="0"/>
            </a:endParaRPr>
          </a:p>
          <a:p>
            <a:pPr marL="0" indent="0"/>
            <a:r>
              <a:rPr lang="en-US" sz="2900" dirty="0" smtClean="0">
                <a:latin typeface="Garamond" panose="02020404030301010803" pitchFamily="18" charset="0"/>
              </a:rPr>
              <a:t>The </a:t>
            </a:r>
            <a:r>
              <a:rPr lang="en-US" sz="2900" dirty="0">
                <a:latin typeface="Garamond" panose="02020404030301010803" pitchFamily="18" charset="0"/>
              </a:rPr>
              <a:t>goal of developing </a:t>
            </a:r>
            <a:r>
              <a:rPr lang="en-US" sz="2900" dirty="0" smtClean="0">
                <a:latin typeface="Garamond" panose="02020404030301010803" pitchFamily="18" charset="0"/>
              </a:rPr>
              <a:t>the </a:t>
            </a:r>
            <a:r>
              <a:rPr lang="en-US" sz="2900" dirty="0">
                <a:latin typeface="Garamond" panose="02020404030301010803" pitchFamily="18" charset="0"/>
              </a:rPr>
              <a:t>STANCE </a:t>
            </a:r>
            <a:r>
              <a:rPr lang="en-US" sz="2900" dirty="0" smtClean="0">
                <a:latin typeface="Garamond" panose="02020404030301010803" pitchFamily="18" charset="0"/>
              </a:rPr>
              <a:t>simulator </a:t>
            </a:r>
            <a:r>
              <a:rPr lang="en-US" sz="2900" dirty="0">
                <a:latin typeface="Garamond" panose="02020404030301010803" pitchFamily="18" charset="0"/>
              </a:rPr>
              <a:t>is to generate </a:t>
            </a:r>
            <a:r>
              <a:rPr lang="en-US" sz="2900" dirty="0" smtClean="0">
                <a:latin typeface="Garamond" panose="02020404030301010803" pitchFamily="18" charset="0"/>
              </a:rPr>
              <a:t>“real-enough” 4D </a:t>
            </a:r>
            <a:r>
              <a:rPr lang="en-US" sz="2900" dirty="0">
                <a:latin typeface="Garamond" panose="02020404030301010803" pitchFamily="18" charset="0"/>
              </a:rPr>
              <a:t>BOLD signals given </a:t>
            </a:r>
            <a:r>
              <a:rPr lang="en-US" sz="2900" dirty="0" smtClean="0">
                <a:latin typeface="Garamond" panose="02020404030301010803" pitchFamily="18" charset="0"/>
              </a:rPr>
              <a:t>the experimental paradigm via digital phantoms. System </a:t>
            </a:r>
            <a:r>
              <a:rPr lang="en-US" sz="2900" dirty="0">
                <a:latin typeface="Garamond" panose="02020404030301010803" pitchFamily="18" charset="0"/>
              </a:rPr>
              <a:t>and physiological noise </a:t>
            </a:r>
            <a:r>
              <a:rPr lang="en-US" sz="2900" dirty="0" smtClean="0">
                <a:latin typeface="Garamond" panose="02020404030301010803" pitchFamily="18" charset="0"/>
              </a:rPr>
              <a:t>as well as motion are to be generated to </a:t>
            </a:r>
            <a:r>
              <a:rPr lang="en-US" sz="2900" dirty="0">
                <a:latin typeface="Garamond" panose="02020404030301010803" pitchFamily="18" charset="0"/>
              </a:rPr>
              <a:t>serve as </a:t>
            </a:r>
            <a:r>
              <a:rPr lang="en-US" sz="2900" dirty="0" smtClean="0">
                <a:latin typeface="Garamond" panose="02020404030301010803" pitchFamily="18" charset="0"/>
              </a:rPr>
              <a:t>a reference for fMRI confounds.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110</a:t>
            </a:fld>
            <a:endParaRPr lang="en-US" dirty="0">
              <a:solidFill>
                <a:srgbClr val="000000">
                  <a:tint val="75000"/>
                </a:srgbClr>
              </a:solidFill>
            </a:endParaRPr>
          </a:p>
        </p:txBody>
      </p:sp>
      <p:sp>
        <p:nvSpPr>
          <p:cNvPr id="5" name="TextBox 4"/>
          <p:cNvSpPr txBox="1"/>
          <p:nvPr/>
        </p:nvSpPr>
        <p:spPr>
          <a:xfrm>
            <a:off x="0" y="5791200"/>
            <a:ext cx="9220200" cy="1007968"/>
          </a:xfrm>
          <a:prstGeom prst="rect">
            <a:avLst/>
          </a:prstGeom>
          <a:noFill/>
        </p:spPr>
        <p:txBody>
          <a:bodyPr wrap="square" rtlCol="0">
            <a:spAutoFit/>
          </a:bodyPr>
          <a:lstStyle/>
          <a:p>
            <a:r>
              <a:rPr lang="en-US" sz="1600" u="sng" dirty="0" smtClean="0"/>
              <a:t>Sources</a:t>
            </a:r>
            <a:r>
              <a:rPr lang="en-US" sz="1600" dirty="0" smtClean="0"/>
              <a:t>: 	</a:t>
            </a:r>
            <a:r>
              <a:rPr lang="en-US" sz="1450" dirty="0" smtClean="0"/>
              <a:t>Denis Le </a:t>
            </a:r>
            <a:r>
              <a:rPr lang="en-US" sz="1450" dirty="0" err="1" smtClean="0"/>
              <a:t>Bihan</a:t>
            </a:r>
            <a:r>
              <a:rPr lang="en-US" sz="1450" dirty="0" smtClean="0"/>
              <a:t>, “The 'wet mind': water and functional neuroimaging,” </a:t>
            </a:r>
            <a:r>
              <a:rPr lang="en-US" sz="1450" i="1" dirty="0" smtClean="0"/>
              <a:t>Phys. </a:t>
            </a:r>
            <a:r>
              <a:rPr lang="en-US" sz="1450" i="1" dirty="0"/>
              <a:t>in </a:t>
            </a:r>
            <a:r>
              <a:rPr lang="en-US" sz="1450" i="1" dirty="0" smtClean="0"/>
              <a:t>Med. and Biol. </a:t>
            </a:r>
            <a:r>
              <a:rPr lang="en-US" sz="1450" b="1" dirty="0" smtClean="0"/>
              <a:t>52</a:t>
            </a:r>
            <a:r>
              <a:rPr lang="en-US" sz="1450" dirty="0" smtClean="0"/>
              <a:t>(7), (2007).</a:t>
            </a:r>
          </a:p>
          <a:p>
            <a:r>
              <a:rPr lang="en-US" sz="1450" dirty="0"/>
              <a:t>	Yi Wang and Tian Liu, “Quantitative Susceptibility Mapping (QSM): Decoding MRI Data for a </a:t>
            </a:r>
            <a:r>
              <a:rPr lang="en-US" sz="1450" dirty="0" smtClean="0"/>
              <a:t>Tissue 		Magnetic </a:t>
            </a:r>
            <a:r>
              <a:rPr lang="en-US" sz="1450" dirty="0"/>
              <a:t>Biomarker,” </a:t>
            </a:r>
            <a:r>
              <a:rPr lang="en-US" sz="1450" i="1" dirty="0" err="1" smtClean="0"/>
              <a:t>Magn</a:t>
            </a:r>
            <a:r>
              <a:rPr lang="en-US" sz="1450" i="1" dirty="0" smtClean="0"/>
              <a:t>. </a:t>
            </a:r>
            <a:r>
              <a:rPr lang="en-US" sz="1450" i="1" dirty="0" err="1" smtClean="0"/>
              <a:t>Reson</a:t>
            </a:r>
            <a:r>
              <a:rPr lang="en-US" sz="1450" i="1" dirty="0" smtClean="0"/>
              <a:t>. in Med.</a:t>
            </a:r>
            <a:r>
              <a:rPr lang="en-US" sz="1450" dirty="0" smtClean="0"/>
              <a:t> </a:t>
            </a:r>
            <a:r>
              <a:rPr lang="en-US" sz="1450" dirty="0"/>
              <a:t>73(1</a:t>
            </a:r>
            <a:r>
              <a:rPr lang="en-US" sz="1450" dirty="0" smtClean="0"/>
              <a:t>), (2015).</a:t>
            </a:r>
          </a:p>
          <a:p>
            <a:r>
              <a:rPr lang="en-US" sz="1450" dirty="0"/>
              <a:t>	</a:t>
            </a:r>
            <a:r>
              <a:rPr lang="en-US" sz="1450" dirty="0" smtClean="0"/>
              <a:t>M. </a:t>
            </a:r>
            <a:r>
              <a:rPr lang="en-US" sz="1450" dirty="0" err="1" smtClean="0"/>
              <a:t>Welvaert</a:t>
            </a:r>
            <a:r>
              <a:rPr lang="en-US" sz="1450" dirty="0"/>
              <a:t> </a:t>
            </a:r>
            <a:r>
              <a:rPr lang="en-US" sz="1450" dirty="0" smtClean="0"/>
              <a:t>and Y. </a:t>
            </a:r>
            <a:r>
              <a:rPr lang="en-US" sz="1450" dirty="0" err="1" smtClean="0"/>
              <a:t>Rosseel</a:t>
            </a:r>
            <a:r>
              <a:rPr lang="en-US" sz="1450" dirty="0" smtClean="0"/>
              <a:t>, “A </a:t>
            </a:r>
            <a:r>
              <a:rPr lang="en-US" sz="1450" dirty="0"/>
              <a:t>review of fMRI simulation studies</a:t>
            </a:r>
            <a:r>
              <a:rPr lang="en-US" sz="1450" dirty="0" smtClean="0"/>
              <a:t>,” </a:t>
            </a:r>
            <a:r>
              <a:rPr lang="en-US" sz="1450" i="1" dirty="0" err="1"/>
              <a:t>PLoS</a:t>
            </a:r>
            <a:r>
              <a:rPr lang="en-US" sz="1450" i="1" dirty="0"/>
              <a:t> ONE </a:t>
            </a:r>
            <a:r>
              <a:rPr lang="en-US" sz="1450" b="1" dirty="0"/>
              <a:t>9</a:t>
            </a:r>
            <a:r>
              <a:rPr lang="en-US" sz="1450" dirty="0"/>
              <a:t>(7), e101953 (2014</a:t>
            </a:r>
            <a:r>
              <a:rPr lang="en-US" sz="1450" dirty="0" smtClean="0"/>
              <a:t>).</a:t>
            </a:r>
            <a:endParaRPr lang="en-US" sz="1450" dirty="0"/>
          </a:p>
        </p:txBody>
      </p:sp>
    </p:spTree>
    <p:extLst>
      <p:ext uri="{BB962C8B-B14F-4D97-AF65-F5344CB8AC3E}">
        <p14:creationId xmlns:p14="http://schemas.microsoft.com/office/powerpoint/2010/main" val="41824980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9962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a:t>
            </a:r>
            <a:r>
              <a:rPr lang="en-US" altLang="en-US" sz="2800" b="1" dirty="0" smtClean="0">
                <a:solidFill>
                  <a:schemeClr val="accent1">
                    <a:lumMod val="60000"/>
                    <a:lumOff val="40000"/>
                  </a:schemeClr>
                </a:solidFill>
                <a:latin typeface="Times New Roman" panose="02020603050405020304" pitchFamily="18" charset="0"/>
                <a:ea typeface="Batang" panose="02030600000101010101" pitchFamily="18" charset="-127"/>
                <a:cs typeface="Times New Roman" panose="02020603050405020304" pitchFamily="18" charset="0"/>
              </a:rPr>
              <a:t>Select </a:t>
            </a:r>
            <a:r>
              <a:rPr lang="en-US" sz="2800" b="1" dirty="0" smtClean="0">
                <a:solidFill>
                  <a:schemeClr val="accent1">
                    <a:lumMod val="60000"/>
                    <a:lumOff val="40000"/>
                  </a:schemeClr>
                </a:solidFill>
                <a:latin typeface="Times New Roman" panose="02020603050405020304" pitchFamily="18" charset="0"/>
                <a:ea typeface="Batang" panose="02030600000101010101" pitchFamily="18" charset="-127"/>
                <a:cs typeface="Times New Roman" panose="02020603050405020304" pitchFamily="18" charset="0"/>
              </a:rPr>
              <a:t>subject</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0" y="1381125"/>
            <a:ext cx="5602287" cy="5208588"/>
          </a:xfrm>
        </p:spPr>
        <p:txBody>
          <a:bodyPr/>
          <a:lstStyle/>
          <a:p>
            <a:pPr lvl="1" algn="just" eaLnBrk="1" hangingPunct="1">
              <a:spcBef>
                <a:spcPts val="1200"/>
              </a:spcBef>
              <a:spcAft>
                <a:spcPts val="600"/>
              </a:spcAft>
              <a:defRPr/>
            </a:pPr>
            <a:r>
              <a:rPr lang="en-US" sz="1800" b="1" dirty="0" smtClean="0">
                <a:latin typeface="Garamond" panose="02020404030301010803" pitchFamily="18" charset="0"/>
              </a:rPr>
              <a:t>Select a subject </a:t>
            </a:r>
            <a:r>
              <a:rPr lang="en-US" sz="1800" dirty="0" smtClean="0">
                <a:latin typeface="Garamond" panose="02020404030301010803" pitchFamily="18" charset="0"/>
              </a:rPr>
              <a:t>– the </a:t>
            </a:r>
            <a:r>
              <a:rPr lang="en-US" sz="1800" dirty="0">
                <a:latin typeface="Garamond" panose="02020404030301010803" pitchFamily="18" charset="0"/>
              </a:rPr>
              <a:t>one of the 20 </a:t>
            </a:r>
            <a:r>
              <a:rPr lang="en-US" sz="1800" dirty="0" smtClean="0">
                <a:latin typeface="Garamond" panose="02020404030301010803" pitchFamily="18" charset="0"/>
              </a:rPr>
              <a:t>available brains  (10 male, 10 female) as </a:t>
            </a:r>
            <a:r>
              <a:rPr lang="en-US" sz="1800" dirty="0">
                <a:latin typeface="Garamond" panose="02020404030301010803" pitchFamily="18" charset="0"/>
              </a:rPr>
              <a:t>provided by </a:t>
            </a:r>
            <a:r>
              <a:rPr lang="en-US" sz="1800" dirty="0" err="1">
                <a:latin typeface="Garamond" panose="02020404030301010803" pitchFamily="18" charset="0"/>
              </a:rPr>
              <a:t>BrainWEB’s</a:t>
            </a:r>
            <a:r>
              <a:rPr lang="en-US" sz="1800" dirty="0">
                <a:latin typeface="Garamond" panose="02020404030301010803" pitchFamily="18" charset="0"/>
              </a:rPr>
              <a:t> </a:t>
            </a:r>
            <a:r>
              <a:rPr lang="en-US" sz="1800" u="sng" dirty="0">
                <a:latin typeface="Garamond" panose="02020404030301010803" pitchFamily="18" charset="0"/>
              </a:rPr>
              <a:t>20</a:t>
            </a:r>
            <a:r>
              <a:rPr lang="en-US" sz="1800" dirty="0">
                <a:latin typeface="Garamond" panose="02020404030301010803" pitchFamily="18" charset="0"/>
              </a:rPr>
              <a:t> </a:t>
            </a:r>
            <a:r>
              <a:rPr lang="en-US" sz="1800" u="sng" dirty="0">
                <a:latin typeface="Garamond" panose="02020404030301010803" pitchFamily="18" charset="0"/>
              </a:rPr>
              <a:t>normal anatomical brain </a:t>
            </a:r>
            <a:r>
              <a:rPr lang="en-US" sz="1800" u="sng" dirty="0" smtClean="0">
                <a:latin typeface="Garamond" panose="02020404030301010803" pitchFamily="18" charset="0"/>
              </a:rPr>
              <a:t>phantoms</a:t>
            </a:r>
            <a:r>
              <a:rPr lang="en-US" sz="1800" dirty="0" smtClean="0">
                <a:latin typeface="Garamond" panose="02020404030301010803" pitchFamily="18" charset="0"/>
              </a:rPr>
              <a:t>.  </a:t>
            </a:r>
          </a:p>
          <a:p>
            <a:pPr lvl="1" algn="just" eaLnBrk="1" hangingPunct="1">
              <a:spcBef>
                <a:spcPts val="1200"/>
              </a:spcBef>
              <a:spcAft>
                <a:spcPts val="600"/>
              </a:spcAft>
              <a:defRPr/>
            </a:pPr>
            <a:r>
              <a:rPr lang="en-US" sz="1800" dirty="0" smtClean="0">
                <a:latin typeface="Garamond" panose="02020404030301010803" pitchFamily="18" charset="0"/>
              </a:rPr>
              <a:t>Each brain phantom </a:t>
            </a:r>
            <a:r>
              <a:rPr lang="en-US" sz="1800" dirty="0">
                <a:latin typeface="Garamond" panose="02020404030301010803" pitchFamily="18" charset="0"/>
              </a:rPr>
              <a:t>has </a:t>
            </a:r>
            <a:r>
              <a:rPr lang="en-US" sz="1800" dirty="0" smtClean="0">
                <a:latin typeface="Garamond" panose="02020404030301010803" pitchFamily="18" charset="0"/>
              </a:rPr>
              <a:t>an anatomical T1-weighted </a:t>
            </a:r>
            <a:r>
              <a:rPr lang="en-US" sz="1800" dirty="0">
                <a:latin typeface="Garamond" panose="02020404030301010803" pitchFamily="18" charset="0"/>
              </a:rPr>
              <a:t>volume </a:t>
            </a:r>
            <a:r>
              <a:rPr lang="en-US" sz="1800" dirty="0" smtClean="0">
                <a:latin typeface="Garamond" panose="02020404030301010803" pitchFamily="18" charset="0"/>
              </a:rPr>
              <a:t>and </a:t>
            </a:r>
            <a:r>
              <a:rPr lang="en-US" sz="1800" dirty="0">
                <a:latin typeface="Garamond" panose="02020404030301010803" pitchFamily="18" charset="0"/>
              </a:rPr>
              <a:t>fuzzy membership volumes for </a:t>
            </a:r>
            <a:r>
              <a:rPr lang="en-US" sz="1800" dirty="0" smtClean="0">
                <a:latin typeface="Garamond" panose="02020404030301010803" pitchFamily="18" charset="0"/>
              </a:rPr>
              <a:t>12 different tissues types.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111</a:t>
            </a:fld>
            <a:endParaRPr lang="en-US" dirty="0">
              <a:solidFill>
                <a:srgbClr val="000000">
                  <a:tint val="75000"/>
                </a:srgbClr>
              </a:solidFill>
            </a:endParaRPr>
          </a:p>
        </p:txBody>
      </p:sp>
      <p:pic>
        <p:nvPicPr>
          <p:cNvPr id="5" name="Picture 4"/>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382"/>
          <a:stretch/>
        </p:blipFill>
        <p:spPr>
          <a:xfrm>
            <a:off x="5791200" y="1143000"/>
            <a:ext cx="3352800" cy="3657600"/>
          </a:xfrm>
          <a:prstGeom prst="rect">
            <a:avLst/>
          </a:prstGeom>
        </p:spPr>
      </p:pic>
      <p:pic>
        <p:nvPicPr>
          <p:cNvPr id="6" name="Picture 5"/>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38200" y="3352800"/>
            <a:ext cx="4114800" cy="3200400"/>
          </a:xfrm>
          <a:prstGeom prst="rect">
            <a:avLst/>
          </a:prstGeom>
        </p:spPr>
      </p:pic>
      <p:pic>
        <p:nvPicPr>
          <p:cNvPr id="7" name="Picture 6"/>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Effect>
                      <a14:saturation sat="400000"/>
                    </a14:imgEffect>
                  </a14:imgLayer>
                </a14:imgProps>
              </a:ext>
            </a:extLst>
          </a:blip>
          <a:stretch>
            <a:fillRect/>
          </a:stretch>
        </p:blipFill>
        <p:spPr>
          <a:xfrm>
            <a:off x="5867400" y="4800600"/>
            <a:ext cx="3048000" cy="2057400"/>
          </a:xfrm>
          <a:prstGeom prst="rect">
            <a:avLst/>
          </a:prstGeom>
        </p:spPr>
      </p:pic>
      <p:sp>
        <p:nvSpPr>
          <p:cNvPr id="8" name="Rectangle 7"/>
          <p:cNvSpPr/>
          <p:nvPr/>
        </p:nvSpPr>
        <p:spPr>
          <a:xfrm>
            <a:off x="0" y="6488668"/>
            <a:ext cx="5867400" cy="369332"/>
          </a:xfrm>
          <a:prstGeom prst="rect">
            <a:avLst/>
          </a:prstGeom>
        </p:spPr>
        <p:txBody>
          <a:bodyPr wrap="square">
            <a:spAutoFit/>
          </a:bodyPr>
          <a:lstStyle/>
          <a:p>
            <a:pPr>
              <a:spcBef>
                <a:spcPts val="600"/>
              </a:spcBef>
              <a:spcAft>
                <a:spcPts val="600"/>
              </a:spcAft>
            </a:pPr>
            <a:r>
              <a:rPr lang="en-US" sz="900" dirty="0"/>
              <a:t>Aubert-Broche, B., Griffin, M., Pike, G.B., Evans, A.C. &amp; Collins, D.L. (Nov. 2006) “Twenty New Digital Brain Phantoms for Creation of Validation Image Data Bases,” IEEE Transactions on Medical Imaging </a:t>
            </a:r>
            <a:r>
              <a:rPr lang="en-US" sz="900" i="1" dirty="0"/>
              <a:t>25</a:t>
            </a:r>
            <a:r>
              <a:rPr lang="en-US" sz="900" dirty="0"/>
              <a:t>(11) pp. 1410–1416.</a:t>
            </a:r>
          </a:p>
        </p:txBody>
      </p:sp>
    </p:spTree>
    <p:extLst>
      <p:ext uri="{BB962C8B-B14F-4D97-AF65-F5344CB8AC3E}">
        <p14:creationId xmlns:p14="http://schemas.microsoft.com/office/powerpoint/2010/main" val="25290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a:t>
            </a:r>
            <a:r>
              <a:rPr lang="en-US" altLang="en-US" sz="2800" b="1" dirty="0">
                <a:solidFill>
                  <a:schemeClr val="accent1">
                    <a:lumMod val="60000"/>
                    <a:lumOff val="40000"/>
                  </a:schemeClr>
                </a:solidFill>
              </a:rPr>
              <a:t>Register MNI152 to native</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a:xfrm>
            <a:off x="9359900" y="6437313"/>
            <a:ext cx="498475" cy="365125"/>
          </a:xfrm>
        </p:spPr>
        <p:txBody>
          <a:bodyPr/>
          <a:lstStyle/>
          <a:p>
            <a:pPr>
              <a:defRPr/>
            </a:pPr>
            <a:fld id="{8C45CDC1-10C3-411A-8068-BA3371950E89}" type="slidenum">
              <a:rPr lang="en-US">
                <a:solidFill>
                  <a:srgbClr val="000000">
                    <a:tint val="75000"/>
                  </a:srgbClr>
                </a:solidFill>
              </a:rPr>
              <a:pPr>
                <a:defRPr/>
              </a:pPr>
              <a:t>112</a:t>
            </a:fld>
            <a:endParaRPr lang="en-US" dirty="0">
              <a:solidFill>
                <a:srgbClr val="000000">
                  <a:tint val="75000"/>
                </a:srgbClr>
              </a:solidFill>
            </a:endParaRPr>
          </a:p>
        </p:txBody>
      </p:sp>
      <p:sp>
        <p:nvSpPr>
          <p:cNvPr id="2" name="Content Placeholder 1"/>
          <p:cNvSpPr>
            <a:spLocks noGrp="1"/>
          </p:cNvSpPr>
          <p:nvPr>
            <p:ph idx="1"/>
          </p:nvPr>
        </p:nvSpPr>
        <p:spPr>
          <a:xfrm>
            <a:off x="1331913" y="2130425"/>
            <a:ext cx="8229600" cy="4306888"/>
          </a:xfrm>
        </p:spPr>
        <p:txBody>
          <a:bodyPr/>
          <a:lstStyle/>
          <a:p>
            <a:r>
              <a:rPr lang="en-US" dirty="0" smtClean="0"/>
              <a:t> </a:t>
            </a:r>
            <a:endParaRPr lang="en-US" dirty="0"/>
          </a:p>
        </p:txBody>
      </p:sp>
      <p:sp>
        <p:nvSpPr>
          <p:cNvPr id="7" name="TextBox 6"/>
          <p:cNvSpPr txBox="1"/>
          <p:nvPr/>
        </p:nvSpPr>
        <p:spPr>
          <a:xfrm>
            <a:off x="2747854" y="1447798"/>
            <a:ext cx="5921551" cy="461666"/>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Register MNI152 brain to native space </a:t>
            </a:r>
            <a:endParaRPr lang="en-US" sz="2400" b="1" dirty="0">
              <a:latin typeface="Arial" panose="020B0604020202020204" pitchFamily="34" charset="0"/>
              <a:cs typeface="Arial" panose="020B0604020202020204" pitchFamily="34" charset="0"/>
            </a:endParaRPr>
          </a:p>
        </p:txBody>
      </p:sp>
      <p:pic>
        <p:nvPicPr>
          <p:cNvPr id="8" name="Picture 7"/>
          <p:cNvPicPr/>
          <p:nvPr/>
        </p:nvPicPr>
        <p:blipFill rotWithShape="1">
          <a:blip r:embed="rId3"/>
          <a:srcRect l="21584" t="11258" r="22178" b="22043"/>
          <a:stretch/>
        </p:blipFill>
        <p:spPr bwMode="auto">
          <a:xfrm>
            <a:off x="3327402" y="4365378"/>
            <a:ext cx="1887220" cy="1574800"/>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4"/>
          <a:srcRect l="21559" t="10737" r="22170" b="23006"/>
          <a:stretch/>
        </p:blipFill>
        <p:spPr bwMode="auto">
          <a:xfrm>
            <a:off x="3314702" y="2221301"/>
            <a:ext cx="1899920" cy="157226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5"/>
          <a:srcRect l="21559" t="10737" r="22170" b="22086"/>
          <a:stretch/>
        </p:blipFill>
        <p:spPr bwMode="auto">
          <a:xfrm>
            <a:off x="6302836" y="3326315"/>
            <a:ext cx="1880235" cy="1577975"/>
          </a:xfrm>
          <a:prstGeom prst="rect">
            <a:avLst/>
          </a:prstGeom>
          <a:ln>
            <a:noFill/>
          </a:ln>
          <a:extLst>
            <a:ext uri="{53640926-AAD7-44D8-BBD7-CCE9431645EC}">
              <a14:shadowObscured xmlns:a14="http://schemas.microsoft.com/office/drawing/2010/main"/>
            </a:ext>
          </a:extLst>
        </p:spPr>
      </p:pic>
      <p:sp>
        <p:nvSpPr>
          <p:cNvPr id="11" name="TextBox 10"/>
          <p:cNvSpPr txBox="1"/>
          <p:nvPr/>
        </p:nvSpPr>
        <p:spPr>
          <a:xfrm>
            <a:off x="2777928" y="3855780"/>
            <a:ext cx="1424381" cy="461665"/>
          </a:xfrm>
          <a:prstGeom prst="rect">
            <a:avLst/>
          </a:prstGeom>
          <a:noFill/>
          <a:ln>
            <a:noFill/>
          </a:ln>
        </p:spPr>
        <p:txBody>
          <a:bodyPr wrap="square" rtlCol="0">
            <a:spAutoFit/>
          </a:bodyPr>
          <a:lstStyle/>
          <a:p>
            <a:pPr algn="ctr"/>
            <a:r>
              <a:rPr lang="en-US" sz="2400" dirty="0">
                <a:solidFill>
                  <a:srgbClr val="0070C0"/>
                </a:solidFill>
                <a:latin typeface="Arial" panose="020B0604020202020204" pitchFamily="34" charset="0"/>
                <a:cs typeface="Arial" panose="020B0604020202020204" pitchFamily="34" charset="0"/>
              </a:rPr>
              <a:t>R</a:t>
            </a:r>
            <a:r>
              <a:rPr lang="en-US" sz="2400" dirty="0" smtClean="0">
                <a:solidFill>
                  <a:srgbClr val="0070C0"/>
                </a:solidFill>
                <a:latin typeface="Arial" panose="020B0604020202020204" pitchFamily="34" charset="0"/>
                <a:cs typeface="Arial" panose="020B0604020202020204" pitchFamily="34" charset="0"/>
              </a:rPr>
              <a:t>egister</a:t>
            </a:r>
            <a:endParaRPr lang="en-US" sz="2400" dirty="0">
              <a:solidFill>
                <a:srgbClr val="0070C0"/>
              </a:solidFill>
              <a:latin typeface="Arial" panose="020B0604020202020204" pitchFamily="34" charset="0"/>
              <a:cs typeface="Arial" panose="020B0604020202020204" pitchFamily="34" charset="0"/>
            </a:endParaRPr>
          </a:p>
        </p:txBody>
      </p:sp>
      <p:cxnSp>
        <p:nvCxnSpPr>
          <p:cNvPr id="12" name="Straight Arrow Connector 11"/>
          <p:cNvCxnSpPr>
            <a:endCxn id="10" idx="1"/>
          </p:cNvCxnSpPr>
          <p:nvPr/>
        </p:nvCxnSpPr>
        <p:spPr bwMode="auto">
          <a:xfrm>
            <a:off x="4271012" y="4115302"/>
            <a:ext cx="2031824" cy="1"/>
          </a:xfrm>
          <a:prstGeom prst="straightConnector1">
            <a:avLst/>
          </a:prstGeom>
          <a:noFill/>
          <a:ln w="63500" cap="sq" cmpd="sng" algn="ctr">
            <a:solidFill>
              <a:srgbClr val="7030A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stCxn id="8" idx="0"/>
            <a:endCxn id="9" idx="2"/>
          </p:cNvCxnSpPr>
          <p:nvPr/>
        </p:nvCxnSpPr>
        <p:spPr bwMode="auto">
          <a:xfrm flipH="1" flipV="1">
            <a:off x="4264662" y="3793561"/>
            <a:ext cx="6350" cy="571817"/>
          </a:xfrm>
          <a:prstGeom prst="straightConnector1">
            <a:avLst/>
          </a:prstGeom>
          <a:noFill/>
          <a:ln w="63500" cap="sq" cmpd="sng" algn="ctr">
            <a:solidFill>
              <a:srgbClr val="0070C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nvSpPr>
        <p:spPr>
          <a:xfrm>
            <a:off x="5684568" y="5066323"/>
            <a:ext cx="2960774" cy="1200329"/>
          </a:xfrm>
          <a:prstGeom prst="rect">
            <a:avLst/>
          </a:prstGeom>
          <a:noFill/>
          <a:ln>
            <a:noFill/>
          </a:ln>
        </p:spPr>
        <p:txBody>
          <a:bodyPr wrap="square" rtlCol="0">
            <a:spAutoFit/>
          </a:bodyPr>
          <a:lstStyle/>
          <a:p>
            <a:pPr algn="ctr"/>
            <a:r>
              <a:rPr lang="en-US" sz="2400" dirty="0" smtClean="0">
                <a:solidFill>
                  <a:srgbClr val="7030A0"/>
                </a:solidFill>
                <a:latin typeface="Arial" panose="020B0604020202020204" pitchFamily="34" charset="0"/>
                <a:cs typeface="Arial" panose="020B0604020202020204" pitchFamily="34" charset="0"/>
              </a:rPr>
              <a:t>Affine transform of MNI152 to subject’s native space</a:t>
            </a:r>
            <a:endParaRPr lang="en-US" sz="2400" dirty="0">
              <a:solidFill>
                <a:srgbClr val="7030A0"/>
              </a:solidFill>
              <a:latin typeface="Arial" panose="020B0604020202020204" pitchFamily="34" charset="0"/>
              <a:cs typeface="Arial" panose="020B0604020202020204" pitchFamily="34" charset="0"/>
            </a:endParaRPr>
          </a:p>
        </p:txBody>
      </p:sp>
      <p:sp>
        <p:nvSpPr>
          <p:cNvPr id="15" name="TextBox 14"/>
          <p:cNvSpPr txBox="1"/>
          <p:nvPr/>
        </p:nvSpPr>
        <p:spPr>
          <a:xfrm>
            <a:off x="3231149" y="5940178"/>
            <a:ext cx="2122553" cy="461665"/>
          </a:xfrm>
          <a:prstGeom prst="rect">
            <a:avLst/>
          </a:prstGeom>
          <a:noFill/>
          <a:ln>
            <a:noFill/>
          </a:ln>
        </p:spPr>
        <p:txBody>
          <a:bodyPr wrap="square" rtlCol="0">
            <a:spAutoFit/>
          </a:bodyPr>
          <a:lstStyle/>
          <a:p>
            <a:pPr algn="ctr"/>
            <a:r>
              <a:rPr lang="en-US" sz="2400" dirty="0" smtClean="0">
                <a:solidFill>
                  <a:srgbClr val="00B050"/>
                </a:solidFill>
                <a:latin typeface="Arial" panose="020B0604020202020204" pitchFamily="34" charset="0"/>
                <a:cs typeface="Arial" panose="020B0604020202020204" pitchFamily="34" charset="0"/>
              </a:rPr>
              <a:t>MNI152 brain</a:t>
            </a:r>
            <a:endParaRPr lang="en-US" sz="2400" dirty="0">
              <a:solidFill>
                <a:srgbClr val="00B050"/>
              </a:solidFill>
              <a:latin typeface="Arial" panose="020B0604020202020204" pitchFamily="34" charset="0"/>
              <a:cs typeface="Arial" panose="020B0604020202020204" pitchFamily="34" charset="0"/>
            </a:endParaRPr>
          </a:p>
        </p:txBody>
      </p:sp>
      <p:sp>
        <p:nvSpPr>
          <p:cNvPr id="16" name="TextBox 15"/>
          <p:cNvSpPr txBox="1"/>
          <p:nvPr/>
        </p:nvSpPr>
        <p:spPr>
          <a:xfrm>
            <a:off x="5217295" y="2116107"/>
            <a:ext cx="3428048" cy="1015663"/>
          </a:xfrm>
          <a:prstGeom prst="rect">
            <a:avLst/>
          </a:prstGeom>
          <a:noFill/>
          <a:ln>
            <a:noFill/>
          </a:ln>
        </p:spPr>
        <p:txBody>
          <a:bodyPr wrap="square" rtlCol="0">
            <a:spAutoFit/>
          </a:bodyPr>
          <a:lstStyle/>
          <a:p>
            <a:pPr algn="ctr"/>
            <a:r>
              <a:rPr lang="en-US" sz="2000" dirty="0" smtClean="0">
                <a:solidFill>
                  <a:srgbClr val="00B050"/>
                </a:solidFill>
                <a:latin typeface="Arial" panose="020B0604020202020204" pitchFamily="34" charset="0"/>
                <a:cs typeface="Arial" panose="020B0604020202020204" pitchFamily="34" charset="0"/>
              </a:rPr>
              <a:t>Subject’s native space has a voxel size of 1mm</a:t>
            </a:r>
            <a:r>
              <a:rPr lang="en-US" sz="2000" baseline="30000" dirty="0" smtClean="0">
                <a:solidFill>
                  <a:srgbClr val="00B050"/>
                </a:solidFill>
                <a:latin typeface="Arial" panose="020B0604020202020204" pitchFamily="34" charset="0"/>
                <a:cs typeface="Arial" panose="020B0604020202020204" pitchFamily="34" charset="0"/>
              </a:rPr>
              <a:t>3</a:t>
            </a:r>
            <a:r>
              <a:rPr lang="en-US" sz="2000" dirty="0" smtClean="0">
                <a:solidFill>
                  <a:srgbClr val="00B050"/>
                </a:solidFill>
                <a:latin typeface="Arial" panose="020B0604020202020204" pitchFamily="34" charset="0"/>
                <a:cs typeface="Arial" panose="020B0604020202020204" pitchFamily="34" charset="0"/>
              </a:rPr>
              <a:t> with dimensions 181x217x181</a:t>
            </a:r>
            <a:endParaRPr lang="en-US" sz="2000" dirty="0">
              <a:solidFill>
                <a:srgbClr val="00B050"/>
              </a:solidFill>
              <a:latin typeface="Arial" panose="020B0604020202020204" pitchFamily="34" charset="0"/>
              <a:cs typeface="Arial" panose="020B0604020202020204" pitchFamily="34" charset="0"/>
            </a:endParaRPr>
          </a:p>
        </p:txBody>
      </p:sp>
      <p:sp>
        <p:nvSpPr>
          <p:cNvPr id="17" name="Rectangle 16"/>
          <p:cNvSpPr/>
          <p:nvPr/>
        </p:nvSpPr>
        <p:spPr bwMode="auto">
          <a:xfrm>
            <a:off x="2747854" y="1295400"/>
            <a:ext cx="6086692"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cxnSp>
        <p:nvCxnSpPr>
          <p:cNvPr id="20" name="Straight Arrow Connector 19"/>
          <p:cNvCxnSpPr/>
          <p:nvPr/>
        </p:nvCxnSpPr>
        <p:spPr bwMode="auto">
          <a:xfrm>
            <a:off x="2396928" y="4079469"/>
            <a:ext cx="381000" cy="0"/>
          </a:xfrm>
          <a:prstGeom prst="straightConnector1">
            <a:avLst/>
          </a:prstGeom>
          <a:noFill/>
          <a:ln w="63500" cap="sq" cmpd="sng" algn="ctr">
            <a:solidFill>
              <a:srgbClr val="00B05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0" y="2971800"/>
            <a:ext cx="2396928" cy="2246769"/>
          </a:xfrm>
          <a:prstGeom prst="rect">
            <a:avLst/>
          </a:prstGeom>
          <a:noFill/>
          <a:ln w="25400">
            <a:solidFill>
              <a:srgbClr val="00B050"/>
            </a:solidFill>
            <a:prstDash val="dash"/>
          </a:ln>
        </p:spPr>
        <p:txBody>
          <a:bodyPr wrap="square" rtlCol="0">
            <a:spAutoFit/>
          </a:bodyPr>
          <a:lstStyle/>
          <a:p>
            <a:pPr algn="ctr"/>
            <a:r>
              <a:rPr lang="en-US" sz="2000" dirty="0">
                <a:solidFill>
                  <a:srgbClr val="00B050"/>
                </a:solidFill>
              </a:rPr>
              <a:t>T1-w data &amp;12 fuzzy tissue membership volumes from one of 20 brain phantoms; average PD, T</a:t>
            </a:r>
            <a:r>
              <a:rPr lang="en-US" sz="2000" baseline="-25000" dirty="0">
                <a:solidFill>
                  <a:srgbClr val="00B050"/>
                </a:solidFill>
              </a:rPr>
              <a:t>1</a:t>
            </a:r>
            <a:r>
              <a:rPr lang="en-US" sz="2000" dirty="0">
                <a:solidFill>
                  <a:srgbClr val="00B050"/>
                </a:solidFill>
              </a:rPr>
              <a:t> &amp; T</a:t>
            </a:r>
            <a:r>
              <a:rPr lang="en-US" sz="2000" baseline="-25000" dirty="0">
                <a:solidFill>
                  <a:srgbClr val="00B050"/>
                </a:solidFill>
              </a:rPr>
              <a:t>2</a:t>
            </a:r>
            <a:r>
              <a:rPr lang="en-US" sz="2000" dirty="0">
                <a:solidFill>
                  <a:srgbClr val="00B050"/>
                </a:solidFill>
              </a:rPr>
              <a:t>* values for various tissues</a:t>
            </a:r>
          </a:p>
        </p:txBody>
      </p:sp>
      <p:cxnSp>
        <p:nvCxnSpPr>
          <p:cNvPr id="21" name="Straight Arrow Connector 20"/>
          <p:cNvCxnSpPr>
            <a:stCxn id="17" idx="3"/>
          </p:cNvCxnSpPr>
          <p:nvPr/>
        </p:nvCxnSpPr>
        <p:spPr bwMode="auto">
          <a:xfrm>
            <a:off x="8834546" y="3942796"/>
            <a:ext cx="309454" cy="0"/>
          </a:xfrm>
          <a:prstGeom prst="straightConnector1">
            <a:avLst/>
          </a:prstGeom>
          <a:noFill/>
          <a:ln w="63500" cap="sq" cmpd="sng" algn="ctr">
            <a:solidFill>
              <a:srgbClr val="7030A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6056051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a:t>
            </a:r>
            <a:r>
              <a:rPr lang="en-US" altLang="en-US" sz="2800" b="1" dirty="0">
                <a:solidFill>
                  <a:schemeClr val="accent1">
                    <a:lumMod val="60000"/>
                    <a:lumOff val="40000"/>
                  </a:schemeClr>
                </a:solidFill>
              </a:rPr>
              <a:t>Create baseline volumes</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a:xfrm>
            <a:off x="8445502" y="6437313"/>
            <a:ext cx="498475" cy="365125"/>
          </a:xfrm>
        </p:spPr>
        <p:txBody>
          <a:bodyPr/>
          <a:lstStyle/>
          <a:p>
            <a:pPr>
              <a:defRPr/>
            </a:pPr>
            <a:fld id="{8C45CDC1-10C3-411A-8068-BA3371950E89}" type="slidenum">
              <a:rPr lang="en-US">
                <a:solidFill>
                  <a:srgbClr val="000000">
                    <a:tint val="75000"/>
                  </a:srgbClr>
                </a:solidFill>
              </a:rPr>
              <a:pPr>
                <a:defRPr/>
              </a:pPr>
              <a:t>113</a:t>
            </a:fld>
            <a:endParaRPr lang="en-US" dirty="0">
              <a:solidFill>
                <a:srgbClr val="000000">
                  <a:tint val="75000"/>
                </a:srgbClr>
              </a:solidFill>
            </a:endParaRPr>
          </a:p>
        </p:txBody>
      </p:sp>
      <p:sp>
        <p:nvSpPr>
          <p:cNvPr id="2" name="Content Placeholder 1"/>
          <p:cNvSpPr>
            <a:spLocks noGrp="1"/>
          </p:cNvSpPr>
          <p:nvPr>
            <p:ph idx="1"/>
          </p:nvPr>
        </p:nvSpPr>
        <p:spPr>
          <a:xfrm>
            <a:off x="417515" y="2130425"/>
            <a:ext cx="8229600" cy="4306888"/>
          </a:xfrm>
        </p:spPr>
        <p:txBody>
          <a:bodyPr/>
          <a:lstStyle/>
          <a:p>
            <a:r>
              <a:rPr lang="en-US" dirty="0" smtClean="0"/>
              <a:t> </a:t>
            </a:r>
            <a:endParaRPr lang="en-US" dirty="0"/>
          </a:p>
        </p:txBody>
      </p:sp>
      <p:sp>
        <p:nvSpPr>
          <p:cNvPr id="5" name="TextBox 4"/>
          <p:cNvSpPr txBox="1"/>
          <p:nvPr/>
        </p:nvSpPr>
        <p:spPr>
          <a:xfrm>
            <a:off x="190502" y="1262151"/>
            <a:ext cx="4854751" cy="462123"/>
          </a:xfrm>
          <a:prstGeom prst="rect">
            <a:avLst/>
          </a:prstGeom>
          <a:noFill/>
        </p:spPr>
        <p:txBody>
          <a:bodyPr wrap="square" rtlCol="0">
            <a:spAutoFit/>
          </a:bodyPr>
          <a:lstStyle/>
          <a:p>
            <a:pPr marL="342900" indent="-342900" algn="ctr">
              <a:buFont typeface="Arial" panose="020B0604020202020204" pitchFamily="34" charset="0"/>
              <a:buChar char="•"/>
            </a:pPr>
            <a:r>
              <a:rPr lang="en-US" sz="2400" dirty="0" smtClean="0">
                <a:latin typeface="Arial" panose="020B0604020202020204" pitchFamily="34" charset="0"/>
                <a:cs typeface="Arial" panose="020B0604020202020204" pitchFamily="34" charset="0"/>
              </a:rPr>
              <a:t>Construct </a:t>
            </a:r>
            <a:r>
              <a:rPr lang="en-US" sz="2400" dirty="0">
                <a:latin typeface="Arial" panose="020B0604020202020204" pitchFamily="34" charset="0"/>
                <a:cs typeface="Arial" panose="020B0604020202020204" pitchFamily="34" charset="0"/>
              </a:rPr>
              <a:t>PD, </a:t>
            </a:r>
            <a:r>
              <a:rPr lang="en-US" sz="2400" dirty="0" smtClean="0">
                <a:latin typeface="Arial" panose="020B0604020202020204" pitchFamily="34" charset="0"/>
                <a:cs typeface="Arial" panose="020B0604020202020204" pitchFamily="34" charset="0"/>
              </a:rPr>
              <a:t>T</a:t>
            </a:r>
            <a:r>
              <a:rPr lang="en-US" sz="2400" baseline="-25000" dirty="0" smtClean="0">
                <a:latin typeface="Arial" panose="020B0604020202020204" pitchFamily="34" charset="0"/>
                <a:cs typeface="Arial" panose="020B0604020202020204" pitchFamily="34" charset="0"/>
              </a:rPr>
              <a:t>1</a:t>
            </a:r>
            <a:r>
              <a:rPr lang="en-US" sz="2400" dirty="0" smtClean="0">
                <a:latin typeface="Arial" panose="020B0604020202020204" pitchFamily="34" charset="0"/>
                <a:cs typeface="Arial" panose="020B0604020202020204" pitchFamily="34" charset="0"/>
              </a:rPr>
              <a:t> &amp; T</a:t>
            </a:r>
            <a:r>
              <a:rPr lang="en-US" sz="2400" baseline="-25000" dirty="0" smtClean="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volumes </a:t>
            </a:r>
            <a:endParaRPr lang="en-US" sz="2400" dirty="0">
              <a:latin typeface="Arial" panose="020B0604020202020204" pitchFamily="34" charset="0"/>
              <a:cs typeface="Arial" panose="020B0604020202020204" pitchFamily="34" charset="0"/>
            </a:endParaRPr>
          </a:p>
        </p:txBody>
      </p:sp>
      <p:sp>
        <p:nvSpPr>
          <p:cNvPr id="6" name="TextBox 5"/>
          <p:cNvSpPr txBox="1"/>
          <p:nvPr/>
        </p:nvSpPr>
        <p:spPr>
          <a:xfrm>
            <a:off x="182476" y="3549328"/>
            <a:ext cx="576112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Generate functional space (fMRI scan)</a:t>
            </a:r>
            <a:endParaRPr lang="en-US" sz="2400" dirty="0">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46" r="11356"/>
          <a:stretch/>
        </p:blipFill>
        <p:spPr bwMode="auto">
          <a:xfrm>
            <a:off x="755750" y="3988196"/>
            <a:ext cx="5322497"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22620" y="5742381"/>
            <a:ext cx="2542515" cy="400110"/>
          </a:xfrm>
          <a:prstGeom prst="rect">
            <a:avLst/>
          </a:prstGeom>
          <a:noFill/>
          <a:ln>
            <a:noFill/>
          </a:ln>
        </p:spPr>
        <p:txBody>
          <a:bodyPr wrap="square" rtlCol="0">
            <a:spAutoFit/>
          </a:bodyPr>
          <a:lstStyle/>
          <a:p>
            <a:pPr algn="ctr"/>
            <a:r>
              <a:rPr lang="en-US" sz="2000" dirty="0">
                <a:solidFill>
                  <a:srgbClr val="00B050"/>
                </a:solidFill>
                <a:latin typeface="Arial" panose="020B0604020202020204" pitchFamily="34" charset="0"/>
                <a:cs typeface="Arial" panose="020B0604020202020204" pitchFamily="34" charset="0"/>
              </a:rPr>
              <a:t>R</a:t>
            </a:r>
            <a:r>
              <a:rPr lang="en-US" sz="2000" dirty="0" smtClean="0">
                <a:solidFill>
                  <a:srgbClr val="00B050"/>
                </a:solidFill>
                <a:latin typeface="Arial" panose="020B0604020202020204" pitchFamily="34" charset="0"/>
                <a:cs typeface="Arial" panose="020B0604020202020204" pitchFamily="34" charset="0"/>
              </a:rPr>
              <a:t>otated by tilt angle.</a:t>
            </a:r>
            <a:endParaRPr lang="en-US" sz="2000" dirty="0">
              <a:solidFill>
                <a:srgbClr val="00B050"/>
              </a:solidFill>
              <a:latin typeface="Arial" panose="020B0604020202020204" pitchFamily="34" charset="0"/>
              <a:cs typeface="Arial" panose="020B0604020202020204" pitchFamily="34" charset="0"/>
            </a:endParaRPr>
          </a:p>
        </p:txBody>
      </p:sp>
      <p:sp>
        <p:nvSpPr>
          <p:cNvPr id="9" name="TextBox 8"/>
          <p:cNvSpPr txBox="1"/>
          <p:nvPr/>
        </p:nvSpPr>
        <p:spPr>
          <a:xfrm>
            <a:off x="367894" y="6121225"/>
            <a:ext cx="5905500" cy="707886"/>
          </a:xfrm>
          <a:prstGeom prst="rect">
            <a:avLst/>
          </a:prstGeom>
          <a:noFill/>
          <a:ln>
            <a:noFill/>
          </a:ln>
        </p:spPr>
        <p:txBody>
          <a:bodyPr wrap="square" rtlCol="0">
            <a:spAutoFit/>
          </a:bodyPr>
          <a:lstStyle/>
          <a:p>
            <a:r>
              <a:rPr lang="en-US" sz="2000" dirty="0" smtClean="0">
                <a:solidFill>
                  <a:srgbClr val="0070C0"/>
                </a:solidFill>
                <a:latin typeface="Arial" panose="020B0604020202020204" pitchFamily="34" charset="0"/>
                <a:cs typeface="Arial" panose="020B0604020202020204" pitchFamily="34" charset="0"/>
              </a:rPr>
              <a:t>Resize voxels and reslice volume with slice gap</a:t>
            </a:r>
          </a:p>
          <a:p>
            <a:r>
              <a:rPr lang="en-US" sz="2000" dirty="0" smtClean="0">
                <a:solidFill>
                  <a:srgbClr val="0070C0"/>
                </a:solidFill>
                <a:latin typeface="Arial" panose="020B0604020202020204" pitchFamily="34" charset="0"/>
                <a:cs typeface="Arial" panose="020B0604020202020204" pitchFamily="34" charset="0"/>
              </a:rPr>
              <a:t>and new dimensions.</a:t>
            </a:r>
            <a:endParaRPr lang="en-US" sz="2000" dirty="0">
              <a:solidFill>
                <a:srgbClr val="0070C0"/>
              </a:solidFill>
              <a:latin typeface="Arial" panose="020B0604020202020204" pitchFamily="34" charset="0"/>
              <a:cs typeface="Arial" panose="020B0604020202020204" pitchFamily="34" charset="0"/>
            </a:endParaRP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201" y="1786574"/>
            <a:ext cx="417195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bwMode="auto">
          <a:xfrm>
            <a:off x="152400" y="1252256"/>
            <a:ext cx="5921553" cy="557810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6400800" y="3621484"/>
            <a:ext cx="2438403" cy="2590800"/>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6400800" y="3657600"/>
            <a:ext cx="2438404" cy="707886"/>
          </a:xfrm>
          <a:prstGeom prst="rect">
            <a:avLst/>
          </a:prstGeom>
          <a:noFill/>
        </p:spPr>
        <p:txBody>
          <a:bodyPr wrap="square" rtlCol="0">
            <a:spAutoFit/>
          </a:bodyPr>
          <a:lstStyle/>
          <a:p>
            <a:pPr algn="ctr"/>
            <a:r>
              <a:rPr lang="en-US" sz="2000" b="1" dirty="0" smtClean="0">
                <a:latin typeface="Arial" panose="020B0604020202020204" pitchFamily="34" charset="0"/>
                <a:cs typeface="Arial" panose="020B0604020202020204" pitchFamily="34" charset="0"/>
              </a:rPr>
              <a:t>Gray matter priors </a:t>
            </a:r>
            <a:r>
              <a:rPr lang="en-US" sz="2000" dirty="0" smtClean="0">
                <a:latin typeface="Arial" panose="020B0604020202020204" pitchFamily="34" charset="0"/>
                <a:cs typeface="Arial" panose="020B0604020202020204" pitchFamily="34" charset="0"/>
              </a:rPr>
              <a:t>in functional space</a:t>
            </a:r>
            <a:endParaRPr lang="en-US" sz="2000" dirty="0">
              <a:latin typeface="Arial" panose="020B0604020202020204" pitchFamily="34" charset="0"/>
              <a:cs typeface="Arial" panose="020B0604020202020204" pitchFamily="34" charset="0"/>
            </a:endParaRPr>
          </a:p>
        </p:txBody>
      </p:sp>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8004" y="4426425"/>
            <a:ext cx="16764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a:stCxn id="7" idx="3"/>
            <a:endCxn id="12" idx="1"/>
          </p:cNvCxnSpPr>
          <p:nvPr/>
        </p:nvCxnSpPr>
        <p:spPr bwMode="auto">
          <a:xfrm>
            <a:off x="6078247" y="4916884"/>
            <a:ext cx="322553"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12" idx="3"/>
          </p:cNvCxnSpPr>
          <p:nvPr/>
        </p:nvCxnSpPr>
        <p:spPr bwMode="auto">
          <a:xfrm>
            <a:off x="8839203" y="4916884"/>
            <a:ext cx="304797" cy="0"/>
          </a:xfrm>
          <a:prstGeom prst="straightConnector1">
            <a:avLst/>
          </a:prstGeom>
          <a:noFill/>
          <a:ln w="38100" cap="flat" cmpd="sng" algn="ctr">
            <a:solidFill>
              <a:srgbClr val="FF000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6088409" y="2565600"/>
            <a:ext cx="3055591" cy="0"/>
          </a:xfrm>
          <a:prstGeom prst="straightConnector1">
            <a:avLst/>
          </a:prstGeom>
          <a:noFill/>
          <a:ln w="38100" cap="flat" cmpd="sng" algn="ctr">
            <a:solidFill>
              <a:srgbClr val="0070C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010101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model the activation map</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a:xfrm>
            <a:off x="8563163" y="6401773"/>
            <a:ext cx="498475" cy="365125"/>
          </a:xfrm>
        </p:spPr>
        <p:txBody>
          <a:bodyPr/>
          <a:lstStyle/>
          <a:p>
            <a:pPr>
              <a:defRPr/>
            </a:pPr>
            <a:fld id="{8C45CDC1-10C3-411A-8068-BA3371950E89}" type="slidenum">
              <a:rPr lang="en-US">
                <a:solidFill>
                  <a:srgbClr val="000000">
                    <a:tint val="75000"/>
                  </a:srgbClr>
                </a:solidFill>
              </a:rPr>
              <a:pPr>
                <a:defRPr/>
              </a:pPr>
              <a:t>114</a:t>
            </a:fld>
            <a:endParaRPr lang="en-US" dirty="0">
              <a:solidFill>
                <a:srgbClr val="000000">
                  <a:tint val="75000"/>
                </a:srgbClr>
              </a:solidFill>
            </a:endParaRPr>
          </a:p>
        </p:txBody>
      </p:sp>
      <p:sp>
        <p:nvSpPr>
          <p:cNvPr id="2" name="Content Placeholder 1"/>
          <p:cNvSpPr>
            <a:spLocks noGrp="1"/>
          </p:cNvSpPr>
          <p:nvPr>
            <p:ph idx="1"/>
          </p:nvPr>
        </p:nvSpPr>
        <p:spPr>
          <a:xfrm>
            <a:off x="535176" y="2094885"/>
            <a:ext cx="8229600" cy="4306888"/>
          </a:xfrm>
        </p:spPr>
        <p:txBody>
          <a:bodyPr/>
          <a:lstStyle/>
          <a:p>
            <a:r>
              <a:rPr lang="en-US" dirty="0" smtClean="0"/>
              <a:t> </a:t>
            </a:r>
            <a:endParaRPr lang="en-US" dirty="0"/>
          </a:p>
        </p:txBody>
      </p:sp>
      <p:cxnSp>
        <p:nvCxnSpPr>
          <p:cNvPr id="18" name="Straight Arrow Connector 17"/>
          <p:cNvCxnSpPr/>
          <p:nvPr/>
        </p:nvCxnSpPr>
        <p:spPr bwMode="auto">
          <a:xfrm>
            <a:off x="-31630" y="3141226"/>
            <a:ext cx="1524000"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1568928" y="1302603"/>
            <a:ext cx="604176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Define activation regions from data/ shapes; Gaussian mask in MNI space</a:t>
            </a:r>
            <a:endParaRPr lang="en-US" sz="2400" dirty="0">
              <a:latin typeface="Arial" panose="020B0604020202020204" pitchFamily="34" charset="0"/>
              <a:cs typeface="Arial" panose="020B0604020202020204" pitchFamily="34" charset="0"/>
            </a:endParaRPr>
          </a:p>
        </p:txBody>
      </p:sp>
      <p:pic>
        <p:nvPicPr>
          <p:cNvPr id="20" name="Picture 19"/>
          <p:cNvPicPr/>
          <p:nvPr/>
        </p:nvPicPr>
        <p:blipFill rotWithShape="1">
          <a:blip r:embed="rId3"/>
          <a:srcRect l="21607" t="13779" r="21893" b="25052"/>
          <a:stretch/>
        </p:blipFill>
        <p:spPr bwMode="auto">
          <a:xfrm>
            <a:off x="1816851" y="2124075"/>
            <a:ext cx="2561907" cy="2143125"/>
          </a:xfrm>
          <a:prstGeom prst="rect">
            <a:avLst/>
          </a:prstGeom>
          <a:ln>
            <a:noFill/>
          </a:ln>
          <a:extLst>
            <a:ext uri="{53640926-AAD7-44D8-BBD7-CCE9431645EC}">
              <a14:shadowObscured xmlns:a14="http://schemas.microsoft.com/office/drawing/2010/main"/>
            </a:ext>
          </a:extLst>
        </p:spPr>
      </p:pic>
      <p:sp>
        <p:nvSpPr>
          <p:cNvPr id="21" name="TextBox 20"/>
          <p:cNvSpPr txBox="1"/>
          <p:nvPr/>
        </p:nvSpPr>
        <p:spPr>
          <a:xfrm>
            <a:off x="1568926" y="4274403"/>
            <a:ext cx="604176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Transform &amp; reslice activations to functional </a:t>
            </a:r>
            <a:r>
              <a:rPr lang="en-US" sz="2400" dirty="0" smtClean="0">
                <a:latin typeface="Arial" panose="020B0604020202020204" pitchFamily="34" charset="0"/>
                <a:cs typeface="Arial" panose="020B0604020202020204" pitchFamily="34" charset="0"/>
              </a:rPr>
              <a:t>space; </a:t>
            </a:r>
            <a:r>
              <a:rPr lang="en-US" sz="2400" dirty="0">
                <a:latin typeface="Arial" panose="020B0604020202020204" pitchFamily="34" charset="0"/>
                <a:cs typeface="Arial" panose="020B0604020202020204" pitchFamily="34" charset="0"/>
              </a:rPr>
              <a:t>mask with gray matter</a:t>
            </a:r>
          </a:p>
        </p:txBody>
      </p:sp>
      <p:pic>
        <p:nvPicPr>
          <p:cNvPr id="2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9" y="5181599"/>
            <a:ext cx="6086691" cy="1408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2"/>
          <p:cNvPicPr/>
          <p:nvPr/>
        </p:nvPicPr>
        <p:blipFill rotWithShape="1">
          <a:blip r:embed="rId5"/>
          <a:srcRect l="21447" t="11029" r="22481" b="22427"/>
          <a:stretch/>
        </p:blipFill>
        <p:spPr bwMode="auto">
          <a:xfrm>
            <a:off x="4851721" y="2124075"/>
            <a:ext cx="2569777" cy="2143125"/>
          </a:xfrm>
          <a:prstGeom prst="rect">
            <a:avLst/>
          </a:prstGeom>
          <a:ln>
            <a:noFill/>
          </a:ln>
          <a:extLst>
            <a:ext uri="{53640926-AAD7-44D8-BBD7-CCE9431645EC}">
              <a14:shadowObscured xmlns:a14="http://schemas.microsoft.com/office/drawing/2010/main"/>
            </a:ext>
          </a:extLst>
        </p:spPr>
      </p:pic>
      <p:cxnSp>
        <p:nvCxnSpPr>
          <p:cNvPr id="24" name="Straight Arrow Connector 23"/>
          <p:cNvCxnSpPr>
            <a:stCxn id="20" idx="3"/>
            <a:endCxn id="23" idx="1"/>
          </p:cNvCxnSpPr>
          <p:nvPr/>
        </p:nvCxnSpPr>
        <p:spPr bwMode="auto">
          <a:xfrm>
            <a:off x="4378758" y="3195638"/>
            <a:ext cx="472963" cy="0"/>
          </a:xfrm>
          <a:prstGeom prst="straightConnector1">
            <a:avLst/>
          </a:prstGeom>
          <a:noFill/>
          <a:ln w="63500" cap="sq" cmpd="sng" algn="ctr">
            <a:solidFill>
              <a:srgbClr val="7030A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24"/>
          <p:cNvSpPr/>
          <p:nvPr/>
        </p:nvSpPr>
        <p:spPr bwMode="auto">
          <a:xfrm>
            <a:off x="1524000" y="1295400"/>
            <a:ext cx="6086692"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cxnSp>
        <p:nvCxnSpPr>
          <p:cNvPr id="27" name="Straight Arrow Connector 26"/>
          <p:cNvCxnSpPr/>
          <p:nvPr/>
        </p:nvCxnSpPr>
        <p:spPr bwMode="auto">
          <a:xfrm>
            <a:off x="-31630" y="5668453"/>
            <a:ext cx="1524000" cy="0"/>
          </a:xfrm>
          <a:prstGeom prst="straightConnector1">
            <a:avLst/>
          </a:prstGeom>
          <a:noFill/>
          <a:ln w="38100" cap="flat" cmpd="sng" algn="ctr">
            <a:solidFill>
              <a:srgbClr val="0070C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flipV="1">
            <a:off x="7610692" y="3962400"/>
            <a:ext cx="1533308" cy="1"/>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0835349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model the BOLD response</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115</a:t>
            </a:fld>
            <a:endParaRPr lang="en-US" dirty="0">
              <a:solidFill>
                <a:srgbClr val="000000">
                  <a:tint val="75000"/>
                </a:srgbClr>
              </a:solidFill>
            </a:endParaRPr>
          </a:p>
        </p:txBody>
      </p:sp>
      <p:sp>
        <p:nvSpPr>
          <p:cNvPr id="2" name="Content Placeholder 1"/>
          <p:cNvSpPr>
            <a:spLocks noGrp="1"/>
          </p:cNvSpPr>
          <p:nvPr>
            <p:ph idx="1"/>
          </p:nvPr>
        </p:nvSpPr>
        <p:spPr/>
        <p:txBody>
          <a:bodyPr/>
          <a:lstStyle/>
          <a:p>
            <a:r>
              <a:rPr lang="en-US" dirty="0" smtClean="0"/>
              <a:t> </a:t>
            </a:r>
            <a:endParaRPr lang="en-US" dirty="0"/>
          </a:p>
        </p:txBody>
      </p:sp>
      <p:pic>
        <p:nvPicPr>
          <p:cNvPr id="5"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l="39943" t="13923" r="40307" b="38873"/>
          <a:stretch/>
        </p:blipFill>
        <p:spPr bwMode="auto">
          <a:xfrm>
            <a:off x="3557956" y="4193108"/>
            <a:ext cx="2062417" cy="235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600200" y="1455477"/>
            <a:ext cx="5878377" cy="461666"/>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Construct </a:t>
            </a:r>
            <a:r>
              <a:rPr lang="en-US" sz="2400" b="1" dirty="0">
                <a:latin typeface="Arial" panose="020B0604020202020204" pitchFamily="34" charset="0"/>
                <a:cs typeface="Arial" panose="020B0604020202020204" pitchFamily="34" charset="0"/>
              </a:rPr>
              <a:t>T</a:t>
            </a:r>
            <a:r>
              <a:rPr lang="en-US" sz="2400" b="1" baseline="-25000" dirty="0">
                <a:latin typeface="Arial" panose="020B0604020202020204" pitchFamily="34" charset="0"/>
                <a:cs typeface="Arial" panose="020B0604020202020204" pitchFamily="34" charset="0"/>
              </a:rPr>
              <a:t>2</a:t>
            </a:r>
            <a:r>
              <a:rPr lang="en-US" sz="2400" b="1" dirty="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volume with activation </a:t>
            </a:r>
            <a:endParaRPr lang="en-US" sz="2400" b="1" dirty="0">
              <a:latin typeface="Arial" panose="020B0604020202020204" pitchFamily="34" charset="0"/>
              <a:cs typeface="Arial" panose="020B0604020202020204" pitchFamily="34" charset="0"/>
            </a:endParaRPr>
          </a:p>
        </p:txBody>
      </p:sp>
      <p:pic>
        <p:nvPicPr>
          <p:cNvPr id="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39943" t="15094" r="40584" b="39972"/>
          <a:stretch/>
        </p:blipFill>
        <p:spPr bwMode="auto">
          <a:xfrm>
            <a:off x="2008632" y="1958199"/>
            <a:ext cx="2014904" cy="22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Plus 8"/>
          <p:cNvSpPr/>
          <p:nvPr/>
        </p:nvSpPr>
        <p:spPr bwMode="auto">
          <a:xfrm>
            <a:off x="4118132" y="2830434"/>
            <a:ext cx="709449" cy="676820"/>
          </a:xfrm>
          <a:prstGeom prst="mathPlus">
            <a:avLst/>
          </a:prstGeom>
          <a:solidFill>
            <a:srgbClr val="C00000"/>
          </a:solidFill>
          <a:ln w="12700" cap="flat" cmpd="sng" algn="ctr">
            <a:solidFill>
              <a:srgbClr val="7030A0"/>
            </a:solid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pic>
        <p:nvPicPr>
          <p:cNvPr id="10"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37929" t="14371" r="38853" b="40408"/>
          <a:stretch/>
        </p:blipFill>
        <p:spPr bwMode="auto">
          <a:xfrm>
            <a:off x="4829969" y="1956167"/>
            <a:ext cx="2389224" cy="22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Equal 10"/>
          <p:cNvSpPr/>
          <p:nvPr/>
        </p:nvSpPr>
        <p:spPr bwMode="auto">
          <a:xfrm>
            <a:off x="2354358" y="5175670"/>
            <a:ext cx="724356" cy="513709"/>
          </a:xfrm>
          <a:prstGeom prst="mathEqual">
            <a:avLst/>
          </a:prstGeom>
          <a:solidFill>
            <a:srgbClr val="C00000"/>
          </a:solidFill>
          <a:ln w="12700" cap="flat" cmpd="sng" algn="ctr">
            <a:solidFill>
              <a:srgbClr val="7030A0"/>
            </a:solid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1524000" y="1295400"/>
            <a:ext cx="6086692"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cxnSp>
        <p:nvCxnSpPr>
          <p:cNvPr id="13" name="Straight Arrow Connector 12"/>
          <p:cNvCxnSpPr/>
          <p:nvPr/>
        </p:nvCxnSpPr>
        <p:spPr bwMode="auto">
          <a:xfrm flipV="1">
            <a:off x="7610692" y="3942795"/>
            <a:ext cx="1533308" cy="1"/>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endCxn id="12" idx="1"/>
          </p:cNvCxnSpPr>
          <p:nvPr/>
        </p:nvCxnSpPr>
        <p:spPr bwMode="auto">
          <a:xfrm>
            <a:off x="0" y="3942795"/>
            <a:ext cx="1524000" cy="1"/>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0101018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calculate the MRI signal</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116</a:t>
            </a:fld>
            <a:endParaRPr lang="en-US" dirty="0">
              <a:solidFill>
                <a:srgbClr val="000000">
                  <a:tint val="75000"/>
                </a:srgbClr>
              </a:solidFill>
            </a:endParaRPr>
          </a:p>
        </p:txBody>
      </p:sp>
      <p:sp>
        <p:nvSpPr>
          <p:cNvPr id="2" name="Content Placeholder 1"/>
          <p:cNvSpPr>
            <a:spLocks noGrp="1"/>
          </p:cNvSpPr>
          <p:nvPr>
            <p:ph idx="1"/>
          </p:nvPr>
        </p:nvSpPr>
        <p:spPr/>
        <p:txBody>
          <a:bodyPr/>
          <a:lstStyle/>
          <a:p>
            <a:r>
              <a:rPr lang="en-US" dirty="0" smtClean="0"/>
              <a:t> </a:t>
            </a:r>
            <a:endParaRPr lang="en-US" dirty="0"/>
          </a:p>
        </p:txBody>
      </p:sp>
      <p:sp>
        <p:nvSpPr>
          <p:cNvPr id="6" name="TextBox 5"/>
          <p:cNvSpPr txBox="1"/>
          <p:nvPr/>
        </p:nvSpPr>
        <p:spPr>
          <a:xfrm>
            <a:off x="1848110" y="1524000"/>
            <a:ext cx="5659137" cy="461666"/>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Solve EPI signal equation</a:t>
            </a:r>
            <a:endParaRPr lang="en-US" sz="24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1848110" y="2039641"/>
                <a:ext cx="5659734" cy="9256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𝑆</m:t>
                      </m:r>
                      <m:r>
                        <a:rPr lang="en-US" sz="2400" i="1">
                          <a:latin typeface="Cambria Math"/>
                        </a:rPr>
                        <m:t>=</m:t>
                      </m:r>
                      <m:r>
                        <a:rPr lang="en-US" sz="2400" i="1">
                          <a:latin typeface="Cambria Math"/>
                        </a:rPr>
                        <m:t>𝐾</m:t>
                      </m:r>
                      <m:r>
                        <a:rPr lang="en-US" sz="2400" i="1">
                          <a:latin typeface="Cambria Math"/>
                        </a:rPr>
                        <m:t>∙</m:t>
                      </m:r>
                      <m:r>
                        <a:rPr lang="en-US" sz="2400" i="1">
                          <a:latin typeface="Cambria Math"/>
                        </a:rPr>
                        <m:t>𝑃𝐷</m:t>
                      </m:r>
                      <m:f>
                        <m:fPr>
                          <m:ctrlPr>
                            <a:rPr lang="en-US" sz="2400" i="1">
                              <a:latin typeface="Cambria Math"/>
                            </a:rPr>
                          </m:ctrlPr>
                        </m:fPr>
                        <m:num>
                          <m:func>
                            <m:funcPr>
                              <m:ctrlPr>
                                <a:rPr lang="en-US" sz="2400" i="1">
                                  <a:latin typeface="Cambria Math"/>
                                </a:rPr>
                              </m:ctrlPr>
                            </m:funcPr>
                            <m:fName>
                              <m:r>
                                <m:rPr>
                                  <m:sty m:val="p"/>
                                </m:rPr>
                                <a:rPr lang="en-US" sz="2400">
                                  <a:latin typeface="Cambria Math"/>
                                </a:rPr>
                                <m:t>sin</m:t>
                              </m:r>
                            </m:fName>
                            <m:e>
                              <m:r>
                                <a:rPr lang="en-US" sz="2400" i="1">
                                  <a:latin typeface="Cambria Math"/>
                                </a:rPr>
                                <m:t>𝛼</m:t>
                              </m:r>
                            </m:e>
                          </m:func>
                          <m:d>
                            <m:dPr>
                              <m:ctrlPr>
                                <a:rPr lang="en-US" sz="2400" i="1">
                                  <a:latin typeface="Cambria Math"/>
                                </a:rPr>
                              </m:ctrlPr>
                            </m:dPr>
                            <m:e>
                              <m:r>
                                <a:rPr lang="en-US" sz="2400" i="1">
                                  <a:latin typeface="Cambria Math"/>
                                </a:rPr>
                                <m:t>1−</m:t>
                              </m:r>
                              <m:sSup>
                                <m:sSupPr>
                                  <m:ctrlPr>
                                    <a:rPr lang="en-US" sz="2400" i="1">
                                      <a:latin typeface="Cambria Math"/>
                                    </a:rPr>
                                  </m:ctrlPr>
                                </m:sSupPr>
                                <m:e>
                                  <m:r>
                                    <a:rPr lang="en-US" sz="2400" i="1">
                                      <a:latin typeface="Cambria Math"/>
                                    </a:rPr>
                                    <m:t>𝑒</m:t>
                                  </m:r>
                                </m:e>
                                <m:sup>
                                  <m:r>
                                    <a:rPr lang="en-US" sz="2400" i="1">
                                      <a:latin typeface="Cambria Math"/>
                                    </a:rPr>
                                    <m:t>−</m:t>
                                  </m:r>
                                  <m:f>
                                    <m:fPr>
                                      <m:type m:val="lin"/>
                                      <m:ctrlPr>
                                        <a:rPr lang="en-US" sz="2400" i="1">
                                          <a:latin typeface="Cambria Math"/>
                                        </a:rPr>
                                      </m:ctrlPr>
                                    </m:fPr>
                                    <m:num>
                                      <m:r>
                                        <a:rPr lang="en-US" sz="2400" i="1">
                                          <a:latin typeface="Cambria Math"/>
                                        </a:rPr>
                                        <m:t>𝑇𝑅</m:t>
                                      </m:r>
                                    </m:num>
                                    <m:den>
                                      <m:r>
                                        <a:rPr lang="en-US" sz="2400" i="1">
                                          <a:latin typeface="Cambria Math"/>
                                        </a:rPr>
                                        <m:t>𝑇</m:t>
                                      </m:r>
                                      <m:r>
                                        <a:rPr lang="en-US" sz="2400" i="1">
                                          <a:latin typeface="Cambria Math"/>
                                        </a:rPr>
                                        <m:t>1</m:t>
                                      </m:r>
                                    </m:den>
                                  </m:f>
                                </m:sup>
                              </m:sSup>
                            </m:e>
                          </m:d>
                        </m:num>
                        <m:den>
                          <m:d>
                            <m:dPr>
                              <m:ctrlPr>
                                <a:rPr lang="en-US" sz="2400" i="1">
                                  <a:latin typeface="Cambria Math"/>
                                </a:rPr>
                              </m:ctrlPr>
                            </m:dPr>
                            <m:e>
                              <m:r>
                                <a:rPr lang="en-US" sz="2400" i="1">
                                  <a:latin typeface="Cambria Math"/>
                                </a:rPr>
                                <m:t>1−</m:t>
                              </m:r>
                              <m:func>
                                <m:funcPr>
                                  <m:ctrlPr>
                                    <a:rPr lang="en-US" sz="2400" i="1">
                                      <a:latin typeface="Cambria Math"/>
                                    </a:rPr>
                                  </m:ctrlPr>
                                </m:funcPr>
                                <m:fName>
                                  <m:r>
                                    <m:rPr>
                                      <m:sty m:val="p"/>
                                    </m:rPr>
                                    <a:rPr lang="en-US" sz="2400">
                                      <a:latin typeface="Cambria Math"/>
                                    </a:rPr>
                                    <m:t>cos</m:t>
                                  </m:r>
                                </m:fName>
                                <m:e>
                                  <m:r>
                                    <a:rPr lang="en-US" sz="2400" i="1">
                                      <a:latin typeface="Cambria Math"/>
                                    </a:rPr>
                                    <m:t>𝛼</m:t>
                                  </m:r>
                                </m:e>
                              </m:func>
                              <m:sSup>
                                <m:sSupPr>
                                  <m:ctrlPr>
                                    <a:rPr lang="en-US" sz="2400" i="1">
                                      <a:latin typeface="Cambria Math"/>
                                    </a:rPr>
                                  </m:ctrlPr>
                                </m:sSupPr>
                                <m:e>
                                  <m:r>
                                    <a:rPr lang="en-US" sz="2400" i="1">
                                      <a:latin typeface="Cambria Math"/>
                                    </a:rPr>
                                    <m:t>𝑒</m:t>
                                  </m:r>
                                </m:e>
                                <m:sup>
                                  <m:r>
                                    <a:rPr lang="en-US" sz="2400" i="1">
                                      <a:latin typeface="Cambria Math"/>
                                    </a:rPr>
                                    <m:t>−</m:t>
                                  </m:r>
                                  <m:f>
                                    <m:fPr>
                                      <m:type m:val="lin"/>
                                      <m:ctrlPr>
                                        <a:rPr lang="en-US" sz="2400" i="1">
                                          <a:latin typeface="Cambria Math"/>
                                        </a:rPr>
                                      </m:ctrlPr>
                                    </m:fPr>
                                    <m:num>
                                      <m:r>
                                        <a:rPr lang="en-US" sz="2400" i="1">
                                          <a:latin typeface="Cambria Math"/>
                                        </a:rPr>
                                        <m:t>𝑇𝑅</m:t>
                                      </m:r>
                                    </m:num>
                                    <m:den>
                                      <m:r>
                                        <a:rPr lang="en-US" sz="2400" i="1">
                                          <a:latin typeface="Cambria Math"/>
                                        </a:rPr>
                                        <m:t>𝑇</m:t>
                                      </m:r>
                                      <m:r>
                                        <a:rPr lang="en-US" sz="2400" i="1">
                                          <a:latin typeface="Cambria Math"/>
                                        </a:rPr>
                                        <m:t>1</m:t>
                                      </m:r>
                                    </m:den>
                                  </m:f>
                                </m:sup>
                              </m:sSup>
                            </m:e>
                          </m:d>
                        </m:den>
                      </m:f>
                      <m:sSup>
                        <m:sSupPr>
                          <m:ctrlPr>
                            <a:rPr lang="en-US" sz="2400" i="1">
                              <a:latin typeface="Cambria Math"/>
                            </a:rPr>
                          </m:ctrlPr>
                        </m:sSupPr>
                        <m:e>
                          <m:r>
                            <a:rPr lang="en-US" sz="2400" i="1">
                              <a:latin typeface="Cambria Math"/>
                            </a:rPr>
                            <m:t>𝑒</m:t>
                          </m:r>
                        </m:e>
                        <m:sup>
                          <m:r>
                            <a:rPr lang="en-US" sz="2400" i="1">
                              <a:latin typeface="Cambria Math"/>
                            </a:rPr>
                            <m:t>−</m:t>
                          </m:r>
                          <m:f>
                            <m:fPr>
                              <m:type m:val="lin"/>
                              <m:ctrlPr>
                                <a:rPr lang="en-US" sz="2400" i="1">
                                  <a:latin typeface="Cambria Math"/>
                                </a:rPr>
                              </m:ctrlPr>
                            </m:fPr>
                            <m:num>
                              <m:r>
                                <a:rPr lang="en-US" sz="2400" i="1">
                                  <a:latin typeface="Cambria Math"/>
                                </a:rPr>
                                <m:t>𝑇𝐸</m:t>
                              </m:r>
                            </m:num>
                            <m:den>
                              <m:sSup>
                                <m:sSupPr>
                                  <m:ctrlPr>
                                    <a:rPr lang="en-US" sz="2400" i="1">
                                      <a:latin typeface="Cambria Math"/>
                                    </a:rPr>
                                  </m:ctrlPr>
                                </m:sSupPr>
                                <m:e>
                                  <m:r>
                                    <a:rPr lang="en-US" sz="2400" i="1">
                                      <a:latin typeface="Cambria Math"/>
                                    </a:rPr>
                                    <m:t>𝑇</m:t>
                                  </m:r>
                                  <m:r>
                                    <a:rPr lang="en-US" sz="2400" i="1">
                                      <a:latin typeface="Cambria Math"/>
                                    </a:rPr>
                                    <m:t>2</m:t>
                                  </m:r>
                                </m:e>
                                <m:sup>
                                  <m:r>
                                    <a:rPr lang="en-US" sz="2400" i="1">
                                      <a:latin typeface="Cambria Math"/>
                                    </a:rPr>
                                    <m:t>∗</m:t>
                                  </m:r>
                                </m:sup>
                              </m:sSup>
                            </m:den>
                          </m:f>
                        </m:sup>
                      </m:sSup>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1848110" y="2039641"/>
                <a:ext cx="5659734" cy="925638"/>
              </a:xfrm>
              <a:prstGeom prst="rect">
                <a:avLst/>
              </a:prstGeom>
              <a:blipFill rotWithShape="1">
                <a:blip r:embed="rId3"/>
                <a:stretch>
                  <a:fillRect/>
                </a:stretch>
              </a:blipFill>
            </p:spPr>
            <p:txBody>
              <a:bodyPr/>
              <a:lstStyle/>
              <a:p>
                <a:r>
                  <a:rPr lang="en-US">
                    <a:noFill/>
                  </a:rPr>
                  <a:t> </a:t>
                </a:r>
              </a:p>
            </p:txBody>
          </p:sp>
        </mc:Fallback>
      </mc:AlternateContent>
      <p:cxnSp>
        <p:nvCxnSpPr>
          <p:cNvPr id="8" name="Straight Arrow Connector 7"/>
          <p:cNvCxnSpPr>
            <a:stCxn id="11" idx="3"/>
          </p:cNvCxnSpPr>
          <p:nvPr/>
        </p:nvCxnSpPr>
        <p:spPr bwMode="auto">
          <a:xfrm>
            <a:off x="7610692" y="3942796"/>
            <a:ext cx="1533308"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407" y="3180246"/>
            <a:ext cx="5037141" cy="238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905001" y="5636623"/>
            <a:ext cx="5545954" cy="707886"/>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Left: Pristine EPI signal; Right: difference between EPI signal and that with no activation.</a:t>
            </a:r>
            <a:endParaRPr lang="en-US" sz="2000" dirty="0">
              <a:latin typeface="Arial" panose="020B0604020202020204" pitchFamily="34" charset="0"/>
              <a:cs typeface="Arial" panose="020B0604020202020204" pitchFamily="34" charset="0"/>
            </a:endParaRPr>
          </a:p>
        </p:txBody>
      </p:sp>
      <p:sp>
        <p:nvSpPr>
          <p:cNvPr id="11" name="Rectangle 10"/>
          <p:cNvSpPr/>
          <p:nvPr/>
        </p:nvSpPr>
        <p:spPr bwMode="auto">
          <a:xfrm>
            <a:off x="1524000" y="1295400"/>
            <a:ext cx="6086692"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cxnSp>
        <p:nvCxnSpPr>
          <p:cNvPr id="14" name="Straight Arrow Connector 13"/>
          <p:cNvCxnSpPr/>
          <p:nvPr/>
        </p:nvCxnSpPr>
        <p:spPr bwMode="auto">
          <a:xfrm>
            <a:off x="-9308" y="5181600"/>
            <a:ext cx="1533308"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9308" y="3942796"/>
            <a:ext cx="1533308" cy="0"/>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0463721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noisy data</a:t>
            </a:r>
            <a:endParaRPr lang="en-US" alt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117</a:t>
            </a:fld>
            <a:endParaRPr lang="en-US" dirty="0">
              <a:solidFill>
                <a:srgbClr val="000000">
                  <a:tint val="75000"/>
                </a:srgbClr>
              </a:solidFill>
            </a:endParaRPr>
          </a:p>
        </p:txBody>
      </p:sp>
      <p:sp>
        <p:nvSpPr>
          <p:cNvPr id="2" name="Content Placeholder 1"/>
          <p:cNvSpPr>
            <a:spLocks noGrp="1"/>
          </p:cNvSpPr>
          <p:nvPr>
            <p:ph idx="1"/>
          </p:nvPr>
        </p:nvSpPr>
        <p:spPr/>
        <p:txBody>
          <a:bodyPr/>
          <a:lstStyle/>
          <a:p>
            <a:r>
              <a:rPr lang="en-US" dirty="0" smtClean="0"/>
              <a:t> </a:t>
            </a:r>
            <a:endParaRPr lang="en-US" dirty="0"/>
          </a:p>
        </p:txBody>
      </p:sp>
      <p:cxnSp>
        <p:nvCxnSpPr>
          <p:cNvPr id="5" name="Straight Arrow Connector 4"/>
          <p:cNvCxnSpPr>
            <a:endCxn id="11" idx="1"/>
          </p:cNvCxnSpPr>
          <p:nvPr/>
        </p:nvCxnSpPr>
        <p:spPr bwMode="auto">
          <a:xfrm>
            <a:off x="0" y="3942795"/>
            <a:ext cx="1024932" cy="1"/>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1682134" y="1752600"/>
            <a:ext cx="5709266" cy="461665"/>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Add noise, attenuation, motion, etc.</a:t>
            </a:r>
            <a:endParaRPr lang="en-US" sz="2400" b="1" dirty="0">
              <a:latin typeface="Arial" panose="020B0604020202020204" pitchFamily="34" charset="0"/>
              <a:cs typeface="Arial" panose="020B0604020202020204" pitchFamily="34" charset="0"/>
            </a:endParaRPr>
          </a:p>
        </p:txBody>
      </p:sp>
      <p:pic>
        <p:nvPicPr>
          <p:cNvPr id="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34" y="2819400"/>
            <a:ext cx="4375066" cy="2235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682134" y="5308937"/>
            <a:ext cx="5404466" cy="1015663"/>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Left: with 4% of peak system noise; Middle: difference between noisy and pristine signals; Right</a:t>
            </a:r>
            <a:r>
              <a:rPr lang="en-US" sz="2000" dirty="0">
                <a:latin typeface="Arial" panose="020B0604020202020204" pitchFamily="34" charset="0"/>
                <a:cs typeface="Arial" panose="020B0604020202020204" pitchFamily="34" charset="0"/>
              </a:rPr>
              <a:t>: an attenuated </a:t>
            </a:r>
            <a:r>
              <a:rPr lang="en-US" sz="2000" dirty="0" smtClean="0">
                <a:latin typeface="Arial" panose="020B0604020202020204" pitchFamily="34" charset="0"/>
                <a:cs typeface="Arial" panose="020B0604020202020204" pitchFamily="34" charset="0"/>
              </a:rPr>
              <a:t>signal (</a:t>
            </a:r>
            <a:r>
              <a:rPr lang="el-GR" sz="2000" dirty="0" smtClean="0">
                <a:latin typeface="Arial" panose="020B0604020202020204" pitchFamily="34" charset="0"/>
                <a:cs typeface="Arial" panose="020B0604020202020204" pitchFamily="34" charset="0"/>
              </a:rPr>
              <a:t>λ</a:t>
            </a:r>
            <a:r>
              <a:rPr lang="en-US" sz="2000" dirty="0" smtClean="0">
                <a:latin typeface="Arial" panose="020B0604020202020204" pitchFamily="34" charset="0"/>
                <a:cs typeface="Arial" panose="020B0604020202020204" pitchFamily="34" charset="0"/>
              </a:rPr>
              <a:t> = 8.33 mm).</a:t>
            </a:r>
            <a:endParaRPr lang="en-US" sz="2000" dirty="0">
              <a:latin typeface="Arial" panose="020B0604020202020204" pitchFamily="34" charset="0"/>
              <a:cs typeface="Arial" panose="020B0604020202020204" pitchFamily="34" charset="0"/>
            </a:endParaRPr>
          </a:p>
        </p:txBody>
      </p:sp>
      <p:sp>
        <p:nvSpPr>
          <p:cNvPr id="11" name="Rectangle 10"/>
          <p:cNvSpPr/>
          <p:nvPr/>
        </p:nvSpPr>
        <p:spPr bwMode="auto">
          <a:xfrm>
            <a:off x="1024932" y="1295400"/>
            <a:ext cx="6976068" cy="5294791"/>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911725" rtl="0" eaLnBrk="1" fontAlgn="base" latinLnBrk="0" hangingPunct="1">
              <a:lnSpc>
                <a:spcPct val="100000"/>
              </a:lnSpc>
              <a:spcBef>
                <a:spcPct val="0"/>
              </a:spcBef>
              <a:spcAft>
                <a:spcPct val="0"/>
              </a:spcAft>
              <a:buClrTx/>
              <a:buSzTx/>
              <a:buFontTx/>
              <a:buNone/>
              <a:tabLst/>
            </a:pPr>
            <a:endParaRPr kumimoji="0" lang="en-US" sz="9600" b="0" i="0" u="none" strike="noStrike" cap="none" normalizeH="0" baseline="0" smtClean="0">
              <a:ln>
                <a:noFill/>
              </a:ln>
              <a:solidFill>
                <a:schemeClr val="tx1"/>
              </a:solidFill>
              <a:effectLst/>
              <a:latin typeface="Arial" charset="0"/>
            </a:endParaRPr>
          </a:p>
        </p:txBody>
      </p:sp>
      <p:pic>
        <p:nvPicPr>
          <p:cNvPr id="12" name="Picture 11"/>
          <p:cNvPicPr/>
          <p:nvPr/>
        </p:nvPicPr>
        <p:blipFill>
          <a:blip r:embed="rId4"/>
          <a:stretch>
            <a:fillRect/>
          </a:stretch>
        </p:blipFill>
        <p:spPr>
          <a:xfrm>
            <a:off x="5724743" y="2819400"/>
            <a:ext cx="2200057" cy="2235119"/>
          </a:xfrm>
          <a:prstGeom prst="rect">
            <a:avLst/>
          </a:prstGeom>
        </p:spPr>
      </p:pic>
      <p:cxnSp>
        <p:nvCxnSpPr>
          <p:cNvPr id="17" name="Straight Arrow Connector 16"/>
          <p:cNvCxnSpPr>
            <a:stCxn id="11" idx="3"/>
          </p:cNvCxnSpPr>
          <p:nvPr/>
        </p:nvCxnSpPr>
        <p:spPr bwMode="auto">
          <a:xfrm>
            <a:off x="8001000" y="3942796"/>
            <a:ext cx="514350"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7924799" y="4191000"/>
            <a:ext cx="1219201" cy="1077218"/>
          </a:xfrm>
          <a:prstGeom prst="rect">
            <a:avLst/>
          </a:prstGeom>
          <a:noFill/>
        </p:spPr>
        <p:txBody>
          <a:bodyPr wrap="square" rtlCol="0">
            <a:spAutoFit/>
          </a:bodyPr>
          <a:lstStyle/>
          <a:p>
            <a:pPr algn="ctr"/>
            <a:r>
              <a:rPr lang="en-US" sz="1600" dirty="0" smtClean="0"/>
              <a:t>OUTPUT:</a:t>
            </a:r>
          </a:p>
          <a:p>
            <a:pPr algn="ctr"/>
            <a:r>
              <a:rPr lang="en-US" sz="1600" dirty="0" smtClean="0"/>
              <a:t>*.nii.gz </a:t>
            </a:r>
          </a:p>
          <a:p>
            <a:pPr algn="ctr"/>
            <a:r>
              <a:rPr lang="en-US" sz="1600" dirty="0" smtClean="0"/>
              <a:t>Compressed</a:t>
            </a:r>
          </a:p>
          <a:p>
            <a:pPr algn="ctr"/>
            <a:r>
              <a:rPr lang="en-US" sz="1600" dirty="0" smtClean="0"/>
              <a:t>NIFTI file</a:t>
            </a:r>
            <a:endParaRPr lang="en-US" sz="1600" dirty="0"/>
          </a:p>
        </p:txBody>
      </p:sp>
    </p:spTree>
    <p:extLst>
      <p:ext uri="{BB962C8B-B14F-4D97-AF65-F5344CB8AC3E}">
        <p14:creationId xmlns:p14="http://schemas.microsoft.com/office/powerpoint/2010/main" val="280463721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define map from atlas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5"/>
            <a:ext cx="8229600" cy="1285875"/>
          </a:xfrm>
        </p:spPr>
        <p:txBody>
          <a:bodyPr/>
          <a:lstStyle/>
          <a:p>
            <a:pPr algn="just">
              <a:spcBef>
                <a:spcPts val="1000"/>
              </a:spcBef>
              <a:spcAft>
                <a:spcPts val="1000"/>
              </a:spcAft>
            </a:pPr>
            <a:r>
              <a:rPr lang="en-US" sz="2800" dirty="0" smtClean="0">
                <a:latin typeface="Garamond" panose="02020404030301010803" pitchFamily="18" charset="0"/>
              </a:rPr>
              <a:t>Activation maps may also be defined from atlases, such as AAL, </a:t>
            </a:r>
            <a:r>
              <a:rPr lang="en-US" sz="2800" dirty="0" err="1" smtClean="0">
                <a:latin typeface="Garamond" panose="02020404030301010803" pitchFamily="18" charset="0"/>
              </a:rPr>
              <a:t>Brodmann</a:t>
            </a:r>
            <a:r>
              <a:rPr lang="en-US" sz="2800" dirty="0" smtClean="0">
                <a:latin typeface="Garamond" panose="02020404030301010803" pitchFamily="18" charset="0"/>
              </a:rPr>
              <a:t>, Harvard-Oxford, Craddock and </a:t>
            </a:r>
            <a:r>
              <a:rPr lang="en-US" sz="2800" dirty="0" err="1" smtClean="0">
                <a:latin typeface="Garamond" panose="02020404030301010803" pitchFamily="18" charset="0"/>
              </a:rPr>
              <a:t>Brainnetome</a:t>
            </a:r>
            <a:r>
              <a:rPr lang="en-US" sz="2800" dirty="0" smtClean="0">
                <a:latin typeface="Garamond" panose="02020404030301010803" pitchFamily="18" charset="0"/>
              </a:rPr>
              <a:t>.</a:t>
            </a:r>
            <a:endParaRPr lang="en-US" sz="3400" dirty="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118</a:t>
            </a:fld>
            <a:endParaRPr lang="en-US" dirty="0">
              <a:solidFill>
                <a:srgbClr val="000000">
                  <a:tint val="75000"/>
                </a:srgb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99273"/>
            <a:ext cx="4648200" cy="3730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99273"/>
            <a:ext cx="4346090" cy="3657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32443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define map from data</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6"/>
            <a:ext cx="8348177" cy="1518148"/>
          </a:xfrm>
        </p:spPr>
        <p:txBody>
          <a:bodyPr/>
          <a:lstStyle/>
          <a:p>
            <a:pPr algn="just">
              <a:spcBef>
                <a:spcPts val="1000"/>
              </a:spcBef>
              <a:spcAft>
                <a:spcPts val="1000"/>
              </a:spcAft>
            </a:pPr>
            <a:r>
              <a:rPr lang="en-US" sz="2800" dirty="0" smtClean="0">
                <a:latin typeface="Garamond" panose="02020404030301010803" pitchFamily="18" charset="0"/>
              </a:rPr>
              <a:t>Data derived maps from </a:t>
            </a:r>
            <a:r>
              <a:rPr lang="en-US" sz="2800" dirty="0" smtClean="0">
                <a:latin typeface="Garamond" panose="02020404030301010803" pitchFamily="18" charset="0"/>
                <a:hlinkClick r:id="rId3"/>
              </a:rPr>
              <a:t>www.neurosynth.org</a:t>
            </a:r>
            <a:r>
              <a:rPr lang="en-US" sz="2800" dirty="0">
                <a:latin typeface="Garamond" panose="02020404030301010803" pitchFamily="18" charset="0"/>
              </a:rPr>
              <a:t>.</a:t>
            </a:r>
            <a:endParaRPr lang="en-US" sz="3400" dirty="0" smtClean="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119</a:t>
            </a:fld>
            <a:endParaRPr lang="en-US" dirty="0">
              <a:solidFill>
                <a:srgbClr val="000000">
                  <a:tint val="75000"/>
                </a:srgbClr>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113" y="1924050"/>
            <a:ext cx="581977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023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4035" name="Rectangle 3"/>
          <p:cNvSpPr>
            <a:spLocks noGrp="1" noRot="1" noChangeArrowheads="1"/>
          </p:cNvSpPr>
          <p:nvPr>
            <p:ph type="title"/>
          </p:nvPr>
        </p:nvSpPr>
        <p:spPr>
          <a:xfrm>
            <a:off x="0" y="228600"/>
            <a:ext cx="9144000" cy="1325563"/>
          </a:xfrm>
        </p:spPr>
        <p:txBody>
          <a:bodyPr/>
          <a:lstStyle/>
          <a:p>
            <a:pPr eaLnBrk="1" hangingPunct="1">
              <a:defRPr/>
            </a:pPr>
            <a:r>
              <a:rPr lang="en-US" altLang="ko-KR" sz="4000" smtClean="0">
                <a:solidFill>
                  <a:srgbClr val="00FFFF"/>
                </a:solidFill>
                <a:ea typeface="굴림" pitchFamily="50" charset="-127"/>
              </a:rPr>
              <a:t>Armchair Edge States: Dirac Solution</a:t>
            </a:r>
          </a:p>
        </p:txBody>
      </p:sp>
      <p:sp>
        <p:nvSpPr>
          <p:cNvPr id="11267" name="Rectangle 7"/>
          <p:cNvSpPr>
            <a:spLocks noChangeArrowheads="1"/>
          </p:cNvSpPr>
          <p:nvPr/>
        </p:nvSpPr>
        <p:spPr bwMode="auto">
          <a:xfrm>
            <a:off x="2971800" y="0"/>
            <a:ext cx="3124200" cy="457200"/>
          </a:xfrm>
          <a:prstGeom prst="rect">
            <a:avLst/>
          </a:prstGeom>
          <a:solidFill>
            <a:srgbClr val="808080"/>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1268" name="Rectangle 8"/>
          <p:cNvSpPr>
            <a:spLocks noChangeArrowheads="1"/>
          </p:cNvSpPr>
          <p:nvPr/>
        </p:nvSpPr>
        <p:spPr bwMode="auto">
          <a:xfrm>
            <a:off x="6096000" y="0"/>
            <a:ext cx="3048000" cy="457200"/>
          </a:xfrm>
          <a:prstGeom prst="rect">
            <a:avLst/>
          </a:prstGeom>
          <a:solidFill>
            <a:schemeClr val="bg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ko-KR" altLang="en-US" smtClean="0">
              <a:solidFill>
                <a:srgbClr val="FFFFFF"/>
              </a:solidFill>
              <a:ea typeface="Gulim" pitchFamily="34" charset="-127"/>
            </a:endParaRPr>
          </a:p>
        </p:txBody>
      </p:sp>
      <p:sp>
        <p:nvSpPr>
          <p:cNvPr id="11269" name="Rectangle 9"/>
          <p:cNvSpPr>
            <a:spLocks noChangeArrowheads="1"/>
          </p:cNvSpPr>
          <p:nvPr/>
        </p:nvSpPr>
        <p:spPr bwMode="auto">
          <a:xfrm>
            <a:off x="0" y="0"/>
            <a:ext cx="3048000" cy="457200"/>
          </a:xfrm>
          <a:prstGeom prst="rect">
            <a:avLst/>
          </a:prstGeom>
          <a:solidFill>
            <a:srgbClr val="C44F00"/>
          </a:solidFill>
          <a:ln>
            <a:noFill/>
          </a:ln>
          <a:effectLst/>
          <a:extLst>
            <a:ext uri="{91240B29-F687-4F45-9708-019B960494DF}">
              <a14:hiddenLine xmlns:a14="http://schemas.microsoft.com/office/drawing/2010/main" w="76200" algn="ctr">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ltLang="ko-KR" smtClean="0">
                <a:solidFill>
                  <a:srgbClr val="00CC99"/>
                </a:solidFill>
                <a:ea typeface="Gulim" pitchFamily="34" charset="-127"/>
              </a:rPr>
              <a:t>ARMCHAIR: semi-infinite</a:t>
            </a:r>
          </a:p>
        </p:txBody>
      </p:sp>
      <p:sp>
        <p:nvSpPr>
          <p:cNvPr id="11270" name="Text Box 10"/>
          <p:cNvSpPr txBox="1">
            <a:spLocks noChangeArrowheads="1"/>
          </p:cNvSpPr>
          <p:nvPr/>
        </p:nvSpPr>
        <p:spPr bwMode="auto">
          <a:xfrm>
            <a:off x="2971800" y="0"/>
            <a:ext cx="3048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altLang="ko-KR" smtClean="0">
                <a:solidFill>
                  <a:srgbClr val="FFFFFF"/>
                </a:solidFill>
                <a:latin typeface="Symbol" pitchFamily="18" charset="2"/>
                <a:ea typeface="Gulim" pitchFamily="34" charset="-127"/>
              </a:rPr>
              <a:t>D</a:t>
            </a:r>
            <a:endParaRPr lang="en-US" altLang="ko-KR" smtClean="0">
              <a:solidFill>
                <a:srgbClr val="FFFFFF"/>
              </a:solidFill>
              <a:ea typeface="Gulim" pitchFamily="34" charset="-127"/>
            </a:endParaRPr>
          </a:p>
        </p:txBody>
      </p:sp>
      <p:pic>
        <p:nvPicPr>
          <p:cNvPr id="11271"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76400"/>
            <a:ext cx="3962400" cy="142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200400"/>
            <a:ext cx="39624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343400"/>
            <a:ext cx="1563688"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4"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334000"/>
            <a:ext cx="3810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5" name="Text Box 20"/>
          <p:cNvSpPr txBox="1">
            <a:spLocks noChangeArrowheads="1"/>
          </p:cNvSpPr>
          <p:nvPr/>
        </p:nvSpPr>
        <p:spPr bwMode="auto">
          <a:xfrm>
            <a:off x="4572000" y="1676400"/>
            <a:ext cx="4267200"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buFontTx/>
              <a:buChar char="•"/>
            </a:pPr>
            <a:r>
              <a:rPr lang="ko-KR" altLang="en-US" smtClean="0">
                <a:solidFill>
                  <a:srgbClr val="FFFFFF"/>
                </a:solidFill>
                <a:ea typeface="Gulim" pitchFamily="34" charset="-127"/>
              </a:rPr>
              <a:t>  </a:t>
            </a:r>
            <a:r>
              <a:rPr lang="en-US" altLang="ko-KR" smtClean="0">
                <a:solidFill>
                  <a:srgbClr val="FFFFFF"/>
                </a:solidFill>
                <a:ea typeface="Gulim" pitchFamily="34" charset="-127"/>
              </a:rPr>
              <a:t>Eigenvalue problem:  	8 constraints</a:t>
            </a:r>
          </a:p>
          <a:p>
            <a:pPr eaLnBrk="0" fontAlgn="base" hangingPunct="0">
              <a:spcBef>
                <a:spcPct val="50000"/>
              </a:spcBef>
              <a:spcAft>
                <a:spcPct val="0"/>
              </a:spcAft>
              <a:buFontTx/>
              <a:buChar char="•"/>
            </a:pPr>
            <a:r>
              <a:rPr lang="en-US" altLang="ko-KR" smtClean="0">
                <a:solidFill>
                  <a:srgbClr val="FFFFFF"/>
                </a:solidFill>
                <a:ea typeface="Gulim" pitchFamily="34" charset="-127"/>
              </a:rPr>
              <a:t>  Normalization:		2 constraints</a:t>
            </a:r>
          </a:p>
          <a:p>
            <a:pPr eaLnBrk="0" fontAlgn="base" hangingPunct="0">
              <a:spcBef>
                <a:spcPct val="50000"/>
              </a:spcBef>
              <a:spcAft>
                <a:spcPct val="0"/>
              </a:spcAft>
              <a:buFontTx/>
              <a:buChar char="•"/>
            </a:pPr>
            <a:r>
              <a:rPr lang="en-US" altLang="ko-KR" smtClean="0">
                <a:solidFill>
                  <a:srgbClr val="FFFFFF"/>
                </a:solidFill>
                <a:ea typeface="Gulim" pitchFamily="34" charset="-127"/>
              </a:rPr>
              <a:t>  Vanishing amplitude:	</a:t>
            </a:r>
            <a:r>
              <a:rPr lang="en-US" altLang="ko-KR" smtClean="0">
                <a:solidFill>
                  <a:srgbClr val="FF5B5B"/>
                </a:solidFill>
                <a:ea typeface="Gulim" pitchFamily="34" charset="-127"/>
              </a:rPr>
              <a:t>4 constraints</a:t>
            </a:r>
          </a:p>
          <a:p>
            <a:pPr eaLnBrk="0" fontAlgn="base" hangingPunct="0">
              <a:spcBef>
                <a:spcPct val="50000"/>
              </a:spcBef>
              <a:spcAft>
                <a:spcPct val="0"/>
              </a:spcAft>
              <a:buFontTx/>
              <a:buChar char="•"/>
            </a:pPr>
            <a:r>
              <a:rPr lang="en-US" altLang="ko-KR" smtClean="0">
                <a:solidFill>
                  <a:srgbClr val="FFFFFF"/>
                </a:solidFill>
                <a:ea typeface="Gulim" pitchFamily="34" charset="-127"/>
              </a:rPr>
              <a:t>  Vanishing current:       +	</a:t>
            </a:r>
            <a:r>
              <a:rPr lang="en-US" altLang="ko-KR" smtClean="0">
                <a:solidFill>
                  <a:srgbClr val="FFFF00"/>
                </a:solidFill>
                <a:ea typeface="Gulim" pitchFamily="34" charset="-127"/>
              </a:rPr>
              <a:t>2 constraints</a:t>
            </a:r>
          </a:p>
          <a:p>
            <a:pPr eaLnBrk="0" fontAlgn="base" hangingPunct="0">
              <a:spcBef>
                <a:spcPct val="50000"/>
              </a:spcBef>
              <a:spcAft>
                <a:spcPct val="0"/>
              </a:spcAft>
            </a:pPr>
            <a:r>
              <a:rPr lang="en-US" altLang="ko-KR" smtClean="0">
                <a:solidFill>
                  <a:srgbClr val="FFFFFF"/>
                </a:solidFill>
                <a:ea typeface="Gulim" pitchFamily="34" charset="-127"/>
              </a:rPr>
              <a:t>Total real constraints        </a:t>
            </a:r>
            <a:r>
              <a:rPr lang="en-US" altLang="ko-KR" smtClean="0">
                <a:solidFill>
                  <a:srgbClr val="66FF66"/>
                </a:solidFill>
                <a:ea typeface="Gulim" pitchFamily="34" charset="-127"/>
              </a:rPr>
              <a:t>16 constraints</a:t>
            </a:r>
          </a:p>
        </p:txBody>
      </p:sp>
      <p:sp>
        <p:nvSpPr>
          <p:cNvPr id="11276" name="Line 21"/>
          <p:cNvSpPr>
            <a:spLocks noChangeShapeType="1"/>
          </p:cNvSpPr>
          <p:nvPr/>
        </p:nvSpPr>
        <p:spPr bwMode="auto">
          <a:xfrm>
            <a:off x="7162800" y="3276600"/>
            <a:ext cx="1600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11277" name="Text Box 22"/>
          <p:cNvSpPr txBox="1">
            <a:spLocks noChangeArrowheads="1"/>
          </p:cNvSpPr>
          <p:nvPr/>
        </p:nvSpPr>
        <p:spPr bwMode="auto">
          <a:xfrm>
            <a:off x="4419600" y="1295400"/>
            <a:ext cx="4527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b="1" u="sng" smtClean="0">
                <a:solidFill>
                  <a:srgbClr val="FFFFFF"/>
                </a:solidFill>
                <a:ea typeface="Gulim" pitchFamily="34" charset="-127"/>
              </a:rPr>
              <a:t>The proper BCs for semi-infinite system</a:t>
            </a:r>
          </a:p>
        </p:txBody>
      </p:sp>
      <p:sp>
        <p:nvSpPr>
          <p:cNvPr id="11278" name="Rectangle 24"/>
          <p:cNvSpPr>
            <a:spLocks noChangeArrowheads="1"/>
          </p:cNvSpPr>
          <p:nvPr/>
        </p:nvSpPr>
        <p:spPr bwMode="auto">
          <a:xfrm>
            <a:off x="304800" y="4953000"/>
            <a:ext cx="4029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ea typeface="Gulim" pitchFamily="34" charset="-127"/>
              </a:rPr>
              <a:t>where </a:t>
            </a:r>
            <a:r>
              <a:rPr lang="en-US" altLang="ko-KR" i="1" smtClean="0">
                <a:solidFill>
                  <a:srgbClr val="FFFFFF"/>
                </a:solidFill>
                <a:latin typeface="Century Schoolbook" pitchFamily="18" charset="0"/>
                <a:ea typeface="Gulim" pitchFamily="34" charset="-127"/>
              </a:rPr>
              <a:t>r</a:t>
            </a:r>
            <a:r>
              <a:rPr lang="en-US" altLang="ko-KR" smtClean="0">
                <a:solidFill>
                  <a:srgbClr val="FFFFFF"/>
                </a:solidFill>
                <a:ea typeface="Gulim" pitchFamily="34" charset="-127"/>
              </a:rPr>
              <a:t> </a:t>
            </a:r>
            <a:r>
              <a:rPr lang="en-US" altLang="ko-KR" smtClean="0">
                <a:solidFill>
                  <a:srgbClr val="FFFFFF"/>
                </a:solidFill>
                <a:latin typeface="Century Schoolbook" pitchFamily="18" charset="0"/>
                <a:ea typeface="Gulim" pitchFamily="34" charset="-127"/>
              </a:rPr>
              <a:t>=+1(</a:t>
            </a:r>
            <a:r>
              <a:rPr lang="en-US" altLang="ko-KR" smtClean="0">
                <a:solidFill>
                  <a:srgbClr val="FFFFFF"/>
                </a:solidFill>
                <a:ea typeface="Gulim" pitchFamily="34" charset="-127"/>
              </a:rPr>
              <a:t>-</a:t>
            </a:r>
            <a:r>
              <a:rPr lang="en-US" altLang="ko-KR" smtClean="0">
                <a:solidFill>
                  <a:srgbClr val="FFFFFF"/>
                </a:solidFill>
                <a:latin typeface="Century Schoolbook" pitchFamily="18" charset="0"/>
                <a:ea typeface="Gulim" pitchFamily="34" charset="-127"/>
              </a:rPr>
              <a:t>1)</a:t>
            </a:r>
            <a:r>
              <a:rPr lang="en-US" altLang="ko-KR" smtClean="0">
                <a:solidFill>
                  <a:srgbClr val="FFFFFF"/>
                </a:solidFill>
                <a:ea typeface="Gulim" pitchFamily="34" charset="-127"/>
              </a:rPr>
              <a:t> for right (left) movers;</a:t>
            </a:r>
          </a:p>
        </p:txBody>
      </p:sp>
      <p:sp>
        <p:nvSpPr>
          <p:cNvPr id="11279" name="Rectangle 25"/>
          <p:cNvSpPr>
            <a:spLocks noChangeArrowheads="1"/>
          </p:cNvSpPr>
          <p:nvPr/>
        </p:nvSpPr>
        <p:spPr bwMode="auto">
          <a:xfrm>
            <a:off x="381000" y="3962400"/>
            <a:ext cx="3905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ea typeface="Gulim" pitchFamily="34" charset="-127"/>
              </a:rPr>
              <a:t>the dispersion of edge state bands is</a:t>
            </a:r>
          </a:p>
        </p:txBody>
      </p:sp>
      <p:sp>
        <p:nvSpPr>
          <p:cNvPr id="11280" name="Rectangle 26"/>
          <p:cNvSpPr>
            <a:spLocks noChangeArrowheads="1"/>
          </p:cNvSpPr>
          <p:nvPr/>
        </p:nvSpPr>
        <p:spPr bwMode="auto">
          <a:xfrm>
            <a:off x="273050" y="1219200"/>
            <a:ext cx="3587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ea typeface="Gulim" pitchFamily="34" charset="-127"/>
              </a:rPr>
              <a:t>The unnormalized wavefunctions:</a:t>
            </a:r>
            <a:endParaRPr lang="en-US" altLang="ko-KR" i="1" smtClean="0">
              <a:solidFill>
                <a:srgbClr val="FFFFFF"/>
              </a:solidFill>
              <a:ea typeface="Gulim" pitchFamily="34" charset="-127"/>
            </a:endParaRPr>
          </a:p>
        </p:txBody>
      </p:sp>
      <p:pic>
        <p:nvPicPr>
          <p:cNvPr id="11281" name="Picture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038600"/>
            <a:ext cx="4219575" cy="264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82" name="Rectangle 28"/>
          <p:cNvSpPr>
            <a:spLocks noChangeArrowheads="1"/>
          </p:cNvSpPr>
          <p:nvPr/>
        </p:nvSpPr>
        <p:spPr bwMode="auto">
          <a:xfrm>
            <a:off x="304800" y="5867400"/>
            <a:ext cx="4029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ltLang="ko-KR" smtClean="0">
                <a:solidFill>
                  <a:srgbClr val="FFFFFF"/>
                </a:solidFill>
                <a:ea typeface="Gulim" pitchFamily="34" charset="-127"/>
              </a:rPr>
              <a:t>Gap closes and no edge state solutions exist when </a:t>
            </a:r>
            <a:r>
              <a:rPr lang="en-US" altLang="ko-KR" i="1" smtClean="0">
                <a:solidFill>
                  <a:srgbClr val="FFFFFF"/>
                </a:solidFill>
                <a:latin typeface="Century Schoolbook" pitchFamily="18" charset="0"/>
                <a:ea typeface="Gulim" pitchFamily="34" charset="-127"/>
              </a:rPr>
              <a:t>m</a:t>
            </a:r>
            <a:r>
              <a:rPr lang="en-US" altLang="ko-KR" smtClean="0">
                <a:solidFill>
                  <a:srgbClr val="FFFFFF"/>
                </a:solidFill>
                <a:ea typeface="Gulim" pitchFamily="34" charset="-127"/>
              </a:rPr>
              <a:t> </a:t>
            </a:r>
            <a:r>
              <a:rPr lang="en-US" altLang="ko-KR" smtClean="0">
                <a:solidFill>
                  <a:srgbClr val="FFFFFF"/>
                </a:solidFill>
                <a:latin typeface="Century Schoolbook" pitchFamily="18" charset="0"/>
                <a:ea typeface="Gulim" pitchFamily="34" charset="-127"/>
              </a:rPr>
              <a:t>≥</a:t>
            </a:r>
            <a:r>
              <a:rPr lang="en-US" altLang="ko-KR" smtClean="0">
                <a:solidFill>
                  <a:srgbClr val="FFFFFF"/>
                </a:solidFill>
                <a:ea typeface="Gulim" pitchFamily="34" charset="-127"/>
              </a:rPr>
              <a:t> </a:t>
            </a:r>
            <a:r>
              <a:rPr lang="en-US" altLang="ko-KR" smtClean="0">
                <a:solidFill>
                  <a:srgbClr val="FFFFFF"/>
                </a:solidFill>
                <a:latin typeface="Symbol" pitchFamily="18" charset="2"/>
                <a:ea typeface="Gulim" pitchFamily="34" charset="-127"/>
              </a:rPr>
              <a:t>D </a:t>
            </a:r>
            <a:r>
              <a:rPr lang="en-US" altLang="ko-KR" smtClean="0">
                <a:solidFill>
                  <a:srgbClr val="FFFFFF"/>
                </a:solidFill>
                <a:ea typeface="Gulim" pitchFamily="34" charset="-127"/>
              </a:rPr>
              <a:t>; </a:t>
            </a:r>
          </a:p>
        </p:txBody>
      </p:sp>
      <p:sp>
        <p:nvSpPr>
          <p:cNvPr id="11283" name="Text Box 29"/>
          <p:cNvSpPr txBox="1">
            <a:spLocks noChangeArrowheads="1"/>
          </p:cNvSpPr>
          <p:nvPr/>
        </p:nvSpPr>
        <p:spPr bwMode="auto">
          <a:xfrm>
            <a:off x="6096000" y="0"/>
            <a:ext cx="3048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altLang="ko-KR" i="1" smtClean="0">
                <a:solidFill>
                  <a:srgbClr val="FFCC00"/>
                </a:solidFill>
                <a:latin typeface="Century Schoolbook" pitchFamily="18" charset="0"/>
                <a:ea typeface="Gulim" pitchFamily="34" charset="-127"/>
              </a:rPr>
              <a:t>m</a:t>
            </a:r>
          </a:p>
        </p:txBody>
      </p:sp>
      <p:sp>
        <p:nvSpPr>
          <p:cNvPr id="20"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12</a:t>
            </a:fld>
            <a:endParaRPr lang="en-US"/>
          </a:p>
        </p:txBody>
      </p:sp>
    </p:spTree>
    <p:extLst>
      <p:ext uri="{BB962C8B-B14F-4D97-AF65-F5344CB8AC3E}">
        <p14:creationId xmlns:p14="http://schemas.microsoft.com/office/powerpoint/2010/main" val="44017313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6914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4D: experimental design &amp; HRF</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5"/>
            <a:ext cx="8229600" cy="1057275"/>
          </a:xfrm>
        </p:spPr>
        <p:txBody>
          <a:bodyPr/>
          <a:lstStyle/>
          <a:p>
            <a:pPr algn="just">
              <a:spcBef>
                <a:spcPts val="1000"/>
              </a:spcBef>
              <a:spcAft>
                <a:spcPts val="1000"/>
              </a:spcAft>
            </a:pPr>
            <a:r>
              <a:rPr lang="en-US" sz="2300" dirty="0" smtClean="0">
                <a:latin typeface="Garamond" panose="02020404030301010803" pitchFamily="18" charset="0"/>
              </a:rPr>
              <a:t>To generate 4D time-series the experimental design  must be specified along with the hemodynamic response function (HRF) and model.</a:t>
            </a:r>
            <a:endParaRPr lang="en-US" sz="2300" dirty="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120</a:t>
            </a:fld>
            <a:endParaRPr lang="en-US" dirty="0">
              <a:solidFill>
                <a:srgbClr val="000000">
                  <a:tint val="75000"/>
                </a:srgb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2362200"/>
            <a:ext cx="82486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495800"/>
            <a:ext cx="47148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648200"/>
            <a:ext cx="3410011" cy="89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2386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399" y="4356976"/>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0"/>
          <p:cNvSpPr txBox="1">
            <a:spLocks/>
          </p:cNvSpPr>
          <p:nvPr/>
        </p:nvSpPr>
        <p:spPr bwMode="auto">
          <a:xfrm>
            <a:off x="5334000" y="5562600"/>
            <a:ext cx="3410011" cy="1057275"/>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1" tIns="45706" rIns="91411" bIns="45706" numCol="1" anchor="t" anchorCtr="0" compatLnSpc="1">
            <a:prstTxWarp prst="textNoShape">
              <a:avLst/>
            </a:prstTxWarp>
          </a:bodyPr>
          <a:lst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a:lstStyle>
          <a:p>
            <a:pPr marL="0" indent="0" algn="just">
              <a:spcBef>
                <a:spcPts val="1000"/>
              </a:spcBef>
              <a:spcAft>
                <a:spcPts val="1000"/>
              </a:spcAft>
            </a:pPr>
            <a:r>
              <a:rPr lang="en-US" sz="1950" kern="0" dirty="0" smtClean="0">
                <a:latin typeface="Garamond" panose="02020404030301010803" pitchFamily="18" charset="0"/>
              </a:rPr>
              <a:t>This is the </a:t>
            </a:r>
            <a:r>
              <a:rPr lang="en-US" sz="1950" b="1" kern="0" dirty="0" smtClean="0">
                <a:latin typeface="Garamond" panose="02020404030301010803" pitchFamily="18" charset="0"/>
              </a:rPr>
              <a:t>sustained model</a:t>
            </a:r>
            <a:r>
              <a:rPr lang="en-US" sz="1950" kern="0" dirty="0" smtClean="0">
                <a:latin typeface="Garamond" panose="02020404030301010803" pitchFamily="18" charset="0"/>
              </a:rPr>
              <a:t> of the hemodynamic response: the HRF convolved with the boxcar.</a:t>
            </a:r>
          </a:p>
          <a:p>
            <a:pPr algn="just">
              <a:spcBef>
                <a:spcPts val="1000"/>
              </a:spcBef>
              <a:spcAft>
                <a:spcPts val="1000"/>
              </a:spcAft>
            </a:pPr>
            <a:endParaRPr lang="en-US" sz="3600" kern="0" dirty="0" smtClean="0">
              <a:latin typeface="Garamond" panose="02020404030301010803" pitchFamily="18" charset="0"/>
            </a:endParaRPr>
          </a:p>
          <a:p>
            <a:pPr marL="114300" lvl="1" indent="0" eaLnBrk="1" hangingPunct="1">
              <a:spcBef>
                <a:spcPts val="1200"/>
              </a:spcBef>
              <a:spcAft>
                <a:spcPts val="1200"/>
              </a:spcAft>
              <a:buFont typeface="Wingdings" pitchFamily="2" charset="2"/>
              <a:buNone/>
              <a:defRPr/>
            </a:pPr>
            <a:endParaRPr lang="en-US" kern="0" dirty="0" smtClean="0"/>
          </a:p>
        </p:txBody>
      </p:sp>
      <p:pic>
        <p:nvPicPr>
          <p:cNvPr id="1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65532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116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6914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4D: OSO model of response</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219200"/>
            <a:ext cx="8229600" cy="5172075"/>
          </a:xfrm>
        </p:spPr>
        <p:txBody>
          <a:bodyPr/>
          <a:lstStyle/>
          <a:p>
            <a:pPr marL="114300" lvl="1" indent="0" eaLnBrk="1" hangingPunct="1">
              <a:spcBef>
                <a:spcPts val="1200"/>
              </a:spcBef>
              <a:spcAft>
                <a:spcPts val="1200"/>
              </a:spcAft>
              <a:buNone/>
              <a:defRPr/>
            </a:pPr>
            <a:r>
              <a:rPr lang="en-US" dirty="0" smtClean="0"/>
              <a:t>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121</a:t>
            </a:fld>
            <a:endParaRPr lang="en-US" dirty="0">
              <a:solidFill>
                <a:srgbClr val="000000">
                  <a:tint val="75000"/>
                </a:srgbClr>
              </a:solidFill>
            </a:endParaRPr>
          </a:p>
        </p:txBody>
      </p:sp>
      <p:sp>
        <p:nvSpPr>
          <p:cNvPr id="2" name="Rectangle 1"/>
          <p:cNvSpPr/>
          <p:nvPr/>
        </p:nvSpPr>
        <p:spPr>
          <a:xfrm>
            <a:off x="838200" y="1295400"/>
            <a:ext cx="8077200" cy="1200329"/>
          </a:xfrm>
          <a:prstGeom prst="rect">
            <a:avLst/>
          </a:prstGeom>
        </p:spPr>
        <p:txBody>
          <a:bodyPr wrap="square">
            <a:spAutoFit/>
          </a:bodyPr>
          <a:lstStyle/>
          <a:p>
            <a:pPr algn="just">
              <a:spcBef>
                <a:spcPts val="1000"/>
              </a:spcBef>
              <a:spcAft>
                <a:spcPts val="1000"/>
              </a:spcAft>
            </a:pPr>
            <a:r>
              <a:rPr lang="en-US" sz="2400" kern="0" dirty="0">
                <a:latin typeface="Garamond" panose="02020404030301010803" pitchFamily="18" charset="0"/>
              </a:rPr>
              <a:t>This is the </a:t>
            </a:r>
            <a:r>
              <a:rPr lang="en-US" sz="2400" b="1" kern="0" dirty="0" smtClean="0">
                <a:latin typeface="Garamond" panose="02020404030301010803" pitchFamily="18" charset="0"/>
              </a:rPr>
              <a:t>transient </a:t>
            </a:r>
            <a:r>
              <a:rPr lang="en-US" sz="2400" b="1" kern="0" dirty="0">
                <a:latin typeface="Garamond" panose="02020404030301010803" pitchFamily="18" charset="0"/>
              </a:rPr>
              <a:t>model</a:t>
            </a:r>
            <a:r>
              <a:rPr lang="en-US" sz="2400" kern="0" dirty="0">
                <a:latin typeface="Garamond" panose="02020404030301010803" pitchFamily="18" charset="0"/>
              </a:rPr>
              <a:t> of the hemodynamic response: the HRF convolved with </a:t>
            </a:r>
            <a:r>
              <a:rPr lang="en-US" sz="2400" kern="0" dirty="0" smtClean="0">
                <a:latin typeface="Garamond" panose="02020404030301010803" pitchFamily="18" charset="0"/>
              </a:rPr>
              <a:t>the derivative of boxcar (specifically at the onset and offset times). Onset to Offset response ratio set to 0.5.</a:t>
            </a:r>
            <a:endParaRPr lang="en-US" sz="2400" kern="0" dirty="0">
              <a:latin typeface="Garamond" panose="02020404030301010803" pitchFamily="18" charset="0"/>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460074"/>
            <a:ext cx="5867400" cy="4397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87692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4" name="TextBox 3"/>
          <p:cNvSpPr txBox="1"/>
          <p:nvPr/>
        </p:nvSpPr>
        <p:spPr>
          <a:xfrm>
            <a:off x="0" y="6519446"/>
            <a:ext cx="8991600" cy="338554"/>
          </a:xfrm>
          <a:prstGeom prst="rect">
            <a:avLst/>
          </a:prstGeom>
          <a:noFill/>
        </p:spPr>
        <p:txBody>
          <a:bodyPr wrap="square" rtlCol="0">
            <a:spAutoFit/>
          </a:bodyPr>
          <a:lstStyle/>
          <a:p>
            <a:r>
              <a:rPr lang="en-US" sz="1600" u="sng" dirty="0" smtClean="0"/>
              <a:t>Source</a:t>
            </a:r>
            <a:r>
              <a:rPr lang="en-US" sz="1600" dirty="0"/>
              <a:t>: Thomas T. Liu, “Noise contributions to the fMRI signal: </a:t>
            </a:r>
            <a:r>
              <a:rPr lang="en-US" sz="1600" dirty="0" smtClean="0"/>
              <a:t>An Overview</a:t>
            </a:r>
            <a:r>
              <a:rPr lang="en-US" sz="1600" dirty="0"/>
              <a:t>” </a:t>
            </a:r>
            <a:r>
              <a:rPr lang="en-US" sz="1600" dirty="0" err="1" smtClean="0"/>
              <a:t>NeuroImage</a:t>
            </a:r>
            <a:r>
              <a:rPr lang="en-US" sz="1600" dirty="0" smtClean="0"/>
              <a:t> (2016).</a:t>
            </a:r>
            <a:endParaRPr lang="en-US" sz="1600" dirty="0"/>
          </a:p>
        </p:txBody>
      </p:sp>
      <p:sp>
        <p:nvSpPr>
          <p:cNvPr id="15" name="Rectangle 2"/>
          <p:cNvSpPr txBox="1">
            <a:spLocks noChangeArrowheads="1"/>
          </p:cNvSpPr>
          <p:nvPr/>
        </p:nvSpPr>
        <p:spPr bwMode="auto">
          <a:xfrm>
            <a:off x="614363" y="-25400"/>
            <a:ext cx="7691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r>
              <a:rPr lang="en-US" altLang="en-US" sz="2800" b="1" kern="0" dirty="0" smtClean="0">
                <a:solidFill>
                  <a:schemeClr val="accent1">
                    <a:lumMod val="60000"/>
                    <a:lumOff val="40000"/>
                  </a:schemeClr>
                </a:solidFill>
              </a:rPr>
              <a:t>Implementation 4D: noise in fMRI signals</a:t>
            </a:r>
            <a:endParaRPr lang="en-US" altLang="en-US" sz="2800" kern="0" dirty="0" smtClean="0">
              <a:solidFill>
                <a:schemeClr val="accent1">
                  <a:lumMod val="60000"/>
                  <a:lumOff val="40000"/>
                </a:schemeClr>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5874851" cy="525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162800" y="4191000"/>
            <a:ext cx="1447800" cy="715581"/>
          </a:xfrm>
          <a:prstGeom prst="rect">
            <a:avLst/>
          </a:prstGeom>
          <a:noFill/>
        </p:spPr>
        <p:txBody>
          <a:bodyPr wrap="square" rtlCol="0">
            <a:spAutoFit/>
          </a:bodyPr>
          <a:lstStyle/>
          <a:p>
            <a:r>
              <a:rPr lang="en-US" sz="1350" b="1" dirty="0" smtClean="0">
                <a:latin typeface="Arial" panose="020B0604020202020204" pitchFamily="34" charset="0"/>
                <a:cs typeface="Arial" panose="020B0604020202020204" pitchFamily="34" charset="0"/>
              </a:rPr>
              <a:t>Temperature</a:t>
            </a:r>
          </a:p>
          <a:p>
            <a:r>
              <a:rPr lang="en-US" sz="1350" b="1" dirty="0" smtClean="0">
                <a:latin typeface="Arial" panose="020B0604020202020204" pitchFamily="34" charset="0"/>
                <a:cs typeface="Arial" panose="020B0604020202020204" pitchFamily="34" charset="0"/>
              </a:rPr>
              <a:t>and </a:t>
            </a:r>
          </a:p>
          <a:p>
            <a:r>
              <a:rPr lang="en-US" sz="1350" b="1" dirty="0" smtClean="0">
                <a:latin typeface="Arial" panose="020B0604020202020204" pitchFamily="34" charset="0"/>
                <a:cs typeface="Arial" panose="020B0604020202020204" pitchFamily="34" charset="0"/>
              </a:rPr>
              <a:t>system</a:t>
            </a:r>
            <a:endParaRPr lang="en-US" sz="1350" b="1" dirty="0">
              <a:latin typeface="Arial" panose="020B0604020202020204" pitchFamily="34" charset="0"/>
              <a:cs typeface="Arial" panose="020B0604020202020204" pitchFamily="34" charset="0"/>
            </a:endParaRPr>
          </a:p>
        </p:txBody>
      </p:sp>
      <p:pic>
        <p:nvPicPr>
          <p:cNvPr id="16386" name="Picture 2" descr="Image result for t2* relaxation equation"/>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477000" y="5482988"/>
            <a:ext cx="1835624" cy="91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32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physiological noise sources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a:spcBef>
                <a:spcPts val="1000"/>
              </a:spcBef>
              <a:spcAft>
                <a:spcPts val="1000"/>
              </a:spcAft>
            </a:pPr>
            <a:r>
              <a:rPr lang="en-US" sz="2150" dirty="0">
                <a:latin typeface="Arial" panose="020B0604020202020204" pitchFamily="34" charset="0"/>
                <a:ea typeface="Verdana" panose="020B0604030504040204" pitchFamily="34" charset="0"/>
                <a:cs typeface="Arial" panose="020B0604020202020204" pitchFamily="34" charset="0"/>
              </a:rPr>
              <a:t>The system noise has a </a:t>
            </a:r>
            <a:r>
              <a:rPr lang="en-US" sz="2150" dirty="0" err="1">
                <a:latin typeface="Arial" panose="020B0604020202020204" pitchFamily="34" charset="0"/>
                <a:ea typeface="Verdana" panose="020B0604030504040204" pitchFamily="34" charset="0"/>
                <a:cs typeface="Arial" panose="020B0604020202020204" pitchFamily="34" charset="0"/>
              </a:rPr>
              <a:t>Rician</a:t>
            </a:r>
            <a:r>
              <a:rPr lang="en-US" sz="2150" dirty="0">
                <a:latin typeface="Arial" panose="020B0604020202020204" pitchFamily="34" charset="0"/>
                <a:ea typeface="Verdana" panose="020B0604030504040204" pitchFamily="34" charset="0"/>
                <a:cs typeface="Arial" panose="020B0604020202020204" pitchFamily="34" charset="0"/>
              </a:rPr>
              <a:t> </a:t>
            </a:r>
            <a:r>
              <a:rPr lang="en-US" sz="2150" dirty="0" smtClean="0">
                <a:latin typeface="Arial" panose="020B0604020202020204" pitchFamily="34" charset="0"/>
                <a:ea typeface="Verdana" panose="020B0604030504040204" pitchFamily="34" charset="0"/>
                <a:cs typeface="Arial" panose="020B0604020202020204" pitchFamily="34" charset="0"/>
              </a:rPr>
              <a:t>distribution. </a:t>
            </a:r>
            <a:r>
              <a:rPr lang="en-US" sz="2150" dirty="0">
                <a:latin typeface="Arial" panose="020B0604020202020204" pitchFamily="34" charset="0"/>
                <a:ea typeface="Verdana" panose="020B0604030504040204" pitchFamily="34" charset="0"/>
                <a:cs typeface="Arial" panose="020B0604020202020204" pitchFamily="34" charset="0"/>
              </a:rPr>
              <a:t>Physiological noise </a:t>
            </a:r>
            <a:r>
              <a:rPr lang="en-US" sz="2150" dirty="0" smtClean="0">
                <a:latin typeface="Arial" panose="020B0604020202020204" pitchFamily="34" charset="0"/>
                <a:ea typeface="Verdana" panose="020B0604030504040204" pitchFamily="34" charset="0"/>
                <a:cs typeface="Arial" panose="020B0604020202020204" pitchFamily="34" charset="0"/>
              </a:rPr>
              <a:t>in MRI signals comes </a:t>
            </a:r>
            <a:r>
              <a:rPr lang="en-US" sz="2150" dirty="0">
                <a:latin typeface="Arial" panose="020B0604020202020204" pitchFamily="34" charset="0"/>
                <a:ea typeface="Verdana" panose="020B0604030504040204" pitchFamily="34" charset="0"/>
                <a:cs typeface="Arial" panose="020B0604020202020204" pitchFamily="34" charset="0"/>
              </a:rPr>
              <a:t>from 6 </a:t>
            </a:r>
            <a:r>
              <a:rPr lang="en-US" sz="2150" dirty="0" smtClean="0">
                <a:latin typeface="Arial" panose="020B0604020202020204" pitchFamily="34" charset="0"/>
                <a:ea typeface="Verdana" panose="020B0604030504040204" pitchFamily="34" charset="0"/>
                <a:cs typeface="Arial" panose="020B0604020202020204" pitchFamily="34" charset="0"/>
              </a:rPr>
              <a:t>sources: </a:t>
            </a:r>
          </a:p>
          <a:p>
            <a:pPr marL="514350" indent="-514350">
              <a:spcBef>
                <a:spcPts val="1000"/>
              </a:spcBef>
              <a:spcAft>
                <a:spcPts val="1000"/>
              </a:spcAft>
              <a:buAutoNum type="arabicParenBoth"/>
            </a:pPr>
            <a:r>
              <a:rPr lang="en-US" sz="2150" dirty="0">
                <a:latin typeface="Arial" panose="020B0604020202020204" pitchFamily="34" charset="0"/>
                <a:ea typeface="Verdana" panose="020B0604030504040204" pitchFamily="34" charset="0"/>
                <a:cs typeface="Arial" panose="020B0604020202020204" pitchFamily="34" charset="0"/>
              </a:rPr>
              <a:t>T</a:t>
            </a:r>
            <a:r>
              <a:rPr lang="en-US" sz="2150" dirty="0" smtClean="0">
                <a:latin typeface="Arial" panose="020B0604020202020204" pitchFamily="34" charset="0"/>
                <a:ea typeface="Verdana" panose="020B0604030504040204" pitchFamily="34" charset="0"/>
                <a:cs typeface="Arial" panose="020B0604020202020204" pitchFamily="34" charset="0"/>
              </a:rPr>
              <a:t>he </a:t>
            </a:r>
            <a:r>
              <a:rPr lang="en-US" sz="2150" dirty="0">
                <a:latin typeface="Arial" panose="020B0604020202020204" pitchFamily="34" charset="0"/>
                <a:ea typeface="Verdana" panose="020B0604030504040204" pitchFamily="34" charset="0"/>
                <a:cs typeface="Arial" panose="020B0604020202020204" pitchFamily="34" charset="0"/>
              </a:rPr>
              <a:t>respiratory pulse (RP) </a:t>
            </a:r>
            <a:r>
              <a:rPr lang="en-US" sz="2150" dirty="0" smtClean="0">
                <a:latin typeface="Arial" panose="020B0604020202020204" pitchFamily="34" charset="0"/>
                <a:ea typeface="Verdana" panose="020B0604030504040204" pitchFamily="34" charset="0"/>
                <a:cs typeface="Arial" panose="020B0604020202020204" pitchFamily="34" charset="0"/>
              </a:rPr>
              <a:t>follows </a:t>
            </a:r>
            <a:r>
              <a:rPr lang="en-US" sz="2150" dirty="0">
                <a:latin typeface="Arial" panose="020B0604020202020204" pitchFamily="34" charset="0"/>
                <a:ea typeface="Verdana" panose="020B0604030504040204" pitchFamily="34" charset="0"/>
                <a:cs typeface="Arial" panose="020B0604020202020204" pitchFamily="34" charset="0"/>
              </a:rPr>
              <a:t>the respiratory volume time-series (RVT</a:t>
            </a:r>
            <a:r>
              <a:rPr lang="en-US" sz="2150" dirty="0" smtClean="0">
                <a:latin typeface="Arial" panose="020B0604020202020204" pitchFamily="34" charset="0"/>
                <a:ea typeface="Verdana" panose="020B0604030504040204" pitchFamily="34" charset="0"/>
                <a:cs typeface="Arial" panose="020B0604020202020204" pitchFamily="34" charset="0"/>
              </a:rPr>
              <a:t>) or the chest displacement time-series; </a:t>
            </a:r>
          </a:p>
          <a:p>
            <a:pPr marL="514350" indent="-514350">
              <a:spcBef>
                <a:spcPts val="1000"/>
              </a:spcBef>
              <a:spcAft>
                <a:spcPts val="1000"/>
              </a:spcAft>
              <a:buAutoNum type="arabicParenBoth"/>
            </a:pPr>
            <a:r>
              <a:rPr lang="en-US" sz="2150" dirty="0">
                <a:latin typeface="Arial" panose="020B0604020202020204" pitchFamily="34" charset="0"/>
                <a:ea typeface="Verdana" panose="020B0604030504040204" pitchFamily="34" charset="0"/>
                <a:cs typeface="Arial" panose="020B0604020202020204" pitchFamily="34" charset="0"/>
              </a:rPr>
              <a:t>T</a:t>
            </a:r>
            <a:r>
              <a:rPr lang="en-US" sz="2150" dirty="0" smtClean="0">
                <a:latin typeface="Arial" panose="020B0604020202020204" pitchFamily="34" charset="0"/>
                <a:ea typeface="Verdana" panose="020B0604030504040204" pitchFamily="34" charset="0"/>
                <a:cs typeface="Arial" panose="020B0604020202020204" pitchFamily="34" charset="0"/>
              </a:rPr>
              <a:t>he </a:t>
            </a:r>
            <a:r>
              <a:rPr lang="en-US" sz="2150" dirty="0">
                <a:latin typeface="Arial" panose="020B0604020202020204" pitchFamily="34" charset="0"/>
                <a:ea typeface="Verdana" panose="020B0604030504040204" pitchFamily="34" charset="0"/>
                <a:cs typeface="Arial" panose="020B0604020202020204" pitchFamily="34" charset="0"/>
              </a:rPr>
              <a:t>cardiac </a:t>
            </a:r>
            <a:r>
              <a:rPr lang="en-US" sz="2150" dirty="0" smtClean="0">
                <a:latin typeface="Arial" panose="020B0604020202020204" pitchFamily="34" charset="0"/>
                <a:ea typeface="Verdana" panose="020B0604030504040204" pitchFamily="34" charset="0"/>
                <a:cs typeface="Arial" panose="020B0604020202020204" pitchFamily="34" charset="0"/>
              </a:rPr>
              <a:t>pulse (CP) follows </a:t>
            </a:r>
            <a:r>
              <a:rPr lang="en-US" sz="2150" dirty="0">
                <a:latin typeface="Arial" panose="020B0604020202020204" pitchFamily="34" charset="0"/>
                <a:ea typeface="Verdana" panose="020B0604030504040204" pitchFamily="34" charset="0"/>
                <a:cs typeface="Arial" panose="020B0604020202020204" pitchFamily="34" charset="0"/>
              </a:rPr>
              <a:t>the pulse wave velocity (PWV); </a:t>
            </a:r>
            <a:endParaRPr lang="en-US" sz="2150" dirty="0" smtClean="0">
              <a:latin typeface="Arial" panose="020B0604020202020204" pitchFamily="34" charset="0"/>
              <a:ea typeface="Verdana" panose="020B0604030504040204" pitchFamily="34" charset="0"/>
              <a:cs typeface="Arial" panose="020B0604020202020204" pitchFamily="34" charset="0"/>
            </a:endParaRPr>
          </a:p>
          <a:p>
            <a:pPr marL="514350" indent="-514350">
              <a:spcBef>
                <a:spcPts val="1000"/>
              </a:spcBef>
              <a:spcAft>
                <a:spcPts val="1000"/>
              </a:spcAft>
              <a:buAutoNum type="arabicParenBoth"/>
            </a:pPr>
            <a:r>
              <a:rPr lang="en-US" sz="2150" dirty="0">
                <a:latin typeface="Arial" panose="020B0604020202020204" pitchFamily="34" charset="0"/>
                <a:ea typeface="Verdana" panose="020B0604030504040204" pitchFamily="34" charset="0"/>
                <a:cs typeface="Arial" panose="020B0604020202020204" pitchFamily="34" charset="0"/>
              </a:rPr>
              <a:t>T</a:t>
            </a:r>
            <a:r>
              <a:rPr lang="en-US" sz="2150" dirty="0" smtClean="0">
                <a:latin typeface="Arial" panose="020B0604020202020204" pitchFamily="34" charset="0"/>
                <a:ea typeface="Verdana" panose="020B0604030504040204" pitchFamily="34" charset="0"/>
                <a:cs typeface="Arial" panose="020B0604020202020204" pitchFamily="34" charset="0"/>
              </a:rPr>
              <a:t>he </a:t>
            </a:r>
            <a:r>
              <a:rPr lang="en-US" sz="2150" dirty="0">
                <a:latin typeface="Arial" panose="020B0604020202020204" pitchFamily="34" charset="0"/>
                <a:ea typeface="Verdana" panose="020B0604030504040204" pitchFamily="34" charset="0"/>
                <a:cs typeface="Arial" panose="020B0604020202020204" pitchFamily="34" charset="0"/>
              </a:rPr>
              <a:t>interaction between CP and RP (</a:t>
            </a:r>
            <a:r>
              <a:rPr lang="en-US" sz="2150" dirty="0" err="1">
                <a:latin typeface="Arial" panose="020B0604020202020204" pitchFamily="34" charset="0"/>
                <a:ea typeface="Verdana" panose="020B0604030504040204" pitchFamily="34" charset="0"/>
                <a:cs typeface="Arial" panose="020B0604020202020204" pitchFamily="34" charset="0"/>
              </a:rPr>
              <a:t>InterCRP</a:t>
            </a:r>
            <a:r>
              <a:rPr lang="en-US" sz="2150" dirty="0">
                <a:latin typeface="Arial" panose="020B0604020202020204" pitchFamily="34" charset="0"/>
                <a:ea typeface="Verdana" panose="020B0604030504040204" pitchFamily="34" charset="0"/>
                <a:cs typeface="Arial" panose="020B0604020202020204" pitchFamily="34" charset="0"/>
              </a:rPr>
              <a:t>); </a:t>
            </a:r>
          </a:p>
          <a:p>
            <a:pPr marL="514350" indent="-514350">
              <a:spcBef>
                <a:spcPts val="1000"/>
              </a:spcBef>
              <a:spcAft>
                <a:spcPts val="1000"/>
              </a:spcAft>
              <a:buAutoNum type="arabicParenBoth"/>
            </a:pPr>
            <a:r>
              <a:rPr lang="en-US" sz="2150" dirty="0">
                <a:latin typeface="Arial" panose="020B0604020202020204" pitchFamily="34" charset="0"/>
                <a:ea typeface="Verdana" panose="020B0604030504040204" pitchFamily="34" charset="0"/>
                <a:cs typeface="Arial" panose="020B0604020202020204" pitchFamily="34" charset="0"/>
              </a:rPr>
              <a:t>T</a:t>
            </a:r>
            <a:r>
              <a:rPr lang="en-US" sz="2150" dirty="0" smtClean="0">
                <a:latin typeface="Arial" panose="020B0604020202020204" pitchFamily="34" charset="0"/>
                <a:ea typeface="Verdana" panose="020B0604030504040204" pitchFamily="34" charset="0"/>
                <a:cs typeface="Arial" panose="020B0604020202020204" pitchFamily="34" charset="0"/>
              </a:rPr>
              <a:t>he </a:t>
            </a:r>
            <a:r>
              <a:rPr lang="en-US" sz="2150" dirty="0">
                <a:latin typeface="Arial" panose="020B0604020202020204" pitchFamily="34" charset="0"/>
                <a:ea typeface="Verdana" panose="020B0604030504040204" pitchFamily="34" charset="0"/>
                <a:cs typeface="Arial" panose="020B0604020202020204" pitchFamily="34" charset="0"/>
              </a:rPr>
              <a:t>result of the respiratory response function (RRF) convolved with the </a:t>
            </a:r>
            <a:r>
              <a:rPr lang="en-US" sz="2150" dirty="0" smtClean="0">
                <a:latin typeface="Arial" panose="020B0604020202020204" pitchFamily="34" charset="0"/>
                <a:ea typeface="Verdana" panose="020B0604030504040204" pitchFamily="34" charset="0"/>
                <a:cs typeface="Arial" panose="020B0604020202020204" pitchFamily="34" charset="0"/>
              </a:rPr>
              <a:t>RVT; i.e. how changes in respiration affect the signal.</a:t>
            </a:r>
          </a:p>
          <a:p>
            <a:pPr marL="514350" indent="-514350">
              <a:spcBef>
                <a:spcPts val="1000"/>
              </a:spcBef>
              <a:spcAft>
                <a:spcPts val="1000"/>
              </a:spcAft>
              <a:buAutoNum type="arabicParenBoth"/>
            </a:pPr>
            <a:r>
              <a:rPr lang="en-US" sz="2150" dirty="0" smtClean="0">
                <a:latin typeface="Arial" panose="020B0604020202020204" pitchFamily="34" charset="0"/>
                <a:ea typeface="Verdana" panose="020B0604030504040204" pitchFamily="34" charset="0"/>
                <a:cs typeface="Arial" panose="020B0604020202020204" pitchFamily="34" charset="0"/>
              </a:rPr>
              <a:t>The </a:t>
            </a:r>
            <a:r>
              <a:rPr lang="en-US" sz="2150" dirty="0">
                <a:latin typeface="Arial" panose="020B0604020202020204" pitchFamily="34" charset="0"/>
                <a:ea typeface="Verdana" panose="020B0604030504040204" pitchFamily="34" charset="0"/>
                <a:cs typeface="Arial" panose="020B0604020202020204" pitchFamily="34" charset="0"/>
              </a:rPr>
              <a:t>result of the cardiac response function (CRF) convolved with heart rate variability (HRV</a:t>
            </a:r>
            <a:r>
              <a:rPr lang="en-US" sz="2150" dirty="0" smtClean="0">
                <a:latin typeface="Arial" panose="020B0604020202020204" pitchFamily="34" charset="0"/>
                <a:ea typeface="Verdana" panose="020B0604030504040204" pitchFamily="34" charset="0"/>
                <a:cs typeface="Arial" panose="020B0604020202020204" pitchFamily="34" charset="0"/>
              </a:rPr>
              <a:t>); </a:t>
            </a:r>
          </a:p>
          <a:p>
            <a:pPr marL="514350" indent="-514350">
              <a:spcBef>
                <a:spcPts val="1000"/>
              </a:spcBef>
              <a:spcAft>
                <a:spcPts val="1000"/>
              </a:spcAft>
              <a:buAutoNum type="arabicParenBoth"/>
            </a:pPr>
            <a:r>
              <a:rPr lang="en-US" sz="2150" dirty="0" smtClean="0">
                <a:latin typeface="Arial" panose="020B0604020202020204" pitchFamily="34" charset="0"/>
                <a:ea typeface="Verdana" panose="020B0604030504040204" pitchFamily="34" charset="0"/>
                <a:cs typeface="Arial" panose="020B0604020202020204" pitchFamily="34" charset="0"/>
              </a:rPr>
              <a:t>Mayer </a:t>
            </a:r>
            <a:r>
              <a:rPr lang="en-US" sz="2150" dirty="0">
                <a:latin typeface="Arial" panose="020B0604020202020204" pitchFamily="34" charset="0"/>
                <a:ea typeface="Verdana" panose="020B0604030504040204" pitchFamily="34" charset="0"/>
                <a:cs typeface="Arial" panose="020B0604020202020204" pitchFamily="34" charset="0"/>
              </a:rPr>
              <a:t>waves </a:t>
            </a:r>
            <a:r>
              <a:rPr lang="en-US" sz="2150" dirty="0" smtClean="0">
                <a:latin typeface="Arial" panose="020B0604020202020204" pitchFamily="34" charset="0"/>
                <a:ea typeface="Verdana" panose="020B0604030504040204" pitchFamily="34" charset="0"/>
                <a:cs typeface="Arial" panose="020B0604020202020204" pitchFamily="34" charset="0"/>
              </a:rPr>
              <a:t>due to variation </a:t>
            </a:r>
            <a:r>
              <a:rPr lang="en-US" sz="2150" dirty="0">
                <a:latin typeface="Arial" panose="020B0604020202020204" pitchFamily="34" charset="0"/>
                <a:ea typeface="Verdana" panose="020B0604030504040204" pitchFamily="34" charset="0"/>
                <a:cs typeface="Arial" panose="020B0604020202020204" pitchFamily="34" charset="0"/>
              </a:rPr>
              <a:t>in arterial blood </a:t>
            </a:r>
            <a:r>
              <a:rPr lang="en-US" sz="2150" dirty="0" smtClean="0">
                <a:latin typeface="Arial" panose="020B0604020202020204" pitchFamily="34" charset="0"/>
                <a:ea typeface="Verdana" panose="020B0604030504040204" pitchFamily="34" charset="0"/>
                <a:cs typeface="Arial" panose="020B0604020202020204" pitchFamily="34" charset="0"/>
              </a:rPr>
              <a:t>pressure (BP). </a:t>
            </a:r>
            <a:endParaRPr lang="en-US" sz="2150" dirty="0">
              <a:latin typeface="Arial" panose="020B0604020202020204" pitchFamily="34" charset="0"/>
              <a:ea typeface="Verdana" panose="020B060403050404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123</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3391"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8951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4" name="TextBox 3"/>
          <p:cNvSpPr txBox="1"/>
          <p:nvPr/>
        </p:nvSpPr>
        <p:spPr>
          <a:xfrm>
            <a:off x="0" y="6519446"/>
            <a:ext cx="8991600" cy="338554"/>
          </a:xfrm>
          <a:prstGeom prst="rect">
            <a:avLst/>
          </a:prstGeom>
          <a:noFill/>
        </p:spPr>
        <p:txBody>
          <a:bodyPr wrap="square" rtlCol="0">
            <a:spAutoFit/>
          </a:bodyPr>
          <a:lstStyle/>
          <a:p>
            <a:r>
              <a:rPr lang="en-US" sz="1600" u="sng" dirty="0" smtClean="0"/>
              <a:t>Source</a:t>
            </a:r>
            <a:r>
              <a:rPr lang="en-US" sz="1600" dirty="0"/>
              <a:t>: </a:t>
            </a:r>
            <a:r>
              <a:rPr lang="en-US" sz="1600" dirty="0" smtClean="0"/>
              <a:t>Dr. </a:t>
            </a:r>
            <a:r>
              <a:rPr lang="en-US" sz="1600" dirty="0" smtClean="0"/>
              <a:t>Chong’s </a:t>
            </a:r>
            <a:r>
              <a:rPr lang="en-US" sz="1600" dirty="0" smtClean="0"/>
              <a:t>ECE 5332-003 lecture slides. </a:t>
            </a:r>
            <a:endParaRPr lang="en-US" sz="1600" dirty="0"/>
          </a:p>
        </p:txBody>
      </p:sp>
      <p:sp>
        <p:nvSpPr>
          <p:cNvPr id="15" name="Rectangle 2"/>
          <p:cNvSpPr txBox="1">
            <a:spLocks noChangeArrowheads="1"/>
          </p:cNvSpPr>
          <p:nvPr/>
        </p:nvSpPr>
        <p:spPr bwMode="auto">
          <a:xfrm>
            <a:off x="614363" y="-25400"/>
            <a:ext cx="7691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r>
              <a:rPr lang="en-US" altLang="en-US" sz="2800" b="1" kern="0" dirty="0" smtClean="0">
                <a:solidFill>
                  <a:schemeClr val="accent1">
                    <a:lumMod val="60000"/>
                    <a:lumOff val="40000"/>
                  </a:schemeClr>
                </a:solidFill>
              </a:rPr>
              <a:t>Implementation 4D: physiological signals</a:t>
            </a:r>
            <a:endParaRPr lang="en-US" altLang="en-US" sz="2800" kern="0" dirty="0" smtClean="0">
              <a:solidFill>
                <a:schemeClr val="accent1">
                  <a:lumMod val="60000"/>
                  <a:lumOff val="40000"/>
                </a:schemeClr>
              </a:solidFill>
            </a:endParaRPr>
          </a:p>
        </p:txBody>
      </p:sp>
      <p:sp>
        <p:nvSpPr>
          <p:cNvPr id="3" name="Content Placeholder 2"/>
          <p:cNvSpPr>
            <a:spLocks noGrp="1"/>
          </p:cNvSpPr>
          <p:nvPr>
            <p:ph idx="1"/>
          </p:nvPr>
        </p:nvSpPr>
        <p:spPr>
          <a:xfrm>
            <a:off x="569913" y="1371600"/>
            <a:ext cx="8229600" cy="5065713"/>
          </a:xfrm>
        </p:spPr>
        <p:txBody>
          <a:bodyPr/>
          <a:lstStyle/>
          <a:p>
            <a:r>
              <a:rPr lang="en-US" sz="2600" dirty="0" smtClean="0"/>
              <a:t>The gold standard for non-invasively measuring heart activity is by electrocardiography (ECG).</a:t>
            </a:r>
          </a:p>
          <a:p>
            <a:r>
              <a:rPr lang="en-US" sz="2600" dirty="0" smtClean="0"/>
              <a:t>Respiration can be monitored by tracking chest displacement or the end tidal CO</a:t>
            </a:r>
            <a:r>
              <a:rPr lang="en-US" sz="2600" baseline="-25000" dirty="0" smtClean="0"/>
              <a:t>2</a:t>
            </a:r>
            <a:r>
              <a:rPr lang="en-US" sz="2600" dirty="0" smtClean="0"/>
              <a:t>.</a:t>
            </a:r>
            <a:endParaRPr lang="en-US" sz="1200" dirty="0" smtClean="0"/>
          </a:p>
          <a:p>
            <a:r>
              <a:rPr lang="en-US" sz="2600" dirty="0" smtClean="0"/>
              <a:t>Pulse oximetry allows for heart rate and oxygen saturation monitoring, after removing motion. Implementations: forehead, finger, wrist.</a:t>
            </a:r>
          </a:p>
          <a:p>
            <a:pPr>
              <a:spcAft>
                <a:spcPts val="0"/>
              </a:spcAft>
            </a:pPr>
            <a:r>
              <a:rPr lang="en-US" sz="2600" dirty="0"/>
              <a:t>	</a:t>
            </a:r>
            <a:r>
              <a:rPr lang="en-US" sz="2600" dirty="0" smtClean="0"/>
              <a:t>Measures the oxygen saturation</a:t>
            </a:r>
          </a:p>
          <a:p>
            <a:pPr>
              <a:spcAft>
                <a:spcPts val="0"/>
              </a:spcAft>
            </a:pPr>
            <a:r>
              <a:rPr lang="en-US" sz="2600" dirty="0" smtClean="0"/>
              <a:t> 	of hemoglobin (~95-98%):</a:t>
            </a:r>
            <a:endParaRPr lang="en-US" sz="2600"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325" y="4267200"/>
            <a:ext cx="326707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lide Number Placeholder 3"/>
          <p:cNvSpPr>
            <a:spLocks noGrp="1"/>
          </p:cNvSpPr>
          <p:nvPr>
            <p:ph type="sldNum" sz="quarter" idx="10"/>
          </p:nvPr>
        </p:nvSpPr>
        <p:spPr>
          <a:xfrm>
            <a:off x="8597900" y="6437313"/>
            <a:ext cx="498475" cy="365125"/>
          </a:xfrm>
        </p:spPr>
        <p:txBody>
          <a:bodyPr/>
          <a:lstStyle/>
          <a:p>
            <a:pPr>
              <a:defRPr/>
            </a:pPr>
            <a:fld id="{8C45CDC1-10C3-411A-8068-BA3371950E89}" type="slidenum">
              <a:rPr lang="en-US">
                <a:solidFill>
                  <a:srgbClr val="000000">
                    <a:tint val="75000"/>
                  </a:srgbClr>
                </a:solidFill>
              </a:rPr>
              <a:pPr>
                <a:defRPr/>
              </a:pPr>
              <a:t>124</a:t>
            </a:fld>
            <a:endParaRPr lang="en-US" dirty="0">
              <a:solidFill>
                <a:srgbClr val="000000">
                  <a:tint val="75000"/>
                </a:srgbClr>
              </a:solidFill>
            </a:endParaRP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791200"/>
            <a:ext cx="206692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791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9698"/>
                                        </p:tgtEl>
                                        <p:attrNameLst>
                                          <p:attrName>style.visibility</p:attrName>
                                        </p:attrNameLst>
                                      </p:cBhvr>
                                      <p:to>
                                        <p:strVal val="visible"/>
                                      </p:to>
                                    </p:set>
                                    <p:anim calcmode="lin" valueType="num">
                                      <p:cBhvr additive="base">
                                        <p:cTn id="15" dur="500" fill="hold"/>
                                        <p:tgtEl>
                                          <p:spTgt spid="29698"/>
                                        </p:tgtEl>
                                        <p:attrNameLst>
                                          <p:attrName>ppt_x</p:attrName>
                                        </p:attrNameLst>
                                      </p:cBhvr>
                                      <p:tavLst>
                                        <p:tav tm="0">
                                          <p:val>
                                            <p:strVal val="1+#ppt_w/2"/>
                                          </p:val>
                                        </p:tav>
                                        <p:tav tm="100000">
                                          <p:val>
                                            <p:strVal val="#ppt_x"/>
                                          </p:val>
                                        </p:tav>
                                      </p:tavLst>
                                    </p:anim>
                                    <p:anim calcmode="lin" valueType="num">
                                      <p:cBhvr additive="base">
                                        <p:cTn id="16" dur="500" fill="hold"/>
                                        <p:tgtEl>
                                          <p:spTgt spid="2969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4" name="TextBox 3"/>
          <p:cNvSpPr txBox="1"/>
          <p:nvPr/>
        </p:nvSpPr>
        <p:spPr>
          <a:xfrm>
            <a:off x="0" y="6519446"/>
            <a:ext cx="8991600" cy="338554"/>
          </a:xfrm>
          <a:prstGeom prst="rect">
            <a:avLst/>
          </a:prstGeom>
          <a:noFill/>
        </p:spPr>
        <p:txBody>
          <a:bodyPr wrap="square" rtlCol="0">
            <a:spAutoFit/>
          </a:bodyPr>
          <a:lstStyle/>
          <a:p>
            <a:r>
              <a:rPr lang="en-US" sz="1600" u="sng" dirty="0" smtClean="0"/>
              <a:t>Source</a:t>
            </a:r>
            <a:r>
              <a:rPr lang="en-US" sz="1600" dirty="0"/>
              <a:t>: </a:t>
            </a:r>
            <a:r>
              <a:rPr lang="en-US" sz="1600" dirty="0" smtClean="0"/>
              <a:t>Dr. Chong’s ECE 5332-003 lecture slides. Wave-form figure </a:t>
            </a:r>
            <a:r>
              <a:rPr lang="en-US" sz="1600" dirty="0"/>
              <a:t>p</a:t>
            </a:r>
            <a:r>
              <a:rPr lang="en-US" sz="1600" dirty="0" smtClean="0"/>
              <a:t>rovided </a:t>
            </a:r>
            <a:r>
              <a:rPr lang="en-US" sz="1600" dirty="0"/>
              <a:t>by SMA. </a:t>
            </a:r>
            <a:r>
              <a:rPr lang="en-US" sz="1600" dirty="0" err="1" smtClean="0"/>
              <a:t>Salehizadeh</a:t>
            </a:r>
            <a:r>
              <a:rPr lang="en-US" sz="1600" dirty="0" smtClean="0"/>
              <a:t>.</a:t>
            </a:r>
            <a:endParaRPr lang="en-US" sz="1600" dirty="0"/>
          </a:p>
        </p:txBody>
      </p:sp>
      <p:sp>
        <p:nvSpPr>
          <p:cNvPr id="15" name="Rectangle 2"/>
          <p:cNvSpPr txBox="1">
            <a:spLocks noChangeArrowheads="1"/>
          </p:cNvSpPr>
          <p:nvPr/>
        </p:nvSpPr>
        <p:spPr bwMode="auto">
          <a:xfrm>
            <a:off x="614363" y="-25400"/>
            <a:ext cx="7691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r>
              <a:rPr lang="en-US" altLang="en-US" sz="2800" b="1" kern="0" dirty="0" smtClean="0">
                <a:solidFill>
                  <a:schemeClr val="accent1">
                    <a:lumMod val="60000"/>
                    <a:lumOff val="40000"/>
                  </a:schemeClr>
                </a:solidFill>
              </a:rPr>
              <a:t>Implementation 4D: physiological signals</a:t>
            </a:r>
            <a:endParaRPr lang="en-US" altLang="en-US" sz="2800" kern="0" dirty="0" smtClean="0">
              <a:solidFill>
                <a:schemeClr val="accent1">
                  <a:lumMod val="60000"/>
                  <a:lumOff val="40000"/>
                </a:schemeClr>
              </a:solidFill>
            </a:endParaRPr>
          </a:p>
        </p:txBody>
      </p:sp>
      <p:sp>
        <p:nvSpPr>
          <p:cNvPr id="3" name="Content Placeholder 2"/>
          <p:cNvSpPr>
            <a:spLocks noGrp="1"/>
          </p:cNvSpPr>
          <p:nvPr>
            <p:ph idx="1"/>
          </p:nvPr>
        </p:nvSpPr>
        <p:spPr>
          <a:xfrm>
            <a:off x="569913" y="1371600"/>
            <a:ext cx="8229600" cy="5065713"/>
          </a:xfrm>
        </p:spPr>
        <p:txBody>
          <a:bodyPr/>
          <a:lstStyle/>
          <a:p>
            <a:r>
              <a:rPr lang="en-US" sz="2600" dirty="0" smtClean="0"/>
              <a:t>Pulse oximetry wave-forms are direct measurements of light absorbed </a:t>
            </a:r>
            <a:r>
              <a:rPr lang="en-US" sz="2600" dirty="0"/>
              <a:t>by </a:t>
            </a:r>
            <a:r>
              <a:rPr lang="en-US" sz="2600" dirty="0" smtClean="0"/>
              <a:t>tissue. The cardiac signal can be measured since oxyhemoglobin and deoxyhemoglobin absorb red and infrared light differently</a:t>
            </a:r>
          </a:p>
          <a:p>
            <a:pPr>
              <a:spcAft>
                <a:spcPts val="0"/>
              </a:spcAft>
            </a:pPr>
            <a:r>
              <a:rPr lang="en-US" sz="2600" dirty="0"/>
              <a:t>	</a:t>
            </a:r>
          </a:p>
        </p:txBody>
      </p:sp>
      <p:sp>
        <p:nvSpPr>
          <p:cNvPr id="11" name="Slide Number Placeholder 3"/>
          <p:cNvSpPr>
            <a:spLocks noGrp="1"/>
          </p:cNvSpPr>
          <p:nvPr>
            <p:ph type="sldNum" sz="quarter" idx="10"/>
          </p:nvPr>
        </p:nvSpPr>
        <p:spPr>
          <a:xfrm>
            <a:off x="8597900" y="6437313"/>
            <a:ext cx="498475" cy="365125"/>
          </a:xfrm>
        </p:spPr>
        <p:txBody>
          <a:bodyPr/>
          <a:lstStyle/>
          <a:p>
            <a:pPr>
              <a:defRPr/>
            </a:pPr>
            <a:fld id="{8C45CDC1-10C3-411A-8068-BA3371950E89}" type="slidenum">
              <a:rPr lang="en-US">
                <a:solidFill>
                  <a:srgbClr val="000000">
                    <a:tint val="75000"/>
                  </a:srgbClr>
                </a:solidFill>
              </a:rPr>
              <a:pPr>
                <a:defRPr/>
              </a:pPr>
              <a:t>125</a:t>
            </a:fld>
            <a:endParaRPr lang="en-US" dirty="0">
              <a:solidFill>
                <a:srgbClr val="000000">
                  <a:tint val="75000"/>
                </a:srgbClr>
              </a:solidFill>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00400"/>
            <a:ext cx="6660391" cy="3242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43200" y="3733800"/>
            <a:ext cx="1676400"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Heart Beat</a:t>
            </a:r>
            <a:endParaRPr lang="en-US" dirty="0">
              <a:latin typeface="Arial" panose="020B0604020202020204" pitchFamily="34" charset="0"/>
              <a:cs typeface="Arial" panose="020B0604020202020204" pitchFamily="34" charset="0"/>
            </a:endParaRPr>
          </a:p>
        </p:txBody>
      </p:sp>
      <p:sp>
        <p:nvSpPr>
          <p:cNvPr id="12" name="TextBox 11"/>
          <p:cNvSpPr txBox="1"/>
          <p:nvPr/>
        </p:nvSpPr>
        <p:spPr>
          <a:xfrm>
            <a:off x="5105400" y="3763097"/>
            <a:ext cx="1676400" cy="369332"/>
          </a:xfrm>
          <a:prstGeom prst="rect">
            <a:avLst/>
          </a:prstGeom>
          <a:noFill/>
        </p:spPr>
        <p:txBody>
          <a:bodyPr wrap="square" rtlCol="0">
            <a:spAutoFit/>
          </a:bodyPr>
          <a:lstStyle/>
          <a:p>
            <a:r>
              <a:rPr lang="en-US" dirty="0" smtClean="0">
                <a:solidFill>
                  <a:srgbClr val="FF0000"/>
                </a:solidFill>
                <a:latin typeface="Arial" panose="020B0604020202020204" pitchFamily="34" charset="0"/>
                <a:cs typeface="Arial" panose="020B0604020202020204" pitchFamily="34" charset="0"/>
              </a:rPr>
              <a:t>Respiration</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2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r</a:t>
            </a:r>
            <a:r>
              <a:rPr lang="en-US" altLang="en-US" sz="2800" b="1" dirty="0" smtClean="0">
                <a:solidFill>
                  <a:schemeClr val="accent1">
                    <a:lumMod val="60000"/>
                    <a:lumOff val="40000"/>
                  </a:schemeClr>
                </a:solidFill>
              </a:rPr>
              <a:t>espiratory motion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800" dirty="0" smtClean="0">
                <a:latin typeface="Garamond" panose="02020404030301010803" pitchFamily="18" charset="0"/>
              </a:rPr>
              <a:t>The modeling of physiological noise begins with modeling the chest displacement motion due to respiration. </a:t>
            </a:r>
            <a:endParaRPr lang="en-US" sz="28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126</a:t>
            </a:fld>
            <a:endParaRPr lang="en-US" dirty="0">
              <a:solidFill>
                <a:srgbClr val="000000">
                  <a:tint val="75000"/>
                </a:srgb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360592"/>
            <a:ext cx="4191000" cy="3169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318238"/>
            <a:ext cx="4114800" cy="3244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a:endCxn id="15" idx="0"/>
          </p:cNvCxnSpPr>
          <p:nvPr/>
        </p:nvCxnSpPr>
        <p:spPr bwMode="auto">
          <a:xfrm>
            <a:off x="3928068" y="4000499"/>
            <a:ext cx="886819" cy="0"/>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9425" y="54864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5486399"/>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6233" name="Equation" r:id="rId7" imgW="1333500" imgH="241300" progId="Equation.3">
                  <p:embed/>
                </p:oleObj>
              </mc:Choice>
              <mc:Fallback>
                <p:oleObj name="Equation" r:id="rId7" imgW="1333500" imgH="2413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76200" y="5791200"/>
            <a:ext cx="8686800" cy="969496"/>
          </a:xfrm>
          <a:prstGeom prst="rect">
            <a:avLst/>
          </a:prstGeom>
          <a:noFill/>
        </p:spPr>
        <p:txBody>
          <a:bodyPr wrap="square" rtlCol="0">
            <a:spAutoFit/>
          </a:bodyPr>
          <a:lstStyle/>
          <a:p>
            <a:r>
              <a:rPr lang="en-US" sz="1900" dirty="0"/>
              <a:t>The vertical displacement of the chest during regular respiration </a:t>
            </a:r>
            <a:r>
              <a:rPr lang="en-US" sz="1900" dirty="0" smtClean="0"/>
              <a:t>is modeled </a:t>
            </a:r>
            <a:r>
              <a:rPr lang="en-US" sz="1900" dirty="0"/>
              <a:t>for the </a:t>
            </a:r>
            <a:r>
              <a:rPr lang="en-US" sz="1900" i="1" dirty="0" err="1"/>
              <a:t>i</a:t>
            </a:r>
            <a:r>
              <a:rPr lang="en-US" sz="1900" baseline="30000" dirty="0" err="1"/>
              <a:t>th</a:t>
            </a:r>
            <a:r>
              <a:rPr lang="en-US" sz="1900" dirty="0"/>
              <a:t> cycle </a:t>
            </a:r>
            <a:r>
              <a:rPr lang="en-US" sz="1900" dirty="0" smtClean="0"/>
              <a:t>as                                  where </a:t>
            </a:r>
            <a:r>
              <a:rPr lang="en-US" sz="1900" i="1" dirty="0"/>
              <a:t>φ</a:t>
            </a:r>
            <a:r>
              <a:rPr lang="en-US" sz="1900" dirty="0"/>
              <a:t> </a:t>
            </a:r>
            <a:r>
              <a:rPr lang="en-US" sz="1900" dirty="0">
                <a:sym typeface="Symbol"/>
              </a:rPr>
              <a:t></a:t>
            </a:r>
            <a:r>
              <a:rPr lang="en-US" sz="1900" dirty="0"/>
              <a:t> [-0.5,+0.5] parametrizes the time/RI, relative to </a:t>
            </a:r>
            <a:endParaRPr lang="en-US" sz="1900" dirty="0" smtClean="0"/>
          </a:p>
          <a:p>
            <a:r>
              <a:rPr lang="en-US" sz="1900" dirty="0" smtClean="0"/>
              <a:t>the </a:t>
            </a:r>
            <a:r>
              <a:rPr lang="en-US" sz="1900" i="1" dirty="0" err="1"/>
              <a:t>i</a:t>
            </a:r>
            <a:r>
              <a:rPr lang="en-US" sz="1900" baseline="30000" dirty="0" err="1"/>
              <a:t>th</a:t>
            </a:r>
            <a:r>
              <a:rPr lang="en-US" sz="1900" dirty="0"/>
              <a:t> </a:t>
            </a:r>
            <a:r>
              <a:rPr lang="en-US" sz="1900" dirty="0" smtClean="0"/>
              <a:t>impulse; the </a:t>
            </a:r>
            <a:r>
              <a:rPr lang="en-US" sz="1900" dirty="0"/>
              <a:t>amplitude </a:t>
            </a:r>
            <a:r>
              <a:rPr lang="en-US" sz="1900" i="1" dirty="0"/>
              <a:t>A</a:t>
            </a:r>
            <a:r>
              <a:rPr lang="en-US" sz="1900" i="1" baseline="-25000" dirty="0"/>
              <a:t>i</a:t>
            </a:r>
            <a:r>
              <a:rPr lang="en-US" sz="1900" dirty="0"/>
              <a:t> is proportional to the RI with </a:t>
            </a:r>
            <a:r>
              <a:rPr lang="en-US" sz="1900" dirty="0" smtClean="0"/>
              <a:t>average </a:t>
            </a:r>
            <a:r>
              <a:rPr lang="en-US" sz="1900" dirty="0"/>
              <a:t>of 1.0 </a:t>
            </a:r>
            <a:r>
              <a:rPr lang="en-US" sz="1900" dirty="0" smtClean="0"/>
              <a:t>cm.</a:t>
            </a:r>
            <a:endParaRPr lang="en-US" sz="1900" dirty="0"/>
          </a:p>
        </p:txBody>
      </p:sp>
      <p:pic>
        <p:nvPicPr>
          <p:cNvPr id="61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6100029"/>
            <a:ext cx="2000250" cy="37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4243387" y="3862387"/>
            <a:ext cx="1419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20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r</a:t>
            </a:r>
            <a:r>
              <a:rPr lang="en-US" altLang="en-US" sz="2800" b="1" dirty="0" smtClean="0">
                <a:solidFill>
                  <a:schemeClr val="accent1">
                    <a:lumMod val="60000"/>
                    <a:lumOff val="40000"/>
                  </a:schemeClr>
                </a:solidFill>
              </a:rPr>
              <a:t>espiratory volume, RRF</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Next the respiratory volume and response are estimated. </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127</a:t>
            </a:fld>
            <a:endParaRPr lang="en-US" dirty="0">
              <a:solidFill>
                <a:srgbClr val="000000">
                  <a:tint val="75000"/>
                </a:srgbClr>
              </a:solidFill>
            </a:endParaRPr>
          </a:p>
        </p:txBody>
      </p:sp>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399" y="53816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9309" name="Equation" r:id="rId5" imgW="1333500" imgH="241300" progId="Equation.3">
                  <p:embed/>
                </p:oleObj>
              </mc:Choice>
              <mc:Fallback>
                <p:oleObj name="Equation" r:id="rId5" imgW="13335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0719" y="1981200"/>
            <a:ext cx="4079124"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bwMode="auto">
          <a:xfrm>
            <a:off x="7620000" y="4495800"/>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922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4649" y="4382702"/>
            <a:ext cx="1791105" cy="494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711461"/>
            <a:ext cx="4800600" cy="613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5702324"/>
            <a:ext cx="3571875" cy="546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6287718"/>
            <a:ext cx="3849419" cy="431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43"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21" y="1904999"/>
            <a:ext cx="4742121" cy="3657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Arrow Connector 20"/>
          <p:cNvCxnSpPr/>
          <p:nvPr/>
        </p:nvCxnSpPr>
        <p:spPr bwMode="auto">
          <a:xfrm>
            <a:off x="4403607" y="2286000"/>
            <a:ext cx="854193" cy="685800"/>
          </a:xfrm>
          <a:prstGeom prst="straightConnector1">
            <a:avLst/>
          </a:prstGeom>
          <a:noFill/>
          <a:ln w="38100" cap="flat" cmpd="sng" algn="ctr">
            <a:solidFill>
              <a:srgbClr val="0070C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7454" y="5381624"/>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44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43"/>
                                        </p:tgtEl>
                                        <p:attrNameLst>
                                          <p:attrName>style.visibility</p:attrName>
                                        </p:attrNameLst>
                                      </p:cBhvr>
                                      <p:to>
                                        <p:strVal val="visible"/>
                                      </p:to>
                                    </p:set>
                                    <p:animEffect transition="in" filter="wipe(left)">
                                      <p:cBhvr>
                                        <p:cTn id="7" dur="500"/>
                                        <p:tgtEl>
                                          <p:spTgt spid="924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7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Cardiac noise</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574088" cy="5208588"/>
          </a:xfrm>
        </p:spPr>
        <p:txBody>
          <a:bodyPr/>
          <a:lstStyle/>
          <a:p>
            <a:pPr marL="0" indent="0">
              <a:spcBef>
                <a:spcPts val="600"/>
              </a:spcBef>
              <a:spcAft>
                <a:spcPts val="600"/>
              </a:spcAft>
            </a:pPr>
            <a:r>
              <a:rPr lang="en-US" sz="2200" dirty="0" smtClean="0">
                <a:latin typeface="Garamond" panose="02020404030301010803" pitchFamily="18" charset="0"/>
              </a:rPr>
              <a:t>The modeling of cardiac noise begins with modeling of the instantaneous heart beat rate from an </a:t>
            </a:r>
            <a:r>
              <a:rPr lang="en-US" sz="2200" dirty="0">
                <a:latin typeface="Garamond" panose="02020404030301010803" pitchFamily="18" charset="0"/>
              </a:rPr>
              <a:t>Integral Pulse Frequency Modulation (IPFM) </a:t>
            </a:r>
            <a:r>
              <a:rPr lang="en-US" sz="2200" dirty="0" smtClean="0">
                <a:latin typeface="Garamond" panose="02020404030301010803" pitchFamily="18" charset="0"/>
              </a:rPr>
              <a:t> model.</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128</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0326"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Straight Arrow Connector 16"/>
          <p:cNvCxnSpPr/>
          <p:nvPr/>
        </p:nvCxnSpPr>
        <p:spPr bwMode="auto">
          <a:xfrm>
            <a:off x="4137653" y="3947612"/>
            <a:ext cx="643932" cy="1"/>
          </a:xfrm>
          <a:prstGeom prst="straightConnector1">
            <a:avLst/>
          </a:prstGeom>
          <a:noFill/>
          <a:ln w="38100" cap="flat" cmpd="sng" algn="ctr">
            <a:solidFill>
              <a:schemeClr val="bg2">
                <a:lumMod val="50000"/>
              </a:scheme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781765"/>
            <a:ext cx="2527831" cy="542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52400" y="6260068"/>
            <a:ext cx="4114800" cy="369332"/>
          </a:xfrm>
          <a:prstGeom prst="rect">
            <a:avLst/>
          </a:prstGeom>
        </p:spPr>
        <p:txBody>
          <a:bodyPr wrap="square">
            <a:spAutoFit/>
          </a:bodyPr>
          <a:lstStyle/>
          <a:p>
            <a:r>
              <a:rPr lang="en-US" dirty="0"/>
              <a:t>The instantaneous heart rate </a:t>
            </a:r>
            <a:r>
              <a:rPr lang="en-US" dirty="0" smtClean="0"/>
              <a:t>= (</a:t>
            </a:r>
            <a:r>
              <a:rPr lang="en-US" dirty="0"/>
              <a:t>1 + </a:t>
            </a:r>
            <a:r>
              <a:rPr lang="en-US" i="1" dirty="0"/>
              <a:t>m</a:t>
            </a:r>
            <a:r>
              <a:rPr lang="en-US" dirty="0"/>
              <a:t>(</a:t>
            </a:r>
            <a:r>
              <a:rPr lang="en-US" i="1" dirty="0"/>
              <a:t>t</a:t>
            </a:r>
            <a:r>
              <a:rPr lang="en-US" dirty="0"/>
              <a:t>))/</a:t>
            </a:r>
            <a:r>
              <a:rPr lang="en-US" i="1" dirty="0" smtClean="0"/>
              <a:t>T</a:t>
            </a:r>
            <a:endParaRPr lang="en-US" dirty="0"/>
          </a:p>
        </p:txBody>
      </p:sp>
      <p:sp>
        <p:nvSpPr>
          <p:cNvPr id="12" name="Rectangle 11"/>
          <p:cNvSpPr/>
          <p:nvPr/>
        </p:nvSpPr>
        <p:spPr>
          <a:xfrm>
            <a:off x="4267200" y="5657671"/>
            <a:ext cx="4977417" cy="1200329"/>
          </a:xfrm>
          <a:prstGeom prst="rect">
            <a:avLst/>
          </a:prstGeom>
        </p:spPr>
        <p:txBody>
          <a:bodyPr wrap="square">
            <a:spAutoFit/>
          </a:bodyPr>
          <a:lstStyle/>
          <a:p>
            <a:r>
              <a:rPr lang="en-US" dirty="0"/>
              <a:t>Analysis of HRV data for healthy subjects in a supine position yields a set of three almost equally weighted spectral bands </a:t>
            </a:r>
            <a:r>
              <a:rPr lang="en-US" dirty="0" smtClean="0"/>
              <a:t>at (VLF) </a:t>
            </a:r>
            <a:r>
              <a:rPr lang="en-US" i="1" dirty="0"/>
              <a:t>ω</a:t>
            </a:r>
            <a:r>
              <a:rPr lang="en-US" baseline="-25000" dirty="0"/>
              <a:t>1</a:t>
            </a:r>
            <a:r>
              <a:rPr lang="en-US" dirty="0"/>
              <a:t> = 0.01-0.03</a:t>
            </a:r>
            <a:r>
              <a:rPr lang="en-US" dirty="0" smtClean="0"/>
              <a:t>, (LF) </a:t>
            </a:r>
            <a:r>
              <a:rPr lang="en-US" i="1" dirty="0"/>
              <a:t>ω</a:t>
            </a:r>
            <a:r>
              <a:rPr lang="en-US" baseline="-25000" dirty="0"/>
              <a:t>2</a:t>
            </a:r>
            <a:r>
              <a:rPr lang="en-US" dirty="0"/>
              <a:t> = 0.09-0.11 </a:t>
            </a:r>
            <a:r>
              <a:rPr lang="en-US" dirty="0" smtClean="0"/>
              <a:t>and (HF) </a:t>
            </a:r>
            <a:r>
              <a:rPr lang="en-US" i="1" dirty="0"/>
              <a:t>ω</a:t>
            </a:r>
            <a:r>
              <a:rPr lang="en-US" baseline="-25000" dirty="0"/>
              <a:t>3</a:t>
            </a:r>
            <a:r>
              <a:rPr lang="en-US" dirty="0"/>
              <a:t> = 0.2-0.3 </a:t>
            </a:r>
            <a:r>
              <a:rPr lang="en-US" dirty="0" smtClean="0"/>
              <a:t>Hz</a:t>
            </a:r>
            <a:r>
              <a:rPr lang="en-US" dirty="0"/>
              <a:t>.</a:t>
            </a:r>
          </a:p>
        </p:txBody>
      </p:sp>
      <p:pic>
        <p:nvPicPr>
          <p:cNvPr id="10263"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133600"/>
            <a:ext cx="4267200" cy="3613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5"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1585" y="2120501"/>
            <a:ext cx="4362415" cy="3537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087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Pulse wave velocity, CRF</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Next the cardiac pulse and response are estimated. </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129</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1355"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2258277" y="2367383"/>
            <a:ext cx="1066800" cy="528217"/>
          </a:xfrm>
          <a:prstGeom prst="rect">
            <a:avLst/>
          </a:prstGeom>
          <a:solidFill>
            <a:schemeClr val="bg1"/>
          </a:solidFill>
          <a:ln w="66675"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6258550"/>
            <a:ext cx="3891887" cy="59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6271984"/>
            <a:ext cx="4183252" cy="586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5626939"/>
            <a:ext cx="3200400" cy="597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89"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1951104"/>
            <a:ext cx="4419600" cy="366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91"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5072" y="2027304"/>
            <a:ext cx="4718928" cy="361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93"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5715000"/>
            <a:ext cx="454342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85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wipe(left)">
                                      <p:cBhvr>
                                        <p:cTn id="7" dur="500"/>
                                        <p:tgtEl>
                                          <p:spTgt spid="1128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fade">
                                      <p:cBhvr>
                                        <p:cTn id="12" dur="1000"/>
                                        <p:tgtEl>
                                          <p:spTgt spid="11272"/>
                                        </p:tgtEl>
                                      </p:cBhvr>
                                    </p:animEffect>
                                    <p:anim calcmode="lin" valueType="num">
                                      <p:cBhvr>
                                        <p:cTn id="13" dur="1000" fill="hold"/>
                                        <p:tgtEl>
                                          <p:spTgt spid="11272"/>
                                        </p:tgtEl>
                                        <p:attrNameLst>
                                          <p:attrName>ppt_x</p:attrName>
                                        </p:attrNameLst>
                                      </p:cBhvr>
                                      <p:tavLst>
                                        <p:tav tm="0">
                                          <p:val>
                                            <p:strVal val="#ppt_x"/>
                                          </p:val>
                                        </p:tav>
                                        <p:tav tm="100000">
                                          <p:val>
                                            <p:strVal val="#ppt_x"/>
                                          </p:val>
                                        </p:tav>
                                      </p:tavLst>
                                    </p:anim>
                                    <p:anim calcmode="lin" valueType="num">
                                      <p:cBhvr>
                                        <p:cTn id="14" dur="1000" fill="hold"/>
                                        <p:tgtEl>
                                          <p:spTgt spid="112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271"/>
                                        </p:tgtEl>
                                        <p:attrNameLst>
                                          <p:attrName>style.visibility</p:attrName>
                                        </p:attrNameLst>
                                      </p:cBhvr>
                                      <p:to>
                                        <p:strVal val="visible"/>
                                      </p:to>
                                    </p:set>
                                    <p:animEffect transition="in" filter="fade">
                                      <p:cBhvr>
                                        <p:cTn id="19" dur="500"/>
                                        <p:tgtEl>
                                          <p:spTgt spid="1127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291"/>
                                        </p:tgtEl>
                                        <p:attrNameLst>
                                          <p:attrName>style.visibility</p:attrName>
                                        </p:attrNameLst>
                                      </p:cBhvr>
                                      <p:to>
                                        <p:strVal val="visible"/>
                                      </p:to>
                                    </p:set>
                                    <p:animEffect transition="in" filter="wipe(left)">
                                      <p:cBhvr>
                                        <p:cTn id="24" dur="500"/>
                                        <p:tgtEl>
                                          <p:spTgt spid="11291"/>
                                        </p:tgtEl>
                                      </p:cBhvr>
                                    </p:animEffect>
                                  </p:childTnLst>
                                </p:cTn>
                              </p:par>
                              <p:par>
                                <p:cTn id="25" presetID="22" presetClass="entr" presetSubtype="8" fill="hold" nodeType="withEffect">
                                  <p:stCondLst>
                                    <p:cond delay="0"/>
                                  </p:stCondLst>
                                  <p:childTnLst>
                                    <p:set>
                                      <p:cBhvr>
                                        <p:cTn id="26" dur="1" fill="hold">
                                          <p:stCondLst>
                                            <p:cond delay="0"/>
                                          </p:stCondLst>
                                        </p:cTn>
                                        <p:tgtEl>
                                          <p:spTgt spid="11269"/>
                                        </p:tgtEl>
                                        <p:attrNameLst>
                                          <p:attrName>style.visibility</p:attrName>
                                        </p:attrNameLst>
                                      </p:cBhvr>
                                      <p:to>
                                        <p:strVal val="visible"/>
                                      </p:to>
                                    </p:set>
                                    <p:animEffect transition="in" filter="wipe(left)">
                                      <p:cBhvr>
                                        <p:cTn id="27"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a:xfrm>
            <a:off x="0" y="228600"/>
            <a:ext cx="9144000" cy="1325563"/>
          </a:xfrm>
        </p:spPr>
        <p:txBody>
          <a:bodyPr/>
          <a:lstStyle/>
          <a:p>
            <a:pPr eaLnBrk="1" hangingPunct="1">
              <a:defRPr/>
            </a:pPr>
            <a:r>
              <a:rPr lang="en-US" altLang="ko-KR" sz="4000" smtClean="0">
                <a:solidFill>
                  <a:srgbClr val="00FFFF"/>
                </a:solidFill>
                <a:ea typeface="굴림" pitchFamily="50" charset="-127"/>
              </a:rPr>
              <a:t>Armchair Edge States: Rashba Solution</a:t>
            </a:r>
          </a:p>
        </p:txBody>
      </p:sp>
      <p:sp>
        <p:nvSpPr>
          <p:cNvPr id="12291" name="Rectangle 3"/>
          <p:cNvSpPr>
            <a:spLocks noChangeArrowheads="1"/>
          </p:cNvSpPr>
          <p:nvPr/>
        </p:nvSpPr>
        <p:spPr bwMode="auto">
          <a:xfrm>
            <a:off x="2971800" y="0"/>
            <a:ext cx="3124200" cy="457200"/>
          </a:xfrm>
          <a:prstGeom prst="rect">
            <a:avLst/>
          </a:prstGeom>
          <a:solidFill>
            <a:srgbClr val="808080"/>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2292" name="Rectangle 4"/>
          <p:cNvSpPr>
            <a:spLocks noChangeArrowheads="1"/>
          </p:cNvSpPr>
          <p:nvPr/>
        </p:nvSpPr>
        <p:spPr bwMode="auto">
          <a:xfrm>
            <a:off x="6096000" y="0"/>
            <a:ext cx="3048000" cy="457200"/>
          </a:xfrm>
          <a:prstGeom prst="rect">
            <a:avLst/>
          </a:prstGeom>
          <a:solidFill>
            <a:schemeClr val="bg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ko-KR" altLang="en-US" smtClean="0">
              <a:solidFill>
                <a:srgbClr val="FFFFFF"/>
              </a:solidFill>
              <a:ea typeface="Gulim" pitchFamily="34" charset="-127"/>
            </a:endParaRPr>
          </a:p>
        </p:txBody>
      </p:sp>
      <p:sp>
        <p:nvSpPr>
          <p:cNvPr id="12293" name="Rectangle 5"/>
          <p:cNvSpPr>
            <a:spLocks noChangeArrowheads="1"/>
          </p:cNvSpPr>
          <p:nvPr/>
        </p:nvSpPr>
        <p:spPr bwMode="auto">
          <a:xfrm>
            <a:off x="0" y="0"/>
            <a:ext cx="3048000" cy="457200"/>
          </a:xfrm>
          <a:prstGeom prst="rect">
            <a:avLst/>
          </a:prstGeom>
          <a:solidFill>
            <a:srgbClr val="C44F00"/>
          </a:solidFill>
          <a:ln>
            <a:noFill/>
          </a:ln>
          <a:effectLst/>
          <a:extLst>
            <a:ext uri="{91240B29-F687-4F45-9708-019B960494DF}">
              <a14:hiddenLine xmlns:a14="http://schemas.microsoft.com/office/drawing/2010/main" w="76200" algn="ctr">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ltLang="ko-KR" smtClean="0">
                <a:solidFill>
                  <a:srgbClr val="00CC99"/>
                </a:solidFill>
                <a:ea typeface="Gulim" pitchFamily="34" charset="-127"/>
              </a:rPr>
              <a:t>ARMCHAIR: semi-infinite</a:t>
            </a:r>
          </a:p>
        </p:txBody>
      </p:sp>
      <p:sp>
        <p:nvSpPr>
          <p:cNvPr id="12294" name="Text Box 6"/>
          <p:cNvSpPr txBox="1">
            <a:spLocks noChangeArrowheads="1"/>
          </p:cNvSpPr>
          <p:nvPr/>
        </p:nvSpPr>
        <p:spPr bwMode="auto">
          <a:xfrm>
            <a:off x="2971800" y="0"/>
            <a:ext cx="3048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altLang="ko-KR" smtClean="0">
                <a:solidFill>
                  <a:srgbClr val="FFFFFF"/>
                </a:solidFill>
                <a:latin typeface="Symbol" pitchFamily="18" charset="2"/>
                <a:ea typeface="Gulim" pitchFamily="34" charset="-127"/>
              </a:rPr>
              <a:t>D</a:t>
            </a:r>
            <a:endParaRPr lang="en-US" altLang="ko-KR" smtClean="0">
              <a:solidFill>
                <a:srgbClr val="FFFFFF"/>
              </a:solidFill>
              <a:ea typeface="Gulim" pitchFamily="34" charset="-127"/>
            </a:endParaRPr>
          </a:p>
        </p:txBody>
      </p:sp>
      <p:sp>
        <p:nvSpPr>
          <p:cNvPr id="12295" name="Text Box 7"/>
          <p:cNvSpPr txBox="1">
            <a:spLocks noChangeArrowheads="1"/>
          </p:cNvSpPr>
          <p:nvPr/>
        </p:nvSpPr>
        <p:spPr bwMode="auto">
          <a:xfrm>
            <a:off x="6156325" y="0"/>
            <a:ext cx="29876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CC00"/>
                </a:solidFill>
                <a:latin typeface="Symbol" pitchFamily="18" charset="2"/>
                <a:ea typeface="Gulim" pitchFamily="34" charset="-127"/>
              </a:rPr>
              <a:t>L </a:t>
            </a:r>
            <a:r>
              <a:rPr lang="en-US" altLang="ko-KR" smtClean="0">
                <a:solidFill>
                  <a:srgbClr val="FFCC00"/>
                </a:solidFill>
                <a:ea typeface="Gulim" pitchFamily="34" charset="-127"/>
              </a:rPr>
              <a:t>(</a:t>
            </a:r>
            <a:r>
              <a:rPr lang="en-US" altLang="ko-KR" i="1" smtClean="0">
                <a:solidFill>
                  <a:srgbClr val="FFCC00"/>
                </a:solidFill>
                <a:latin typeface="Century Schoolbook" pitchFamily="18" charset="0"/>
                <a:ea typeface="Gulim" pitchFamily="34" charset="-127"/>
              </a:rPr>
              <a:t>m</a:t>
            </a:r>
            <a:r>
              <a:rPr lang="en-US" altLang="ko-KR" smtClean="0">
                <a:solidFill>
                  <a:srgbClr val="FFCC00"/>
                </a:solidFill>
                <a:latin typeface="Century Schoolbook" pitchFamily="18" charset="0"/>
                <a:ea typeface="Gulim" pitchFamily="34" charset="-127"/>
              </a:rPr>
              <a:t> = 0</a:t>
            </a:r>
            <a:r>
              <a:rPr lang="en-US" altLang="ko-KR" smtClean="0">
                <a:solidFill>
                  <a:srgbClr val="FFCC00"/>
                </a:solidFill>
                <a:ea typeface="Gulim" pitchFamily="34" charset="-127"/>
              </a:rPr>
              <a:t>)</a:t>
            </a:r>
            <a:r>
              <a:rPr lang="en-US" altLang="ko-KR" smtClean="0">
                <a:solidFill>
                  <a:srgbClr val="FFFFFF"/>
                </a:solidFill>
                <a:ea typeface="Gulim" pitchFamily="34" charset="-127"/>
              </a:rPr>
              <a:t> </a:t>
            </a:r>
          </a:p>
        </p:txBody>
      </p:sp>
      <p:pic>
        <p:nvPicPr>
          <p:cNvPr id="12296"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1350" y="3886200"/>
            <a:ext cx="4692650"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2286000"/>
            <a:ext cx="4191000" cy="136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8"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981200"/>
            <a:ext cx="3543300"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9"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3200400"/>
            <a:ext cx="3733800"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00"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562600"/>
            <a:ext cx="37338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1" name="Rectangle 24"/>
          <p:cNvSpPr>
            <a:spLocks noChangeArrowheads="1"/>
          </p:cNvSpPr>
          <p:nvPr/>
        </p:nvSpPr>
        <p:spPr bwMode="auto">
          <a:xfrm>
            <a:off x="220663" y="2740025"/>
            <a:ext cx="4271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ea typeface="Gulim" pitchFamily="34" charset="-127"/>
              </a:rPr>
              <a:t>The unnormalized wavefunctions (</a:t>
            </a:r>
            <a:r>
              <a:rPr lang="en-US" altLang="ko-KR" i="1" smtClean="0">
                <a:solidFill>
                  <a:srgbClr val="FFFFFF"/>
                </a:solidFill>
                <a:latin typeface="Century Schoolbook" pitchFamily="18" charset="0"/>
                <a:ea typeface="Gulim" pitchFamily="34" charset="-127"/>
              </a:rPr>
              <a:t>m</a:t>
            </a:r>
            <a:r>
              <a:rPr lang="en-US" altLang="ko-KR" smtClean="0">
                <a:solidFill>
                  <a:srgbClr val="FFFFFF"/>
                </a:solidFill>
                <a:latin typeface="Century Schoolbook" pitchFamily="18" charset="0"/>
                <a:ea typeface="Gulim" pitchFamily="34" charset="-127"/>
              </a:rPr>
              <a:t>=0</a:t>
            </a:r>
            <a:r>
              <a:rPr lang="en-US" altLang="ko-KR" smtClean="0">
                <a:solidFill>
                  <a:srgbClr val="FFFFFF"/>
                </a:solidFill>
                <a:ea typeface="Gulim" pitchFamily="34" charset="-127"/>
              </a:rPr>
              <a:t>):</a:t>
            </a:r>
            <a:endParaRPr lang="en-US" altLang="ko-KR" i="1" smtClean="0">
              <a:solidFill>
                <a:srgbClr val="FFFFFF"/>
              </a:solidFill>
              <a:ea typeface="Gulim" pitchFamily="34" charset="-127"/>
            </a:endParaRPr>
          </a:p>
        </p:txBody>
      </p:sp>
      <p:sp>
        <p:nvSpPr>
          <p:cNvPr id="12302" name="Rectangle 25"/>
          <p:cNvSpPr>
            <a:spLocks noChangeArrowheads="1"/>
          </p:cNvSpPr>
          <p:nvPr/>
        </p:nvSpPr>
        <p:spPr bwMode="auto">
          <a:xfrm>
            <a:off x="381000" y="1447800"/>
            <a:ext cx="3752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ea typeface="Gulim" pitchFamily="34" charset="-127"/>
              </a:rPr>
              <a:t>Include Rashba spin-orbit coupling:</a:t>
            </a:r>
            <a:endParaRPr lang="en-US" altLang="ko-KR" i="1" smtClean="0">
              <a:solidFill>
                <a:srgbClr val="FFFFFF"/>
              </a:solidFill>
              <a:ea typeface="Gulim" pitchFamily="34" charset="-127"/>
            </a:endParaRPr>
          </a:p>
        </p:txBody>
      </p:sp>
      <p:sp>
        <p:nvSpPr>
          <p:cNvPr id="12303" name="Rectangle 26"/>
          <p:cNvSpPr>
            <a:spLocks noChangeArrowheads="1"/>
          </p:cNvSpPr>
          <p:nvPr/>
        </p:nvSpPr>
        <p:spPr bwMode="auto">
          <a:xfrm>
            <a:off x="304800" y="5105400"/>
            <a:ext cx="3905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ea typeface="Gulim" pitchFamily="34" charset="-127"/>
              </a:rPr>
              <a:t>Find two inverse localization lengths:</a:t>
            </a:r>
            <a:endParaRPr lang="en-US" altLang="ko-KR" i="1" smtClean="0">
              <a:solidFill>
                <a:srgbClr val="FFFFFF"/>
              </a:solidFill>
              <a:ea typeface="Gulim" pitchFamily="34" charset="-127"/>
            </a:endParaRPr>
          </a:p>
        </p:txBody>
      </p:sp>
      <p:sp>
        <p:nvSpPr>
          <p:cNvPr id="12304" name="Text Box 27"/>
          <p:cNvSpPr txBox="1">
            <a:spLocks noChangeArrowheads="1"/>
          </p:cNvSpPr>
          <p:nvPr/>
        </p:nvSpPr>
        <p:spPr bwMode="auto">
          <a:xfrm>
            <a:off x="8001000" y="5122863"/>
            <a:ext cx="1143000" cy="173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buFont typeface="Symbol" pitchFamily="18" charset="2"/>
              <a:buNone/>
            </a:pPr>
            <a:r>
              <a:rPr lang="en-US" altLang="ko-KR" sz="1400" smtClean="0">
                <a:solidFill>
                  <a:srgbClr val="A50021"/>
                </a:solidFill>
                <a:latin typeface="Century Schoolbook" pitchFamily="18" charset="0"/>
                <a:ea typeface="Gulim" pitchFamily="34" charset="-127"/>
              </a:rPr>
              <a:t>25 </a:t>
            </a:r>
            <a:r>
              <a:rPr lang="en-US" altLang="ko-KR" sz="1400" smtClean="0">
                <a:solidFill>
                  <a:srgbClr val="A50021"/>
                </a:solidFill>
                <a:ea typeface="Gulim" pitchFamily="34" charset="-127"/>
              </a:rPr>
              <a:t>unit cells</a:t>
            </a:r>
          </a:p>
          <a:p>
            <a:pPr eaLnBrk="0" fontAlgn="base" hangingPunct="0">
              <a:spcBef>
                <a:spcPct val="0"/>
              </a:spcBef>
              <a:spcAft>
                <a:spcPct val="0"/>
              </a:spcAft>
              <a:buFont typeface="Symbol" pitchFamily="18" charset="2"/>
              <a:buNone/>
            </a:pPr>
            <a:r>
              <a:rPr lang="en-US" altLang="ko-KR" sz="1400" smtClean="0">
                <a:solidFill>
                  <a:srgbClr val="0000A4"/>
                </a:solidFill>
                <a:latin typeface="Century Schoolbook" pitchFamily="18" charset="0"/>
                <a:ea typeface="Gulim" pitchFamily="34" charset="-127"/>
              </a:rPr>
              <a:t>40</a:t>
            </a:r>
            <a:r>
              <a:rPr lang="en-US" altLang="ko-KR" sz="1400" smtClean="0">
                <a:solidFill>
                  <a:srgbClr val="0000A4"/>
                </a:solidFill>
                <a:ea typeface="Gulim" pitchFamily="34" charset="-127"/>
              </a:rPr>
              <a:t> unit cells</a:t>
            </a:r>
          </a:p>
          <a:p>
            <a:pPr eaLnBrk="0" fontAlgn="base" hangingPunct="0">
              <a:spcBef>
                <a:spcPct val="0"/>
              </a:spcBef>
              <a:spcAft>
                <a:spcPct val="0"/>
              </a:spcAft>
              <a:buFont typeface="Symbol" pitchFamily="18" charset="2"/>
              <a:buNone/>
            </a:pPr>
            <a:r>
              <a:rPr lang="en-US" altLang="ko-KR" sz="1400" smtClean="0">
                <a:solidFill>
                  <a:srgbClr val="800080"/>
                </a:solidFill>
                <a:latin typeface="Century Schoolbook" pitchFamily="18" charset="0"/>
                <a:ea typeface="Gulim" pitchFamily="34" charset="-127"/>
              </a:rPr>
              <a:t>67</a:t>
            </a:r>
            <a:r>
              <a:rPr lang="en-US" altLang="ko-KR" sz="1400" smtClean="0">
                <a:solidFill>
                  <a:srgbClr val="800080"/>
                </a:solidFill>
                <a:ea typeface="Gulim" pitchFamily="34" charset="-127"/>
              </a:rPr>
              <a:t> unit cells</a:t>
            </a:r>
          </a:p>
          <a:p>
            <a:pPr eaLnBrk="0" fontAlgn="base" hangingPunct="0">
              <a:spcBef>
                <a:spcPct val="0"/>
              </a:spcBef>
              <a:spcAft>
                <a:spcPct val="0"/>
              </a:spcAft>
              <a:buFont typeface="Symbol" pitchFamily="18" charset="2"/>
              <a:buNone/>
            </a:pPr>
            <a:r>
              <a:rPr lang="en-US" altLang="ko-KR" i="1" smtClean="0">
                <a:solidFill>
                  <a:srgbClr val="000000"/>
                </a:solidFill>
                <a:latin typeface="Times New Roman" pitchFamily="18" charset="0"/>
                <a:ea typeface="Gulim" pitchFamily="34" charset="-127"/>
              </a:rPr>
              <a:t> </a:t>
            </a:r>
          </a:p>
          <a:p>
            <a:pPr eaLnBrk="0" fontAlgn="base" hangingPunct="0">
              <a:spcBef>
                <a:spcPct val="0"/>
              </a:spcBef>
              <a:spcAft>
                <a:spcPct val="0"/>
              </a:spcAft>
              <a:buFont typeface="Symbol" pitchFamily="18" charset="2"/>
              <a:buChar char="D"/>
            </a:pPr>
            <a:endParaRPr lang="en-US" altLang="ko-KR" sz="1200" i="1" smtClean="0">
              <a:solidFill>
                <a:srgbClr val="000000"/>
              </a:solidFill>
              <a:latin typeface="Century Schoolbook" pitchFamily="18" charset="0"/>
              <a:ea typeface="Gulim" pitchFamily="34" charset="-127"/>
            </a:endParaRPr>
          </a:p>
          <a:p>
            <a:pPr eaLnBrk="0" fontAlgn="base" hangingPunct="0">
              <a:spcBef>
                <a:spcPct val="0"/>
              </a:spcBef>
              <a:spcAft>
                <a:spcPct val="0"/>
              </a:spcAft>
              <a:buFont typeface="Symbol" pitchFamily="18" charset="2"/>
              <a:buChar char="D"/>
            </a:pPr>
            <a:endParaRPr lang="en-US" altLang="ko-KR" sz="1200" i="1" smtClean="0">
              <a:solidFill>
                <a:srgbClr val="000000"/>
              </a:solidFill>
              <a:latin typeface="Century Schoolbook" pitchFamily="18" charset="0"/>
              <a:ea typeface="Gulim" pitchFamily="34" charset="-127"/>
            </a:endParaRPr>
          </a:p>
          <a:p>
            <a:pPr eaLnBrk="0" fontAlgn="base" hangingPunct="0">
              <a:spcBef>
                <a:spcPct val="0"/>
              </a:spcBef>
              <a:spcAft>
                <a:spcPct val="0"/>
              </a:spcAft>
              <a:buFont typeface="Symbol" pitchFamily="18" charset="2"/>
              <a:buChar char="D"/>
            </a:pPr>
            <a:endParaRPr lang="en-US" altLang="ko-KR" sz="1200" i="1" smtClean="0">
              <a:solidFill>
                <a:srgbClr val="000000"/>
              </a:solidFill>
              <a:latin typeface="Century Schoolbook" pitchFamily="18" charset="0"/>
              <a:ea typeface="Gulim" pitchFamily="34" charset="-127"/>
            </a:endParaRPr>
          </a:p>
          <a:p>
            <a:pPr eaLnBrk="0" fontAlgn="base" hangingPunct="0">
              <a:spcBef>
                <a:spcPct val="0"/>
              </a:spcBef>
              <a:spcAft>
                <a:spcPct val="0"/>
              </a:spcAft>
              <a:buFont typeface="Symbol" pitchFamily="18" charset="2"/>
              <a:buChar char="D"/>
            </a:pPr>
            <a:endParaRPr lang="ko-KR" altLang="en-US" sz="1200" i="1" smtClean="0">
              <a:solidFill>
                <a:srgbClr val="000000"/>
              </a:solidFill>
              <a:latin typeface="Century Schoolbook" pitchFamily="18" charset="0"/>
              <a:ea typeface="Gulim" pitchFamily="34" charset="-127"/>
            </a:endParaRPr>
          </a:p>
        </p:txBody>
      </p:sp>
      <p:sp>
        <p:nvSpPr>
          <p:cNvPr id="12305" name="Rectangle 28"/>
          <p:cNvSpPr>
            <a:spLocks noChangeArrowheads="1"/>
          </p:cNvSpPr>
          <p:nvPr/>
        </p:nvSpPr>
        <p:spPr bwMode="auto">
          <a:xfrm>
            <a:off x="4724400" y="2286000"/>
            <a:ext cx="4191000" cy="1371600"/>
          </a:xfrm>
          <a:prstGeom prst="rect">
            <a:avLst/>
          </a:prstGeom>
          <a:noFill/>
          <a:ln w="57150" algn="ctr">
            <a:solidFill>
              <a:srgbClr val="CC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2306" name="Rectangle 29"/>
          <p:cNvSpPr>
            <a:spLocks noChangeArrowheads="1"/>
          </p:cNvSpPr>
          <p:nvPr/>
        </p:nvSpPr>
        <p:spPr bwMode="auto">
          <a:xfrm>
            <a:off x="4648200" y="1752600"/>
            <a:ext cx="319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00"/>
                </a:solidFill>
                <a:ea typeface="Gulim" pitchFamily="34" charset="-127"/>
              </a:rPr>
              <a:t>The semi-infinite dispersion is</a:t>
            </a:r>
          </a:p>
        </p:txBody>
      </p:sp>
      <p:sp>
        <p:nvSpPr>
          <p:cNvPr id="19"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13</a:t>
            </a:fld>
            <a:endParaRPr lang="en-US"/>
          </a:p>
        </p:txBody>
      </p:sp>
    </p:spTree>
    <p:extLst>
      <p:ext uri="{BB962C8B-B14F-4D97-AF65-F5344CB8AC3E}">
        <p14:creationId xmlns:p14="http://schemas.microsoft.com/office/powerpoint/2010/main" val="310278904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variability in tissue types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 </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130</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2371"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143001"/>
            <a:ext cx="630555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405188"/>
            <a:ext cx="3967560" cy="3442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435" y="3405186"/>
            <a:ext cx="3943965" cy="344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1"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3405186"/>
            <a:ext cx="3959006" cy="344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376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a:solidFill>
                  <a:schemeClr val="accent1">
                    <a:lumMod val="60000"/>
                    <a:lumOff val="40000"/>
                  </a:schemeClr>
                </a:solidFill>
              </a:rPr>
              <a:t>Implementation 4D: </a:t>
            </a:r>
            <a:r>
              <a:rPr lang="en-US" altLang="en-US" sz="2800" b="1" dirty="0" smtClean="0">
                <a:solidFill>
                  <a:schemeClr val="accent1">
                    <a:lumMod val="60000"/>
                    <a:lumOff val="40000"/>
                  </a:schemeClr>
                </a:solidFill>
              </a:rPr>
              <a:t>add motion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r>
              <a:rPr lang="en-US" sz="2900" dirty="0" smtClean="0">
                <a:latin typeface="Garamond" panose="02020404030301010803" pitchFamily="18" charset="0"/>
              </a:rPr>
              <a:t>After the addition of physiological noise, but before adding system noise, motion is added to the time-series.</a:t>
            </a:r>
          </a:p>
          <a:p>
            <a:r>
              <a:rPr lang="en-US" sz="2900" dirty="0" smtClean="0">
                <a:latin typeface="Garamond" panose="02020404030301010803" pitchFamily="18" charset="0"/>
              </a:rPr>
              <a:t>6 </a:t>
            </a:r>
            <a:r>
              <a:rPr lang="en-US" sz="2900" dirty="0">
                <a:latin typeface="Garamond" panose="02020404030301010803" pitchFamily="18" charset="0"/>
              </a:rPr>
              <a:t>m</a:t>
            </a:r>
            <a:r>
              <a:rPr lang="en-US" sz="2900" dirty="0" smtClean="0">
                <a:latin typeface="Garamond" panose="02020404030301010803" pitchFamily="18" charset="0"/>
              </a:rPr>
              <a:t>otion parameters can be estimated from real data.</a:t>
            </a:r>
          </a:p>
          <a:p>
            <a:r>
              <a:rPr lang="en-US" sz="2900" dirty="0" smtClean="0">
                <a:latin typeface="Garamond" panose="02020404030301010803" pitchFamily="18" charset="0"/>
              </a:rPr>
              <a:t> </a:t>
            </a:r>
            <a:r>
              <a:rPr lang="en-US" sz="2900" dirty="0">
                <a:latin typeface="Garamond" panose="02020404030301010803" pitchFamily="18" charset="0"/>
              </a:rPr>
              <a:t>A</a:t>
            </a:r>
            <a:r>
              <a:rPr lang="en-US" sz="2900" dirty="0" smtClean="0">
                <a:latin typeface="Garamond" panose="02020404030301010803" pitchFamily="18" charset="0"/>
              </a:rPr>
              <a:t>pply rigid body motion translations and rotations according to the slice timing of the fMRI scan.</a:t>
            </a:r>
          </a:p>
          <a:p>
            <a:r>
              <a:rPr lang="en-US" sz="2900" dirty="0" smtClean="0">
                <a:latin typeface="Garamond" panose="02020404030301010803" pitchFamily="18" charset="0"/>
              </a:rPr>
              <a:t>Estimate spin-history effects geometrically by the amount of the slice volume that moves off resonance.</a:t>
            </a:r>
            <a:endParaRPr lang="en-US" sz="29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131</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8495"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4324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experimental boxcars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700" dirty="0" smtClean="0">
                <a:latin typeface="Garamond" panose="02020404030301010803" pitchFamily="18" charset="0"/>
              </a:rPr>
              <a:t>From </a:t>
            </a:r>
            <a:r>
              <a:rPr lang="en-US" sz="2700" dirty="0">
                <a:latin typeface="Garamond" panose="02020404030301010803" pitchFamily="18" charset="0"/>
              </a:rPr>
              <a:t>Chris </a:t>
            </a:r>
            <a:r>
              <a:rPr lang="en-US" sz="2700" dirty="0" err="1">
                <a:latin typeface="Garamond" panose="02020404030301010803" pitchFamily="18" charset="0"/>
              </a:rPr>
              <a:t>Rorden’s</a:t>
            </a:r>
            <a:r>
              <a:rPr lang="en-US" sz="2700" dirty="0">
                <a:latin typeface="Garamond" panose="02020404030301010803" pitchFamily="18" charset="0"/>
              </a:rPr>
              <a:t> educational </a:t>
            </a:r>
            <a:r>
              <a:rPr lang="en-US" sz="2700" dirty="0" smtClean="0">
                <a:latin typeface="Garamond" panose="02020404030301010803" pitchFamily="18" charset="0"/>
              </a:rPr>
              <a:t>website</a:t>
            </a:r>
            <a:r>
              <a:rPr lang="en-US" sz="2700" dirty="0">
                <a:latin typeface="Garamond" panose="02020404030301010803" pitchFamily="18" charset="0"/>
              </a:rPr>
              <a:t> </a:t>
            </a:r>
            <a:r>
              <a:rPr lang="en-US" sz="2700" dirty="0" smtClean="0">
                <a:latin typeface="Garamond" panose="02020404030301010803" pitchFamily="18" charset="0"/>
              </a:rPr>
              <a:t>use alternating L/R-handed finger tapping task experimental design boxcars:</a:t>
            </a:r>
            <a:endParaRPr lang="en-US" sz="27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132</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5434"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1537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1" y="2417611"/>
            <a:ext cx="4572000" cy="390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74"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 y="2417610"/>
            <a:ext cx="4586068" cy="3903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402734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3D activation maps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From NeuroSynth.org construct peak sustained neurological activation maps for finger tasks based on observed amplitudes:</a:t>
            </a:r>
            <a:endParaRPr lang="en-US" sz="265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133</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19521"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194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50322"/>
            <a:ext cx="4256946" cy="3687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550323"/>
            <a:ext cx="4343400" cy="377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26671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simulated EPI signal</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Synthetic fMRI data can now be constructed (with spatial variability of HRF proof-of principle in demo):</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r>
              <a:rPr lang="en-US" sz="2650" dirty="0" smtClean="0">
                <a:latin typeface="Garamond" panose="02020404030301010803" pitchFamily="18" charset="0"/>
              </a:rPr>
              <a:t>Noise standard deviations fit to what is observed in real data which varies with tissue type.</a:t>
            </a:r>
            <a:endParaRPr lang="en-US" sz="265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134</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2594"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25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375122"/>
            <a:ext cx="4484634" cy="3644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3588" y="2375122"/>
            <a:ext cx="4520412" cy="3600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p:cNvCxnSpPr/>
          <p:nvPr/>
        </p:nvCxnSpPr>
        <p:spPr bwMode="auto">
          <a:xfrm>
            <a:off x="4359661" y="2971800"/>
            <a:ext cx="427096" cy="685800"/>
          </a:xfrm>
          <a:prstGeom prst="straightConnector1">
            <a:avLst/>
          </a:prstGeom>
          <a:noFill/>
          <a:ln w="38100" cap="flat" cmpd="sng" algn="ctr">
            <a:solidFill>
              <a:srgbClr val="0070C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a:off x="4410040" y="4591651"/>
            <a:ext cx="427096" cy="628049"/>
          </a:xfrm>
          <a:prstGeom prst="straightConnector1">
            <a:avLst/>
          </a:prstGeom>
          <a:noFill/>
          <a:ln w="38100" cap="flat" cmpd="sng" algn="ctr">
            <a:solidFill>
              <a:schemeClr val="accent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p:nvPr/>
        </p:nvSpPr>
        <p:spPr>
          <a:xfrm>
            <a:off x="5257800" y="2831068"/>
            <a:ext cx="1752600" cy="338554"/>
          </a:xfrm>
          <a:prstGeom prst="rect">
            <a:avLst/>
          </a:prstGeom>
          <a:noFill/>
        </p:spPr>
        <p:txBody>
          <a:bodyPr wrap="square" rtlCol="0">
            <a:spAutoFit/>
          </a:bodyPr>
          <a:lstStyle/>
          <a:p>
            <a:r>
              <a:rPr lang="en-US" sz="1600" dirty="0" smtClean="0">
                <a:solidFill>
                  <a:schemeClr val="accent2">
                    <a:lumMod val="75000"/>
                    <a:lumOff val="25000"/>
                  </a:schemeClr>
                </a:solidFill>
              </a:rPr>
              <a:t>(CSF dominated)</a:t>
            </a:r>
            <a:endParaRPr lang="en-US" sz="1600" dirty="0">
              <a:solidFill>
                <a:schemeClr val="accent2">
                  <a:lumMod val="75000"/>
                  <a:lumOff val="25000"/>
                </a:schemeClr>
              </a:solidFill>
            </a:endParaRPr>
          </a:p>
        </p:txBody>
      </p:sp>
      <p:sp>
        <p:nvSpPr>
          <p:cNvPr id="19" name="TextBox 18"/>
          <p:cNvSpPr txBox="1"/>
          <p:nvPr/>
        </p:nvSpPr>
        <p:spPr>
          <a:xfrm>
            <a:off x="4953000" y="5410200"/>
            <a:ext cx="1752600" cy="338554"/>
          </a:xfrm>
          <a:prstGeom prst="rect">
            <a:avLst/>
          </a:prstGeom>
          <a:noFill/>
        </p:spPr>
        <p:txBody>
          <a:bodyPr wrap="square" rtlCol="0">
            <a:spAutoFit/>
          </a:bodyPr>
          <a:lstStyle/>
          <a:p>
            <a:r>
              <a:rPr lang="en-US" sz="1600" dirty="0" smtClean="0">
                <a:solidFill>
                  <a:schemeClr val="accent1"/>
                </a:solidFill>
              </a:rPr>
              <a:t>(GM dominated)</a:t>
            </a:r>
            <a:endParaRPr lang="en-US" sz="1600" dirty="0">
              <a:solidFill>
                <a:schemeClr val="accent1"/>
              </a:solidFill>
            </a:endParaRPr>
          </a:p>
        </p:txBody>
      </p:sp>
      <p:pic>
        <p:nvPicPr>
          <p:cNvPr id="2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8825" y="54102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3225" y="54102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7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6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simulated EPI signal + noise</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Add physiological noise and then all noise with system also:</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135</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3617"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35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86000"/>
            <a:ext cx="4513850" cy="3658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8655" y="2286000"/>
            <a:ext cx="4595345" cy="3658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8825" y="59150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825" y="59150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42355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load motion time-series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Load the estimated time-series of the 6 motion parameters:</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136</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4639"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45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882389"/>
            <a:ext cx="6363698" cy="4975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896100" y="2438400"/>
            <a:ext cx="2247900" cy="1077218"/>
          </a:xfrm>
          <a:prstGeom prst="rect">
            <a:avLst/>
          </a:prstGeom>
          <a:noFill/>
        </p:spPr>
        <p:txBody>
          <a:bodyPr wrap="square" rtlCol="0">
            <a:spAutoFit/>
          </a:bodyPr>
          <a:lstStyle/>
          <a:p>
            <a:r>
              <a:rPr lang="en-US" sz="1600" dirty="0" smtClean="0">
                <a:solidFill>
                  <a:schemeClr val="accent1"/>
                </a:solidFill>
              </a:rPr>
              <a:t>Note: the y-displacement time-series is observed to be modulated by breathing.</a:t>
            </a:r>
            <a:endParaRPr lang="en-US" sz="1600" dirty="0">
              <a:solidFill>
                <a:schemeClr val="accent1"/>
              </a:solidFill>
            </a:endParaRPr>
          </a:p>
        </p:txBody>
      </p:sp>
    </p:spTree>
    <p:extLst>
      <p:ext uri="{BB962C8B-B14F-4D97-AF65-F5344CB8AC3E}">
        <p14:creationId xmlns:p14="http://schemas.microsoft.com/office/powerpoint/2010/main" val="80752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more fully simulated EPI</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Add motion and then all noise + motion:</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137</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5664"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1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867400"/>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7025" y="5991225"/>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5" y="2267218"/>
            <a:ext cx="4554809" cy="366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228600" y="6250024"/>
            <a:ext cx="3200400" cy="338554"/>
          </a:xfrm>
          <a:prstGeom prst="rect">
            <a:avLst/>
          </a:prstGeom>
          <a:noFill/>
        </p:spPr>
        <p:txBody>
          <a:bodyPr wrap="square" rtlCol="0">
            <a:spAutoFit/>
          </a:bodyPr>
          <a:lstStyle/>
          <a:p>
            <a:r>
              <a:rPr lang="en-US" sz="1600" dirty="0" smtClean="0">
                <a:solidFill>
                  <a:schemeClr val="accent2">
                    <a:lumMod val="75000"/>
                    <a:lumOff val="25000"/>
                  </a:schemeClr>
                </a:solidFill>
              </a:rPr>
              <a:t>Note: motion is task dependent.</a:t>
            </a:r>
            <a:endParaRPr lang="en-US" sz="1600" dirty="0">
              <a:solidFill>
                <a:schemeClr val="accent2">
                  <a:lumMod val="75000"/>
                  <a:lumOff val="25000"/>
                </a:schemeClr>
              </a:solidFill>
            </a:endParaRPr>
          </a:p>
        </p:txBody>
      </p:sp>
      <p:pic>
        <p:nvPicPr>
          <p:cNvPr id="256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5044" y="2267218"/>
            <a:ext cx="4583505" cy="3776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105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compare with real data</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smtClean="0">
                <a:latin typeface="Garamond" panose="02020404030301010803" pitchFamily="18" charset="0"/>
              </a:rPr>
              <a:t>Compare representative voxel time-series:</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138</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6689"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66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273611"/>
            <a:ext cx="4501366" cy="3441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3375" y="2273611"/>
            <a:ext cx="4510626" cy="3441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87957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a:t/>
            </a:r>
            <a:br>
              <a:rPr lang="en-US" altLang="en-US" b="1" dirty="0"/>
            </a:br>
            <a:r>
              <a:rPr lang="en-US" altLang="en-US" sz="2800" b="1" dirty="0" smtClean="0">
                <a:solidFill>
                  <a:schemeClr val="accent1">
                    <a:lumMod val="60000"/>
                    <a:lumOff val="40000"/>
                  </a:schemeClr>
                </a:solidFill>
              </a:rPr>
              <a:t>Example Results: compare with real data cont.</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650" dirty="0">
                <a:latin typeface="Garamond" panose="02020404030301010803" pitchFamily="18" charset="0"/>
              </a:rPr>
              <a:t>R</a:t>
            </a:r>
            <a:r>
              <a:rPr lang="en-US" sz="2650" dirty="0" smtClean="0">
                <a:latin typeface="Garamond" panose="02020404030301010803" pitchFamily="18" charset="0"/>
              </a:rPr>
              <a:t>epresentative voxel time-series averaged over blocks:</a:t>
            </a: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endParaRPr lang="en-US" sz="2650" dirty="0" smtClean="0">
              <a:latin typeface="Garamond" panose="02020404030301010803" pitchFamily="18" charset="0"/>
            </a:endParaRPr>
          </a:p>
          <a:p>
            <a:pPr marL="0" indent="0"/>
            <a:endParaRPr lang="en-US" sz="2650" dirty="0">
              <a:latin typeface="Garamond" panose="02020404030301010803" pitchFamily="18" charset="0"/>
            </a:endParaRPr>
          </a:p>
          <a:p>
            <a:pPr marL="0" indent="0"/>
            <a:r>
              <a:rPr lang="en-US" sz="2650" dirty="0">
                <a:latin typeface="Garamond" panose="02020404030301010803" pitchFamily="18" charset="0"/>
              </a:rPr>
              <a:t> </a:t>
            </a:r>
            <a:endParaRPr lang="en-US" sz="26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139</a:t>
            </a:fld>
            <a:endParaRPr lang="en-US" dirty="0">
              <a:solidFill>
                <a:srgbClr val="000000">
                  <a:tint val="75000"/>
                </a:srgbClr>
              </a:solidFill>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The vertical displacement of the chest during regular respiration is then modeled for the </a:t>
            </a:r>
            <a:r>
              <a:rPr kumimoji="0" lang="en-US" altLang="en-US" sz="1000" b="0" i="1" u="none" strike="noStrike" cap="none" normalizeH="0" baseline="0" smtClean="0">
                <a:ln>
                  <a:noFill/>
                </a:ln>
                <a:solidFill>
                  <a:schemeClr val="tx1"/>
                </a:solidFill>
                <a:effectLst/>
                <a:latin typeface="Arial" pitchFamily="34" charset="0"/>
                <a:ea typeface="Times New Roman" pitchFamily="18" charset="0"/>
                <a:cs typeface="Arial" pitchFamily="34" charset="0"/>
              </a:rPr>
              <a:t>i</a:t>
            </a:r>
            <a:r>
              <a:rPr kumimoji="0" lang="en-US" altLang="en-US" sz="1000" b="0" i="0" u="none" strike="noStrike" cap="none" normalizeH="0" baseline="30000" smtClean="0">
                <a:ln>
                  <a:noFill/>
                </a:ln>
                <a:solidFill>
                  <a:schemeClr val="tx1"/>
                </a:solidFill>
                <a:effectLst/>
                <a:latin typeface="Arial" pitchFamily="34" charset="0"/>
                <a:ea typeface="Times New Roman" pitchFamily="18" charset="0"/>
                <a:cs typeface="Arial" pitchFamily="34" charset="0"/>
              </a:rPr>
              <a:t>th</a:t>
            </a: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cycle as</a:t>
            </a:r>
            <a:endParaRPr kumimoji="0" lang="en-US" alt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Object 2"/>
          <p:cNvGraphicFramePr>
            <a:graphicFrameLocks noChangeAspect="1"/>
          </p:cNvGraphicFramePr>
          <p:nvPr/>
        </p:nvGraphicFramePr>
        <p:xfrm>
          <a:off x="0" y="457200"/>
          <a:ext cx="1343025" cy="247650"/>
        </p:xfrm>
        <a:graphic>
          <a:graphicData uri="http://schemas.openxmlformats.org/presentationml/2006/ole">
            <mc:AlternateContent xmlns:mc="http://schemas.openxmlformats.org/markup-compatibility/2006">
              <mc:Choice xmlns:v="urn:schemas-microsoft-com:vml" Requires="v">
                <p:oleObj spid="_x0000_s27710" name="Equation" r:id="rId4" imgW="1333500" imgH="241300" progId="Equation.3">
                  <p:embed/>
                </p:oleObj>
              </mc:Choice>
              <mc:Fallback>
                <p:oleObj name="Equation" r:id="rId4" imgW="1333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1343025"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bwMode="auto">
          <a:xfrm>
            <a:off x="3429000" y="2819400"/>
            <a:ext cx="838200" cy="72269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7315200" y="4306502"/>
            <a:ext cx="1143000" cy="570298"/>
          </a:xfrm>
          <a:prstGeom prst="rect">
            <a:avLst/>
          </a:prstGeom>
          <a:solidFill>
            <a:schemeClr val="bg1"/>
          </a:solidFill>
          <a:ln w="50800" cap="flat" cmpd="sng" algn="ctr">
            <a:solidFill>
              <a:schemeClr val="bg1"/>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7620000" y="3542097"/>
            <a:ext cx="1066800" cy="528217"/>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pic>
        <p:nvPicPr>
          <p:cNvPr id="276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213592"/>
            <a:ext cx="4624743" cy="388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2112"/>
          <a:stretch/>
        </p:blipFill>
        <p:spPr bwMode="auto">
          <a:xfrm>
            <a:off x="4482265" y="2213592"/>
            <a:ext cx="4661736" cy="395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1311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0" y="228600"/>
            <a:ext cx="9144000" cy="1325563"/>
          </a:xfrm>
        </p:spPr>
        <p:txBody>
          <a:bodyPr/>
          <a:lstStyle/>
          <a:p>
            <a:pPr eaLnBrk="1" hangingPunct="1">
              <a:defRPr/>
            </a:pPr>
            <a:r>
              <a:rPr lang="en-US" altLang="ko-KR" smtClean="0">
                <a:solidFill>
                  <a:srgbClr val="00FFFF"/>
                </a:solidFill>
                <a:ea typeface="굴림" pitchFamily="50" charset="-127"/>
              </a:rPr>
              <a:t>Armchair Ribbons: Rashba Solution</a:t>
            </a:r>
          </a:p>
        </p:txBody>
      </p:sp>
      <p:sp>
        <p:nvSpPr>
          <p:cNvPr id="13315" name="Rectangle 3"/>
          <p:cNvSpPr>
            <a:spLocks noChangeArrowheads="1"/>
          </p:cNvSpPr>
          <p:nvPr/>
        </p:nvSpPr>
        <p:spPr bwMode="auto">
          <a:xfrm>
            <a:off x="2971800" y="0"/>
            <a:ext cx="3124200" cy="457200"/>
          </a:xfrm>
          <a:prstGeom prst="rect">
            <a:avLst/>
          </a:prstGeom>
          <a:solidFill>
            <a:srgbClr val="808080"/>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3316" name="Rectangle 4"/>
          <p:cNvSpPr>
            <a:spLocks noChangeArrowheads="1"/>
          </p:cNvSpPr>
          <p:nvPr/>
        </p:nvSpPr>
        <p:spPr bwMode="auto">
          <a:xfrm>
            <a:off x="6096000" y="0"/>
            <a:ext cx="3048000" cy="457200"/>
          </a:xfrm>
          <a:prstGeom prst="rect">
            <a:avLst/>
          </a:prstGeom>
          <a:solidFill>
            <a:schemeClr val="bg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ko-KR" altLang="en-US" smtClean="0">
              <a:solidFill>
                <a:srgbClr val="FFFFFF"/>
              </a:solidFill>
              <a:ea typeface="Gulim" pitchFamily="34" charset="-127"/>
            </a:endParaRPr>
          </a:p>
        </p:txBody>
      </p:sp>
      <p:sp>
        <p:nvSpPr>
          <p:cNvPr id="13317" name="Rectangle 5"/>
          <p:cNvSpPr>
            <a:spLocks noChangeArrowheads="1"/>
          </p:cNvSpPr>
          <p:nvPr/>
        </p:nvSpPr>
        <p:spPr bwMode="auto">
          <a:xfrm>
            <a:off x="0" y="0"/>
            <a:ext cx="3048000" cy="457200"/>
          </a:xfrm>
          <a:prstGeom prst="rect">
            <a:avLst/>
          </a:prstGeom>
          <a:solidFill>
            <a:srgbClr val="C44F00"/>
          </a:solidFill>
          <a:ln>
            <a:noFill/>
          </a:ln>
          <a:effectLst/>
          <a:extLst>
            <a:ext uri="{91240B29-F687-4F45-9708-019B960494DF}">
              <a14:hiddenLine xmlns:a14="http://schemas.microsoft.com/office/drawing/2010/main" w="76200" algn="ctr">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ltLang="ko-KR" smtClean="0">
                <a:solidFill>
                  <a:srgbClr val="00CC99"/>
                </a:solidFill>
                <a:ea typeface="Gulim" pitchFamily="34" charset="-127"/>
              </a:rPr>
              <a:t>ARMCHAIR: 40 unit cells</a:t>
            </a:r>
            <a:r>
              <a:rPr lang="en-US" altLang="ko-KR" smtClean="0">
                <a:solidFill>
                  <a:srgbClr val="FFFFFF"/>
                </a:solidFill>
                <a:ea typeface="Gulim" pitchFamily="34" charset="-127"/>
              </a:rPr>
              <a:t> </a:t>
            </a:r>
          </a:p>
        </p:txBody>
      </p:sp>
      <p:sp>
        <p:nvSpPr>
          <p:cNvPr id="13318" name="Text Box 6"/>
          <p:cNvSpPr txBox="1">
            <a:spLocks noChangeArrowheads="1"/>
          </p:cNvSpPr>
          <p:nvPr/>
        </p:nvSpPr>
        <p:spPr bwMode="auto">
          <a:xfrm>
            <a:off x="2971800" y="0"/>
            <a:ext cx="30480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altLang="ko-KR" smtClean="0">
                <a:solidFill>
                  <a:srgbClr val="FFFFFF"/>
                </a:solidFill>
                <a:latin typeface="Symbol" pitchFamily="18" charset="2"/>
                <a:ea typeface="Gulim" pitchFamily="34" charset="-127"/>
              </a:rPr>
              <a:t>D</a:t>
            </a:r>
            <a:endParaRPr lang="en-US" altLang="ko-KR" smtClean="0">
              <a:solidFill>
                <a:srgbClr val="FFFFFF"/>
              </a:solidFill>
              <a:ea typeface="Gulim" pitchFamily="34" charset="-127"/>
            </a:endParaRPr>
          </a:p>
        </p:txBody>
      </p:sp>
      <p:sp>
        <p:nvSpPr>
          <p:cNvPr id="13319" name="Text Box 7"/>
          <p:cNvSpPr txBox="1">
            <a:spLocks noChangeArrowheads="1"/>
          </p:cNvSpPr>
          <p:nvPr/>
        </p:nvSpPr>
        <p:spPr bwMode="auto">
          <a:xfrm>
            <a:off x="6156325" y="0"/>
            <a:ext cx="29876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CC00"/>
                </a:solidFill>
                <a:latin typeface="Symbol" pitchFamily="18" charset="2"/>
                <a:ea typeface="Gulim" pitchFamily="34" charset="-127"/>
              </a:rPr>
              <a:t>L </a:t>
            </a:r>
            <a:r>
              <a:rPr lang="en-US" altLang="ko-KR" smtClean="0">
                <a:solidFill>
                  <a:srgbClr val="FFCC00"/>
                </a:solidFill>
                <a:ea typeface="Gulim" pitchFamily="34" charset="-127"/>
              </a:rPr>
              <a:t>(</a:t>
            </a:r>
            <a:r>
              <a:rPr lang="en-US" altLang="ko-KR" i="1" smtClean="0">
                <a:solidFill>
                  <a:srgbClr val="FFCC00"/>
                </a:solidFill>
                <a:latin typeface="Century Schoolbook" pitchFamily="18" charset="0"/>
                <a:ea typeface="Gulim" pitchFamily="34" charset="-127"/>
              </a:rPr>
              <a:t>m</a:t>
            </a:r>
            <a:r>
              <a:rPr lang="en-US" altLang="ko-KR" smtClean="0">
                <a:solidFill>
                  <a:srgbClr val="FFCC00"/>
                </a:solidFill>
                <a:latin typeface="Century Schoolbook" pitchFamily="18" charset="0"/>
                <a:ea typeface="Gulim" pitchFamily="34" charset="-127"/>
              </a:rPr>
              <a:t> = 0</a:t>
            </a:r>
            <a:r>
              <a:rPr lang="en-US" altLang="ko-KR" smtClean="0">
                <a:solidFill>
                  <a:srgbClr val="FFCC00"/>
                </a:solidFill>
                <a:ea typeface="Gulim" pitchFamily="34" charset="-127"/>
              </a:rPr>
              <a:t>)</a:t>
            </a:r>
            <a:r>
              <a:rPr lang="en-US" altLang="ko-KR" smtClean="0">
                <a:solidFill>
                  <a:srgbClr val="FFFFFF"/>
                </a:solidFill>
                <a:ea typeface="Gulim" pitchFamily="34" charset="-127"/>
              </a:rPr>
              <a:t> </a:t>
            </a:r>
          </a:p>
        </p:txBody>
      </p:sp>
      <p:sp>
        <p:nvSpPr>
          <p:cNvPr id="13320" name="Rectangle 13"/>
          <p:cNvSpPr>
            <a:spLocks noChangeArrowheads="1"/>
          </p:cNvSpPr>
          <p:nvPr/>
        </p:nvSpPr>
        <p:spPr bwMode="auto">
          <a:xfrm>
            <a:off x="152400" y="1219200"/>
            <a:ext cx="8613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ea typeface="Gulim" pitchFamily="34" charset="-127"/>
              </a:rPr>
              <a:t>The unnormalized wavefunctions (</a:t>
            </a:r>
            <a:r>
              <a:rPr lang="en-US" altLang="ko-KR" i="1" smtClean="0">
                <a:solidFill>
                  <a:srgbClr val="FFFFFF"/>
                </a:solidFill>
                <a:latin typeface="Century Schoolbook" pitchFamily="18" charset="0"/>
                <a:ea typeface="Gulim" pitchFamily="34" charset="-127"/>
              </a:rPr>
              <a:t>m </a:t>
            </a:r>
            <a:r>
              <a:rPr lang="en-US" altLang="ko-KR" smtClean="0">
                <a:solidFill>
                  <a:srgbClr val="FFFFFF"/>
                </a:solidFill>
                <a:latin typeface="Century Schoolbook" pitchFamily="18" charset="0"/>
                <a:ea typeface="Gulim" pitchFamily="34" charset="-127"/>
              </a:rPr>
              <a:t>= 0</a:t>
            </a:r>
            <a:r>
              <a:rPr lang="en-US" altLang="ko-KR" smtClean="0">
                <a:solidFill>
                  <a:srgbClr val="FFFFFF"/>
                </a:solidFill>
                <a:ea typeface="Gulim" pitchFamily="34" charset="-127"/>
              </a:rPr>
              <a:t>), where </a:t>
            </a:r>
            <a:r>
              <a:rPr lang="en-US" altLang="ko-KR" i="1" smtClean="0">
                <a:solidFill>
                  <a:srgbClr val="FFFFFF"/>
                </a:solidFill>
                <a:latin typeface="Century Schoolbook" pitchFamily="18" charset="0"/>
                <a:ea typeface="Gulim" pitchFamily="34" charset="-127"/>
              </a:rPr>
              <a:t>x </a:t>
            </a:r>
            <a:r>
              <a:rPr lang="en-US" altLang="ko-KR" smtClean="0">
                <a:solidFill>
                  <a:srgbClr val="FFFFFF"/>
                </a:solidFill>
                <a:latin typeface="Century Schoolbook" pitchFamily="18" charset="0"/>
                <a:ea typeface="Gulim" pitchFamily="34" charset="-127"/>
              </a:rPr>
              <a:t>= 0</a:t>
            </a:r>
            <a:r>
              <a:rPr lang="en-US" altLang="ko-KR" smtClean="0">
                <a:solidFill>
                  <a:srgbClr val="FFFFFF"/>
                </a:solidFill>
                <a:ea typeface="Gulim" pitchFamily="34" charset="-127"/>
              </a:rPr>
              <a:t> is at the center of the ribbon:</a:t>
            </a:r>
            <a:endParaRPr lang="en-US" altLang="ko-KR" i="1" smtClean="0">
              <a:solidFill>
                <a:srgbClr val="FFFFFF"/>
              </a:solidFill>
              <a:ea typeface="Gulim" pitchFamily="34" charset="-127"/>
            </a:endParaRPr>
          </a:p>
        </p:txBody>
      </p:sp>
      <p:pic>
        <p:nvPicPr>
          <p:cNvPr id="13321"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00200"/>
            <a:ext cx="322262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600200"/>
            <a:ext cx="426720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3"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2362200"/>
            <a:ext cx="35814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4"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2895600"/>
            <a:ext cx="378460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5"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3709988"/>
            <a:ext cx="4876800" cy="31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26" name="Text Box 23"/>
          <p:cNvSpPr txBox="1">
            <a:spLocks noChangeArrowheads="1"/>
          </p:cNvSpPr>
          <p:nvPr/>
        </p:nvSpPr>
        <p:spPr bwMode="auto">
          <a:xfrm>
            <a:off x="304800" y="4038600"/>
            <a:ext cx="3505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mtClean="0">
                <a:solidFill>
                  <a:srgbClr val="FFFFFF"/>
                </a:solidFill>
                <a:ea typeface="Gulim" pitchFamily="34" charset="-127"/>
              </a:rPr>
              <a:t>Rashba induces a polarization near the ribbon edges that can oppose the localization at the edge due to intrinsic SO.</a:t>
            </a:r>
          </a:p>
        </p:txBody>
      </p:sp>
      <p:sp>
        <p:nvSpPr>
          <p:cNvPr id="13327" name="Rectangle 24"/>
          <p:cNvSpPr>
            <a:spLocks noChangeArrowheads="1"/>
          </p:cNvSpPr>
          <p:nvPr/>
        </p:nvSpPr>
        <p:spPr bwMode="auto">
          <a:xfrm>
            <a:off x="304800" y="5867400"/>
            <a:ext cx="4029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ltLang="ko-KR" smtClean="0">
                <a:solidFill>
                  <a:srgbClr val="FFFFFF"/>
                </a:solidFill>
                <a:ea typeface="Gulim" pitchFamily="34" charset="-127"/>
              </a:rPr>
              <a:t>Gap closes and no edge state solutions exist when </a:t>
            </a:r>
            <a:r>
              <a:rPr lang="en-US" altLang="ko-KR" smtClean="0">
                <a:solidFill>
                  <a:srgbClr val="FFFFFF"/>
                </a:solidFill>
                <a:latin typeface="Symbol" pitchFamily="18" charset="2"/>
                <a:ea typeface="Gulim" pitchFamily="34" charset="-127"/>
              </a:rPr>
              <a:t>L</a:t>
            </a:r>
            <a:r>
              <a:rPr lang="en-US" altLang="ko-KR" smtClean="0">
                <a:solidFill>
                  <a:srgbClr val="FFFFFF"/>
                </a:solidFill>
                <a:ea typeface="Gulim" pitchFamily="34" charset="-127"/>
              </a:rPr>
              <a:t> </a:t>
            </a:r>
            <a:r>
              <a:rPr lang="en-US" altLang="ko-KR" smtClean="0">
                <a:solidFill>
                  <a:srgbClr val="FFFFFF"/>
                </a:solidFill>
                <a:latin typeface="Century Schoolbook" pitchFamily="18" charset="0"/>
                <a:ea typeface="Gulim" pitchFamily="34" charset="-127"/>
              </a:rPr>
              <a:t>≥</a:t>
            </a:r>
            <a:r>
              <a:rPr lang="en-US" altLang="ko-KR" smtClean="0">
                <a:solidFill>
                  <a:srgbClr val="FFFFFF"/>
                </a:solidFill>
                <a:ea typeface="Gulim" pitchFamily="34" charset="-127"/>
              </a:rPr>
              <a:t> </a:t>
            </a:r>
            <a:r>
              <a:rPr lang="en-US" altLang="ko-KR" smtClean="0">
                <a:solidFill>
                  <a:srgbClr val="FFFFFF"/>
                </a:solidFill>
                <a:latin typeface="Symbol" pitchFamily="18" charset="2"/>
                <a:ea typeface="Gulim" pitchFamily="34" charset="-127"/>
              </a:rPr>
              <a:t>D </a:t>
            </a:r>
            <a:r>
              <a:rPr lang="en-US" altLang="ko-KR" smtClean="0">
                <a:solidFill>
                  <a:srgbClr val="FFFFFF"/>
                </a:solidFill>
                <a:ea typeface="Gulim" pitchFamily="34" charset="-127"/>
              </a:rPr>
              <a:t>; </a:t>
            </a:r>
          </a:p>
        </p:txBody>
      </p:sp>
      <p:pic>
        <p:nvPicPr>
          <p:cNvPr id="13328"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3733800"/>
            <a:ext cx="36576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29" name="Text Box 26"/>
          <p:cNvSpPr txBox="1">
            <a:spLocks noChangeArrowheads="1"/>
          </p:cNvSpPr>
          <p:nvPr/>
        </p:nvSpPr>
        <p:spPr bwMode="auto">
          <a:xfrm>
            <a:off x="8001000" y="4724400"/>
            <a:ext cx="13874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buFont typeface="Symbol" pitchFamily="18" charset="2"/>
              <a:buChar char="D"/>
            </a:pPr>
            <a:r>
              <a:rPr lang="en-US" altLang="ko-KR" sz="1400" i="1" smtClean="0">
                <a:solidFill>
                  <a:srgbClr val="000000"/>
                </a:solidFill>
                <a:latin typeface="Century Schoolbook" pitchFamily="18" charset="0"/>
                <a:ea typeface="Gulim" pitchFamily="34" charset="-127"/>
              </a:rPr>
              <a:t>= </a:t>
            </a:r>
            <a:r>
              <a:rPr lang="en-US" altLang="ko-KR" sz="1400" smtClean="0">
                <a:solidFill>
                  <a:srgbClr val="000000"/>
                </a:solidFill>
                <a:latin typeface="Century Schoolbook" pitchFamily="18" charset="0"/>
                <a:ea typeface="Gulim" pitchFamily="34" charset="-127"/>
              </a:rPr>
              <a:t>0.2</a:t>
            </a:r>
            <a:r>
              <a:rPr lang="en-US" altLang="ko-KR" sz="1400" smtClean="0">
                <a:solidFill>
                  <a:srgbClr val="000000"/>
                </a:solidFill>
                <a:ea typeface="Gulim" pitchFamily="34" charset="-127"/>
              </a:rPr>
              <a:t> </a:t>
            </a:r>
            <a:r>
              <a:rPr lang="en-US" altLang="ko-KR" sz="1400" smtClean="0">
                <a:solidFill>
                  <a:srgbClr val="000000"/>
                </a:solidFill>
                <a:latin typeface="Times New Roman" pitchFamily="18" charset="0"/>
                <a:ea typeface="Gulim" pitchFamily="34" charset="-127"/>
              </a:rPr>
              <a:t>eV</a:t>
            </a:r>
            <a:r>
              <a:rPr lang="en-US" altLang="ko-KR" sz="1400" i="1" smtClean="0">
                <a:solidFill>
                  <a:srgbClr val="000000"/>
                </a:solidFill>
                <a:latin typeface="Century Schoolbook" pitchFamily="18" charset="0"/>
                <a:ea typeface="Gulim" pitchFamily="34" charset="-127"/>
              </a:rPr>
              <a:t> </a:t>
            </a:r>
          </a:p>
          <a:p>
            <a:pPr eaLnBrk="0" fontAlgn="base" hangingPunct="0">
              <a:spcBef>
                <a:spcPct val="0"/>
              </a:spcBef>
              <a:spcAft>
                <a:spcPct val="0"/>
              </a:spcAft>
            </a:pPr>
            <a:r>
              <a:rPr lang="en-US" altLang="ko-KR" sz="1400" smtClean="0">
                <a:solidFill>
                  <a:srgbClr val="000000"/>
                </a:solidFill>
                <a:latin typeface="Symbol" pitchFamily="18" charset="2"/>
                <a:ea typeface="Gulim" pitchFamily="34" charset="-127"/>
              </a:rPr>
              <a:t>L</a:t>
            </a:r>
            <a:r>
              <a:rPr lang="en-US" altLang="ko-KR" sz="1400" smtClean="0">
                <a:solidFill>
                  <a:srgbClr val="000000"/>
                </a:solidFill>
                <a:latin typeface="Century Schoolbook" pitchFamily="18" charset="0"/>
                <a:ea typeface="Gulim" pitchFamily="34" charset="-127"/>
              </a:rPr>
              <a:t>= 0.1</a:t>
            </a:r>
            <a:r>
              <a:rPr lang="en-US" altLang="ko-KR" sz="1400" smtClean="0">
                <a:solidFill>
                  <a:srgbClr val="000000"/>
                </a:solidFill>
                <a:ea typeface="Gulim" pitchFamily="34" charset="-127"/>
              </a:rPr>
              <a:t> </a:t>
            </a:r>
            <a:r>
              <a:rPr lang="en-US" altLang="ko-KR" sz="1400" smtClean="0">
                <a:solidFill>
                  <a:srgbClr val="000000"/>
                </a:solidFill>
                <a:latin typeface="Times New Roman" pitchFamily="18" charset="0"/>
                <a:ea typeface="Gulim" pitchFamily="34" charset="-127"/>
              </a:rPr>
              <a:t>eV</a:t>
            </a:r>
          </a:p>
        </p:txBody>
      </p:sp>
      <p:sp>
        <p:nvSpPr>
          <p:cNvPr id="18"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14</a:t>
            </a:fld>
            <a:endParaRPr lang="en-US"/>
          </a:p>
        </p:txBody>
      </p:sp>
    </p:spTree>
    <p:extLst>
      <p:ext uri="{BB962C8B-B14F-4D97-AF65-F5344CB8AC3E}">
        <p14:creationId xmlns:p14="http://schemas.microsoft.com/office/powerpoint/2010/main" val="401884151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3000" b="1" dirty="0" smtClean="0"/>
              <a:t>Oral Presentation</a:t>
            </a:r>
            <a:r>
              <a:rPr lang="en-US" altLang="en-US" b="1" dirty="0" smtClean="0"/>
              <a:t/>
            </a:r>
            <a:br>
              <a:rPr lang="en-US" altLang="en-US" b="1" dirty="0" smtClean="0"/>
            </a:br>
            <a:r>
              <a:rPr lang="en-US" altLang="en-US" sz="2800" b="1" dirty="0" smtClean="0">
                <a:solidFill>
                  <a:schemeClr val="accent1">
                    <a:lumMod val="60000"/>
                    <a:lumOff val="40000"/>
                  </a:schemeClr>
                </a:solidFill>
              </a:rPr>
              <a:t>SPIE Medical </a:t>
            </a:r>
            <a:r>
              <a:rPr lang="en-US" altLang="en-US" sz="2800" b="1" dirty="0" err="1" smtClean="0">
                <a:solidFill>
                  <a:schemeClr val="accent1">
                    <a:lumMod val="60000"/>
                    <a:lumOff val="40000"/>
                  </a:schemeClr>
                </a:solidFill>
              </a:rPr>
              <a:t>Imagin</a:t>
            </a:r>
            <a:r>
              <a:rPr lang="en-US" altLang="en-US" sz="2800" b="1" dirty="0" smtClean="0">
                <a:solidFill>
                  <a:schemeClr val="accent1">
                    <a:lumMod val="60000"/>
                    <a:lumOff val="40000"/>
                  </a:schemeClr>
                </a:solidFill>
              </a:rPr>
              <a:t> 2017 paper 10133-41</a:t>
            </a:r>
            <a:endParaRPr lang="en-US" altLang="en-US" sz="2800" dirty="0" smtClean="0">
              <a:solidFill>
                <a:schemeClr val="accent1">
                  <a:lumMod val="60000"/>
                  <a:lumOff val="40000"/>
                </a:schemeClr>
              </a:solidFill>
            </a:endParaRPr>
          </a:p>
        </p:txBody>
      </p:sp>
      <p:sp>
        <p:nvSpPr>
          <p:cNvPr id="21" name="Content Placeholder 20"/>
          <p:cNvSpPr>
            <a:spLocks noGrp="1"/>
          </p:cNvSpPr>
          <p:nvPr>
            <p:ph idx="1"/>
          </p:nvPr>
        </p:nvSpPr>
        <p:spPr>
          <a:xfrm>
            <a:off x="0" y="1117599"/>
            <a:ext cx="9144000" cy="5207001"/>
          </a:xfrm>
        </p:spPr>
        <p:txBody>
          <a:bodyPr/>
          <a:lstStyle/>
          <a:p>
            <a:pPr algn="ctr"/>
            <a:endParaRPr lang="en-US" sz="1600" dirty="0" smtClean="0"/>
          </a:p>
          <a:p>
            <a:pPr algn="ctr"/>
            <a:r>
              <a:rPr lang="en-US" sz="3300" b="1" dirty="0"/>
              <a:t>An automated segmentation for direct assessment of adipose tissue distribution from thoracic and </a:t>
            </a:r>
            <a:r>
              <a:rPr lang="en-US" sz="3300" b="1" dirty="0" smtClean="0"/>
              <a:t>abdominal Dixon-technique MRIs</a:t>
            </a:r>
            <a:r>
              <a:rPr lang="en-US" sz="3600" dirty="0" smtClean="0"/>
              <a:t/>
            </a:r>
            <a:br>
              <a:rPr lang="en-US" sz="3600" dirty="0" smtClean="0"/>
            </a:br>
            <a:endParaRPr lang="en-US" sz="3600" dirty="0" smtClean="0"/>
          </a:p>
          <a:p>
            <a:pPr marL="0" indent="0" algn="ctr" defTabSz="914142" eaLnBrk="1" hangingPunct="1">
              <a:spcBef>
                <a:spcPts val="0"/>
              </a:spcBef>
              <a:spcAft>
                <a:spcPts val="0"/>
              </a:spcAft>
              <a:defRPr/>
            </a:pPr>
            <a:r>
              <a:rPr lang="en-US" sz="2300" b="1" dirty="0" smtClean="0"/>
              <a:t>Dr. Jason E. Hill, </a:t>
            </a:r>
            <a:r>
              <a:rPr lang="en-US" sz="2300" dirty="0" smtClean="0">
                <a:effectLst>
                  <a:outerShdw blurRad="38100" dist="38100" dir="2700000" algn="tl">
                    <a:srgbClr val="000000">
                      <a:alpha val="43137"/>
                    </a:srgbClr>
                  </a:outerShdw>
                </a:effectLst>
              </a:rPr>
              <a:t>Dr. </a:t>
            </a:r>
            <a:r>
              <a:rPr lang="en-US" sz="2300" dirty="0" err="1" smtClean="0">
                <a:effectLst>
                  <a:outerShdw blurRad="38100" dist="38100" dir="2700000" algn="tl">
                    <a:srgbClr val="000000">
                      <a:alpha val="43137"/>
                    </a:srgbClr>
                  </a:outerShdw>
                </a:effectLst>
              </a:rPr>
              <a:t>Sunanda</a:t>
            </a:r>
            <a:r>
              <a:rPr lang="en-US" sz="2300" dirty="0" smtClean="0">
                <a:effectLst>
                  <a:outerShdw blurRad="38100" dist="38100" dir="2700000" algn="tl">
                    <a:srgbClr val="000000">
                      <a:alpha val="43137"/>
                    </a:srgbClr>
                  </a:outerShdw>
                </a:effectLst>
              </a:rPr>
              <a:t> </a:t>
            </a:r>
            <a:r>
              <a:rPr lang="en-US" sz="2300" dirty="0" err="1" smtClean="0">
                <a:effectLst>
                  <a:outerShdw blurRad="38100" dist="38100" dir="2700000" algn="tl">
                    <a:srgbClr val="000000">
                      <a:alpha val="43137"/>
                    </a:srgbClr>
                  </a:outerShdw>
                </a:effectLst>
              </a:rPr>
              <a:t>Mitra</a:t>
            </a:r>
            <a:r>
              <a:rPr lang="en-US" sz="2300" dirty="0" smtClean="0">
                <a:effectLst>
                  <a:outerShdw blurRad="38100" dist="38100" dir="2700000" algn="tl">
                    <a:srgbClr val="000000">
                      <a:alpha val="43137"/>
                    </a:srgbClr>
                  </a:outerShdw>
                </a:effectLst>
              </a:rPr>
              <a:t>, Ryan Hayden</a:t>
            </a:r>
            <a:endParaRPr lang="en-US" sz="2300" dirty="0">
              <a:effectLst>
                <a:outerShdw blurRad="38100" dist="38100" dir="2700000" algn="tl">
                  <a:srgbClr val="000000">
                    <a:alpha val="43137"/>
                  </a:srgbClr>
                </a:outerShdw>
              </a:effectLst>
            </a:endParaRPr>
          </a:p>
          <a:p>
            <a:pPr marL="0" indent="0" algn="ctr" defTabSz="914142" eaLnBrk="1" hangingPunct="1">
              <a:spcBef>
                <a:spcPts val="0"/>
              </a:spcBef>
              <a:spcAft>
                <a:spcPts val="0"/>
              </a:spcAft>
              <a:defRPr/>
            </a:pPr>
            <a:r>
              <a:rPr lang="en-US" sz="1800" dirty="0" smtClean="0">
                <a:effectLst>
                  <a:outerShdw blurRad="38100" dist="38100" dir="2700000" algn="tl">
                    <a:srgbClr val="000000">
                      <a:alpha val="43137"/>
                    </a:srgbClr>
                  </a:outerShdw>
                </a:effectLst>
              </a:rPr>
              <a:t>Dept. of Electrical and Computer Engineering, Texas Tech University</a:t>
            </a:r>
            <a:endParaRPr lang="en-US" sz="1800" dirty="0">
              <a:effectLst>
                <a:outerShdw blurRad="38100" dist="38100" dir="2700000" algn="tl">
                  <a:srgbClr val="000000">
                    <a:alpha val="43137"/>
                  </a:srgbClr>
                </a:outerShdw>
              </a:effectLst>
            </a:endParaRPr>
          </a:p>
          <a:p>
            <a:pPr marL="0" indent="0" algn="ctr" defTabSz="914142" eaLnBrk="1" hangingPunct="1">
              <a:spcBef>
                <a:spcPts val="0"/>
              </a:spcBef>
              <a:spcAft>
                <a:spcPts val="0"/>
              </a:spcAft>
              <a:defRPr/>
            </a:pPr>
            <a:endParaRPr lang="en-US" sz="1600" dirty="0" smtClean="0">
              <a:effectLst>
                <a:outerShdw blurRad="38100" dist="38100" dir="2700000" algn="tl">
                  <a:srgbClr val="000000">
                    <a:alpha val="43137"/>
                  </a:srgbClr>
                </a:outerShdw>
              </a:effectLst>
            </a:endParaRPr>
          </a:p>
          <a:p>
            <a:pPr marL="0" indent="0" algn="ctr" defTabSz="914142" eaLnBrk="1" hangingPunct="1">
              <a:spcBef>
                <a:spcPts val="0"/>
              </a:spcBef>
              <a:spcAft>
                <a:spcPts val="0"/>
              </a:spcAft>
              <a:defRPr/>
            </a:pPr>
            <a:r>
              <a:rPr lang="en-US" sz="2300" dirty="0" smtClean="0">
                <a:effectLst>
                  <a:outerShdw blurRad="38100" dist="38100" dir="2700000" algn="tl">
                    <a:srgbClr val="000000">
                      <a:alpha val="43137"/>
                    </a:srgbClr>
                  </a:outerShdw>
                </a:effectLst>
              </a:rPr>
              <a:t>Dr. Maria Fernandez-del-Valle</a:t>
            </a:r>
          </a:p>
          <a:p>
            <a:pPr marL="0" indent="0" algn="ctr" defTabSz="914142" eaLnBrk="1" hangingPunct="1">
              <a:spcBef>
                <a:spcPts val="0"/>
              </a:spcBef>
              <a:spcAft>
                <a:spcPts val="0"/>
              </a:spcAft>
              <a:defRPr/>
            </a:pPr>
            <a:r>
              <a:rPr lang="en-US" sz="1800" dirty="0">
                <a:effectLst>
                  <a:outerShdw blurRad="38100" dist="38100" dir="2700000" algn="tl">
                    <a:srgbClr val="000000">
                      <a:alpha val="43137"/>
                    </a:srgbClr>
                  </a:outerShdw>
                </a:effectLst>
              </a:rPr>
              <a:t>Dept. of Applied Health (Exercise Physiology), Southern Illinois University Edwardsville</a:t>
            </a:r>
            <a:endParaRPr lang="en-US" sz="1800" dirty="0" smtClean="0"/>
          </a:p>
          <a:p>
            <a:pPr marL="0" indent="0" algn="ctr" defTabSz="914142" eaLnBrk="1" hangingPunct="1">
              <a:defRPr/>
            </a:pPr>
            <a:endParaRPr lang="en-US" dirty="0" smtClean="0"/>
          </a:p>
          <a:p>
            <a:pPr marL="0" indent="0" algn="ctr" defTabSz="914142" eaLnBrk="1" hangingPunct="1">
              <a:defRPr/>
            </a:pPr>
            <a:r>
              <a:rPr lang="en-US" sz="2500" dirty="0" smtClean="0"/>
              <a:t>Feb 14, 2017</a:t>
            </a:r>
          </a:p>
        </p:txBody>
      </p:sp>
      <p:sp>
        <p:nvSpPr>
          <p:cNvPr id="4" name="Slide Number Placeholder 3"/>
          <p:cNvSpPr>
            <a:spLocks noGrp="1"/>
          </p:cNvSpPr>
          <p:nvPr>
            <p:ph type="sldNum" sz="quarter" idx="10"/>
          </p:nvPr>
        </p:nvSpPr>
        <p:spPr/>
        <p:txBody>
          <a:bodyPr/>
          <a:lstStyle/>
          <a:p>
            <a:pPr>
              <a:defRPr/>
            </a:pPr>
            <a:fld id="{59E6A499-BCAC-488B-92D7-8472BEC8675E}" type="slidenum">
              <a:rPr lang="en-US">
                <a:solidFill>
                  <a:srgbClr val="000000">
                    <a:tint val="75000"/>
                  </a:srgbClr>
                </a:solidFill>
              </a:rPr>
              <a:pPr>
                <a:defRPr/>
              </a:pPr>
              <a:t>140</a:t>
            </a:fld>
            <a:endParaRPr lang="en-US" dirty="0">
              <a:solidFill>
                <a:srgbClr val="000000">
                  <a:tint val="75000"/>
                </a:srgbClr>
              </a:solidFill>
            </a:endParaRPr>
          </a:p>
        </p:txBody>
      </p:sp>
      <p:sp>
        <p:nvSpPr>
          <p:cNvPr id="2" name="AutoShape 2" descr="Image result for university of illinois edwardsvil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university of illinois edwardsville">
            <a:hlinkClick r:id="rId3"/>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21712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0"/>
          <p:cNvSpPr>
            <a:spLocks noGrp="1"/>
          </p:cNvSpPr>
          <p:nvPr>
            <p:ph idx="1"/>
          </p:nvPr>
        </p:nvSpPr>
        <p:spPr>
          <a:xfrm>
            <a:off x="569913" y="1376363"/>
            <a:ext cx="8229600" cy="5141912"/>
          </a:xfrm>
        </p:spPr>
        <p:txBody>
          <a:bodyPr/>
          <a:lstStyle/>
          <a:p>
            <a:pPr lvl="1" eaLnBrk="1" hangingPunct="1">
              <a:spcBef>
                <a:spcPts val="600"/>
              </a:spcBef>
              <a:spcAft>
                <a:spcPts val="600"/>
              </a:spcAft>
              <a:buFont typeface="Courier New" pitchFamily="49" charset="0"/>
              <a:buChar char="o"/>
            </a:pPr>
            <a:r>
              <a:rPr lang="en-US" sz="5600" dirty="0" smtClean="0"/>
              <a:t>  Introduction</a:t>
            </a:r>
          </a:p>
          <a:p>
            <a:pPr lvl="1" eaLnBrk="1" hangingPunct="1">
              <a:spcBef>
                <a:spcPts val="600"/>
              </a:spcBef>
              <a:spcAft>
                <a:spcPts val="600"/>
              </a:spcAft>
              <a:buFont typeface="Courier New" pitchFamily="49" charset="0"/>
              <a:buChar char="o"/>
            </a:pPr>
            <a:r>
              <a:rPr lang="en-US" sz="5600" dirty="0" smtClean="0"/>
              <a:t>  The Dixon Technique</a:t>
            </a:r>
          </a:p>
          <a:p>
            <a:pPr lvl="1" eaLnBrk="1" hangingPunct="1">
              <a:spcBef>
                <a:spcPts val="600"/>
              </a:spcBef>
              <a:spcAft>
                <a:spcPts val="600"/>
              </a:spcAft>
              <a:buFont typeface="Courier New" pitchFamily="49" charset="0"/>
              <a:buChar char="o"/>
            </a:pPr>
            <a:r>
              <a:rPr lang="en-US" sz="5600" dirty="0" smtClean="0"/>
              <a:t>  Methodology</a:t>
            </a:r>
          </a:p>
          <a:p>
            <a:pPr lvl="1" eaLnBrk="1" hangingPunct="1">
              <a:spcBef>
                <a:spcPts val="600"/>
              </a:spcBef>
              <a:spcAft>
                <a:spcPts val="600"/>
              </a:spcAft>
              <a:buFont typeface="Courier New" pitchFamily="49" charset="0"/>
              <a:buChar char="o"/>
            </a:pPr>
            <a:r>
              <a:rPr lang="en-US" sz="5600" dirty="0" smtClean="0"/>
              <a:t>  Results</a:t>
            </a:r>
          </a:p>
          <a:p>
            <a:pPr lvl="1" eaLnBrk="1" hangingPunct="1">
              <a:spcBef>
                <a:spcPts val="600"/>
              </a:spcBef>
              <a:spcAft>
                <a:spcPts val="600"/>
              </a:spcAft>
              <a:buFont typeface="Courier New" pitchFamily="49" charset="0"/>
              <a:buChar char="o"/>
            </a:pPr>
            <a:r>
              <a:rPr lang="en-US" sz="5600" dirty="0" smtClean="0"/>
              <a:t>  Conclusion</a:t>
            </a:r>
          </a:p>
        </p:txBody>
      </p:sp>
      <p:sp>
        <p:nvSpPr>
          <p:cNvPr id="39939" name="Rectangle 2"/>
          <p:cNvSpPr>
            <a:spLocks noGrp="1" noChangeArrowheads="1"/>
          </p:cNvSpPr>
          <p:nvPr>
            <p:ph type="title"/>
          </p:nvPr>
        </p:nvSpPr>
        <p:spPr/>
        <p:txBody>
          <a:bodyPr/>
          <a:lstStyle/>
          <a:p>
            <a:pPr eaLnBrk="1" hangingPunct="1"/>
            <a:r>
              <a:rPr lang="en-US" sz="3000" b="1" dirty="0" smtClean="0"/>
              <a:t>Segmentation of AT from Dixon MRIs</a:t>
            </a:r>
            <a:r>
              <a:rPr lang="en-US" sz="2800" b="1" dirty="0" smtClean="0"/>
              <a:t/>
            </a:r>
            <a:br>
              <a:rPr lang="en-US" sz="2800" b="1" dirty="0" smtClean="0"/>
            </a:br>
            <a:r>
              <a:rPr lang="en-US" sz="2800" b="1" dirty="0" smtClean="0">
                <a:solidFill>
                  <a:schemeClr val="accent1">
                    <a:lumMod val="60000"/>
                    <a:lumOff val="40000"/>
                  </a:schemeClr>
                </a:solidFill>
              </a:rPr>
              <a:t>Presentation Outline</a:t>
            </a:r>
            <a:endParaRPr lang="en-US" sz="2800"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D396A9A3-6271-4A5A-B007-3DBF17CC21CA}" type="slidenum">
              <a:rPr lang="en-US">
                <a:solidFill>
                  <a:srgbClr val="000000">
                    <a:tint val="75000"/>
                  </a:srgbClr>
                </a:solidFill>
              </a:rPr>
              <a:pPr>
                <a:defRPr/>
              </a:pPr>
              <a:t>141</a:t>
            </a:fld>
            <a:endParaRPr lang="en-US" dirty="0">
              <a:solidFill>
                <a:srgbClr val="000000">
                  <a:tint val="75000"/>
                </a:srgbClr>
              </a:solidFill>
            </a:endParaRPr>
          </a:p>
        </p:txBody>
      </p:sp>
    </p:spTree>
    <p:extLst>
      <p:ext uri="{BB962C8B-B14F-4D97-AF65-F5344CB8AC3E}">
        <p14:creationId xmlns:p14="http://schemas.microsoft.com/office/powerpoint/2010/main" val="228157236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Segmentation of AT from Dixon </a:t>
            </a:r>
            <a:r>
              <a:rPr lang="en-US" sz="3000" b="1" dirty="0" smtClean="0"/>
              <a:t>MRIs</a:t>
            </a:r>
            <a:r>
              <a:rPr lang="en-US" b="1" dirty="0"/>
              <a:t/>
            </a:r>
            <a:br>
              <a:rPr lang="en-US" b="1" dirty="0"/>
            </a:br>
            <a:r>
              <a:rPr lang="en-US" sz="2800" b="1" dirty="0" smtClean="0">
                <a:solidFill>
                  <a:schemeClr val="accent1">
                    <a:lumMod val="60000"/>
                    <a:lumOff val="40000"/>
                  </a:schemeClr>
                </a:solidFill>
              </a:rPr>
              <a:t>Introduction: MRI/MRS as the gold standard</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345487" cy="5208588"/>
          </a:xfrm>
        </p:spPr>
        <p:txBody>
          <a:bodyPr/>
          <a:lstStyle/>
          <a:p>
            <a:pPr lvl="1" eaLnBrk="1" hangingPunct="1">
              <a:spcBef>
                <a:spcPts val="1200"/>
              </a:spcBef>
              <a:spcAft>
                <a:spcPts val="800"/>
              </a:spcAft>
              <a:defRPr/>
            </a:pPr>
            <a:r>
              <a:rPr lang="en-US" sz="2200" dirty="0">
                <a:latin typeface="Garamond" panose="02020404030301010803" pitchFamily="18" charset="0"/>
                <a:ea typeface="Verdana" panose="020B0604030504040204" pitchFamily="34" charset="0"/>
                <a:cs typeface="Times New Roman" panose="02020603050405020304" pitchFamily="18" charset="0"/>
              </a:rPr>
              <a:t>Quantification of </a:t>
            </a:r>
            <a:r>
              <a:rPr lang="en-US" sz="2200" b="1" dirty="0">
                <a:latin typeface="Garamond" panose="02020404030301010803" pitchFamily="18" charset="0"/>
                <a:ea typeface="Verdana" panose="020B0604030504040204" pitchFamily="34" charset="0"/>
                <a:cs typeface="Times New Roman" panose="02020603050405020304" pitchFamily="18" charset="0"/>
              </a:rPr>
              <a:t>fat distributions</a:t>
            </a:r>
            <a:r>
              <a:rPr lang="en-US" sz="2200" dirty="0">
                <a:latin typeface="Garamond" panose="02020404030301010803" pitchFamily="18" charset="0"/>
                <a:ea typeface="Verdana" panose="020B0604030504040204" pitchFamily="34" charset="0"/>
                <a:cs typeface="Times New Roman" panose="02020603050405020304" pitchFamily="18" charset="0"/>
              </a:rPr>
              <a:t> has been carried out by various medical imaging </a:t>
            </a:r>
            <a:r>
              <a:rPr lang="en-US" sz="2200" dirty="0" smtClean="0">
                <a:latin typeface="Garamond" panose="02020404030301010803" pitchFamily="18" charset="0"/>
                <a:ea typeface="Verdana" panose="020B0604030504040204" pitchFamily="34" charset="0"/>
                <a:cs typeface="Times New Roman" panose="02020603050405020304" pitchFamily="18" charset="0"/>
              </a:rPr>
              <a:t>modalities (more informative than other metrics). </a:t>
            </a:r>
          </a:p>
          <a:p>
            <a:pPr lvl="1" eaLnBrk="1" hangingPunct="1">
              <a:spcBef>
                <a:spcPts val="1200"/>
              </a:spcBef>
              <a:spcAft>
                <a:spcPts val="800"/>
              </a:spcAft>
              <a:defRPr/>
            </a:pPr>
            <a:r>
              <a:rPr lang="en-US" sz="2200" dirty="0">
                <a:latin typeface="Garamond" panose="02020404030301010803" pitchFamily="18" charset="0"/>
                <a:ea typeface="Verdana" panose="020B0604030504040204" pitchFamily="34" charset="0"/>
                <a:cs typeface="Times New Roman" panose="02020603050405020304" pitchFamily="18" charset="0"/>
              </a:rPr>
              <a:t>MRI is the preferred modality for general use in whole-body adipose tissue (AT) </a:t>
            </a:r>
            <a:r>
              <a:rPr lang="en-US" sz="2200" dirty="0" smtClean="0">
                <a:latin typeface="Garamond" panose="02020404030301010803" pitchFamily="18" charset="0"/>
                <a:ea typeface="Verdana" panose="020B0604030504040204" pitchFamily="34" charset="0"/>
                <a:cs typeface="Times New Roman" panose="02020603050405020304" pitchFamily="18" charset="0"/>
              </a:rPr>
              <a:t>assessments and for longitudinal studies.</a:t>
            </a:r>
          </a:p>
          <a:p>
            <a:pPr lvl="1" eaLnBrk="1" hangingPunct="1">
              <a:spcBef>
                <a:spcPts val="1200"/>
              </a:spcBef>
              <a:spcAft>
                <a:spcPts val="800"/>
              </a:spcAft>
              <a:defRPr/>
            </a:pPr>
            <a:r>
              <a:rPr lang="en-US" sz="2200" dirty="0">
                <a:latin typeface="Garamond" panose="02020404030301010803" pitchFamily="18" charset="0"/>
                <a:ea typeface="Verdana" panose="020B0604030504040204" pitchFamily="34" charset="0"/>
                <a:cs typeface="Times New Roman" panose="02020603050405020304" pitchFamily="18" charset="0"/>
              </a:rPr>
              <a:t>MRI and </a:t>
            </a:r>
            <a:r>
              <a:rPr lang="en-US" sz="2200" dirty="0" smtClean="0">
                <a:latin typeface="Garamond" panose="02020404030301010803" pitchFamily="18" charset="0"/>
                <a:ea typeface="Verdana" panose="020B0604030504040204" pitchFamily="34" charset="0"/>
                <a:cs typeface="Times New Roman" panose="02020603050405020304" pitchFamily="18" charset="0"/>
              </a:rPr>
              <a:t>Magnetic Resonance Spectroscopy (MRS) techniques have been </a:t>
            </a:r>
            <a:r>
              <a:rPr lang="en-US" sz="2200" dirty="0">
                <a:latin typeface="Garamond" panose="02020404030301010803" pitchFamily="18" charset="0"/>
                <a:ea typeface="Verdana" panose="020B0604030504040204" pitchFamily="34" charset="0"/>
                <a:cs typeface="Times New Roman" panose="02020603050405020304" pitchFamily="18" charset="0"/>
              </a:rPr>
              <a:t>deemed as the gold-standard for assessing total fat content as well as regional distributions in the body.  </a:t>
            </a:r>
            <a:endParaRPr lang="en-US" sz="2200" dirty="0" smtClean="0">
              <a:latin typeface="Garamond" panose="02020404030301010803" pitchFamily="18" charset="0"/>
              <a:ea typeface="Verdana" panose="020B0604030504040204" pitchFamily="34" charset="0"/>
              <a:cs typeface="Times New Roman" panose="02020603050405020304" pitchFamily="18" charset="0"/>
            </a:endParaRPr>
          </a:p>
          <a:p>
            <a:pPr lvl="1" eaLnBrk="1" hangingPunct="1">
              <a:spcBef>
                <a:spcPts val="1200"/>
              </a:spcBef>
              <a:spcAft>
                <a:spcPts val="800"/>
              </a:spcAft>
              <a:defRPr/>
            </a:pPr>
            <a:r>
              <a:rPr lang="en-US" sz="2200" dirty="0" smtClean="0">
                <a:latin typeface="Garamond" panose="02020404030301010803" pitchFamily="18" charset="0"/>
                <a:ea typeface="Verdana" panose="020B0604030504040204" pitchFamily="34" charset="0"/>
                <a:cs typeface="Times New Roman" panose="02020603050405020304" pitchFamily="18" charset="0"/>
              </a:rPr>
              <a:t>The </a:t>
            </a:r>
            <a:r>
              <a:rPr lang="en-US" sz="2200" dirty="0">
                <a:latin typeface="Garamond" panose="02020404030301010803" pitchFamily="18" charset="0"/>
                <a:ea typeface="Verdana" panose="020B0604030504040204" pitchFamily="34" charset="0"/>
                <a:cs typeface="Times New Roman" panose="02020603050405020304" pitchFamily="18" charset="0"/>
              </a:rPr>
              <a:t>multi-echo </a:t>
            </a:r>
            <a:r>
              <a:rPr lang="en-US" sz="2200" b="1" dirty="0">
                <a:latin typeface="Garamond" panose="02020404030301010803" pitchFamily="18" charset="0"/>
                <a:ea typeface="Verdana" panose="020B0604030504040204" pitchFamily="34" charset="0"/>
                <a:cs typeface="Times New Roman" panose="02020603050405020304" pitchFamily="18" charset="0"/>
              </a:rPr>
              <a:t>Dixon technique </a:t>
            </a:r>
            <a:r>
              <a:rPr lang="en-US" sz="2200" dirty="0">
                <a:latin typeface="Garamond" panose="02020404030301010803" pitchFamily="18" charset="0"/>
                <a:ea typeface="Verdana" panose="020B0604030504040204" pitchFamily="34" charset="0"/>
                <a:cs typeface="Times New Roman" panose="02020603050405020304" pitchFamily="18" charset="0"/>
              </a:rPr>
              <a:t>along </a:t>
            </a:r>
            <a:r>
              <a:rPr lang="en-US" sz="2200" dirty="0" smtClean="0">
                <a:latin typeface="Garamond" panose="02020404030301010803" pitchFamily="18" charset="0"/>
                <a:ea typeface="Verdana" panose="020B0604030504040204" pitchFamily="34" charset="0"/>
                <a:cs typeface="Times New Roman" panose="02020603050405020304" pitchFamily="18" charset="0"/>
              </a:rPr>
              <a:t>with </a:t>
            </a:r>
            <a:r>
              <a:rPr lang="en-US" sz="2200" dirty="0">
                <a:latin typeface="Garamond" panose="02020404030301010803" pitchFamily="18" charset="0"/>
                <a:ea typeface="Verdana" panose="020B0604030504040204" pitchFamily="34" charset="0"/>
                <a:cs typeface="Times New Roman" panose="02020603050405020304" pitchFamily="18" charset="0"/>
              </a:rPr>
              <a:t>breath-hold is </a:t>
            </a:r>
            <a:r>
              <a:rPr lang="en-US" sz="2200" dirty="0" smtClean="0">
                <a:latin typeface="Garamond" panose="02020404030301010803" pitchFamily="18" charset="0"/>
                <a:ea typeface="Verdana" panose="020B0604030504040204" pitchFamily="34" charset="0"/>
                <a:cs typeface="Times New Roman" panose="02020603050405020304" pitchFamily="18" charset="0"/>
              </a:rPr>
              <a:t>convenient because </a:t>
            </a:r>
            <a:r>
              <a:rPr lang="en-US" sz="2200" dirty="0">
                <a:latin typeface="Garamond" panose="02020404030301010803" pitchFamily="18" charset="0"/>
                <a:ea typeface="Verdana" panose="020B0604030504040204" pitchFamily="34" charset="0"/>
                <a:cs typeface="Times New Roman" panose="02020603050405020304" pitchFamily="18" charset="0"/>
              </a:rPr>
              <a:t>it </a:t>
            </a:r>
            <a:r>
              <a:rPr lang="en-US" sz="2200" dirty="0" smtClean="0">
                <a:latin typeface="Garamond" panose="02020404030301010803" pitchFamily="18" charset="0"/>
                <a:ea typeface="Verdana" panose="020B0604030504040204" pitchFamily="34" charset="0"/>
                <a:cs typeface="Times New Roman" panose="02020603050405020304" pitchFamily="18" charset="0"/>
              </a:rPr>
              <a:t>is fast and separately reconstructs </a:t>
            </a:r>
            <a:r>
              <a:rPr lang="en-US" sz="2200" b="1" dirty="0" smtClean="0">
                <a:latin typeface="Garamond" panose="02020404030301010803" pitchFamily="18" charset="0"/>
                <a:ea typeface="Verdana" panose="020B0604030504040204" pitchFamily="34" charset="0"/>
                <a:cs typeface="Times New Roman" panose="02020603050405020304" pitchFamily="18" charset="0"/>
              </a:rPr>
              <a:t>fat-</a:t>
            </a:r>
            <a:r>
              <a:rPr lang="en-US" sz="2200" dirty="0" smtClean="0">
                <a:latin typeface="Garamond" panose="02020404030301010803" pitchFamily="18" charset="0"/>
                <a:ea typeface="Verdana" panose="020B0604030504040204" pitchFamily="34" charset="0"/>
                <a:cs typeface="Times New Roman" panose="02020603050405020304" pitchFamily="18" charset="0"/>
              </a:rPr>
              <a:t> &amp; </a:t>
            </a:r>
            <a:r>
              <a:rPr lang="en-US" sz="2200" b="1" dirty="0" smtClean="0">
                <a:latin typeface="Garamond" panose="02020404030301010803" pitchFamily="18" charset="0"/>
                <a:ea typeface="Verdana" panose="020B0604030504040204" pitchFamily="34" charset="0"/>
                <a:cs typeface="Times New Roman" panose="02020603050405020304" pitchFamily="18" charset="0"/>
              </a:rPr>
              <a:t>water-only</a:t>
            </a:r>
            <a:r>
              <a:rPr lang="en-US" sz="2200" dirty="0" smtClean="0">
                <a:latin typeface="Garamond" panose="02020404030301010803" pitchFamily="18" charset="0"/>
                <a:ea typeface="Verdana" panose="020B0604030504040204" pitchFamily="34" charset="0"/>
                <a:cs typeface="Times New Roman" panose="02020603050405020304" pitchFamily="18" charset="0"/>
              </a:rPr>
              <a:t> </a:t>
            </a:r>
            <a:r>
              <a:rPr lang="en-US" sz="2200" b="1" dirty="0" smtClean="0">
                <a:latin typeface="Garamond" panose="02020404030301010803" pitchFamily="18" charset="0"/>
                <a:ea typeface="Verdana" panose="020B0604030504040204" pitchFamily="34" charset="0"/>
                <a:cs typeface="Times New Roman" panose="02020603050405020304" pitchFamily="18" charset="0"/>
              </a:rPr>
              <a:t>images</a:t>
            </a:r>
            <a:r>
              <a:rPr lang="en-US" sz="2200" dirty="0">
                <a:latin typeface="Garamond" panose="02020404030301010803" pitchFamily="18" charset="0"/>
                <a:ea typeface="Verdana" panose="020B0604030504040204" pitchFamily="34" charset="0"/>
                <a:cs typeface="Times New Roman" panose="02020603050405020304" pitchFamily="18" charset="0"/>
              </a:rPr>
              <a:t>, simplifying the segmentation process</a:t>
            </a:r>
            <a:r>
              <a:rPr lang="en-US" sz="2200" dirty="0" smtClean="0">
                <a:latin typeface="Garamond" panose="02020404030301010803" pitchFamily="18" charset="0"/>
                <a:ea typeface="Verdana" panose="020B0604030504040204" pitchFamily="34" charset="0"/>
                <a:cs typeface="Times New Roman" panose="02020603050405020304" pitchFamily="18" charset="0"/>
              </a:rPr>
              <a:t>.</a:t>
            </a:r>
          </a:p>
          <a:p>
            <a:pPr lvl="1" eaLnBrk="1" hangingPunct="1">
              <a:spcBef>
                <a:spcPts val="1200"/>
              </a:spcBef>
              <a:spcAft>
                <a:spcPts val="800"/>
              </a:spcAft>
              <a:defRPr/>
            </a:pPr>
            <a:r>
              <a:rPr lang="en-US" sz="2200" dirty="0" smtClean="0">
                <a:latin typeface="Garamond" panose="02020404030301010803" pitchFamily="18" charset="0"/>
                <a:ea typeface="Verdana" panose="020B0604030504040204" pitchFamily="34" charset="0"/>
                <a:cs typeface="Times New Roman" panose="02020603050405020304" pitchFamily="18" charset="0"/>
              </a:rPr>
              <a:t>This is a </a:t>
            </a:r>
            <a:r>
              <a:rPr lang="en-US" sz="2200" u="sng" dirty="0" smtClean="0">
                <a:latin typeface="Garamond" panose="02020404030301010803" pitchFamily="18" charset="0"/>
                <a:ea typeface="Verdana" panose="020B0604030504040204" pitchFamily="34" charset="0"/>
                <a:cs typeface="Times New Roman" panose="02020603050405020304" pitchFamily="18" charset="0"/>
              </a:rPr>
              <a:t>direct</a:t>
            </a:r>
            <a:r>
              <a:rPr lang="en-US" sz="2200" dirty="0" smtClean="0">
                <a:latin typeface="Garamond" panose="02020404030301010803" pitchFamily="18" charset="0"/>
                <a:ea typeface="Verdana" panose="020B0604030504040204" pitchFamily="34" charset="0"/>
                <a:cs typeface="Times New Roman" panose="02020603050405020304" pitchFamily="18" charset="0"/>
              </a:rPr>
              <a:t> measure of the signal coming from fat, but keep in mind that a fat signal is not always the same as AT.</a:t>
            </a:r>
            <a:endParaRPr lang="en-US" sz="2200" dirty="0">
              <a:latin typeface="Garamond" panose="02020404030301010803" pitchFamily="18" charset="0"/>
              <a:ea typeface="Verdana" panose="020B060403050404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142</a:t>
            </a:fld>
            <a:endParaRPr lang="en-US" dirty="0">
              <a:solidFill>
                <a:srgbClr val="000000">
                  <a:tint val="75000"/>
                </a:srgbClr>
              </a:solidFill>
            </a:endParaRPr>
          </a:p>
        </p:txBody>
      </p:sp>
      <p:sp>
        <p:nvSpPr>
          <p:cNvPr id="5" name="Rectangle 4"/>
          <p:cNvSpPr/>
          <p:nvPr/>
        </p:nvSpPr>
        <p:spPr>
          <a:xfrm>
            <a:off x="762000" y="6600110"/>
            <a:ext cx="7162800" cy="246221"/>
          </a:xfrm>
          <a:prstGeom prst="rect">
            <a:avLst/>
          </a:prstGeom>
        </p:spPr>
        <p:txBody>
          <a:bodyPr wrap="square">
            <a:spAutoFit/>
          </a:bodyPr>
          <a:lstStyle/>
          <a:p>
            <a:pPr>
              <a:spcBef>
                <a:spcPts val="600"/>
              </a:spcBef>
              <a:spcAft>
                <a:spcPts val="600"/>
              </a:spcAft>
            </a:pPr>
            <a:r>
              <a:rPr lang="en-US" sz="1000" dirty="0">
                <a:solidFill>
                  <a:srgbClr val="000000"/>
                </a:solidFill>
              </a:rPr>
              <a:t>Thomas, E. L., </a:t>
            </a:r>
            <a:r>
              <a:rPr lang="en-US" sz="1000" dirty="0" smtClean="0">
                <a:solidFill>
                  <a:srgbClr val="000000"/>
                </a:solidFill>
              </a:rPr>
              <a:t>et al. </a:t>
            </a:r>
            <a:r>
              <a:rPr lang="en-US" sz="1000" dirty="0">
                <a:solidFill>
                  <a:srgbClr val="000000"/>
                </a:solidFill>
              </a:rPr>
              <a:t>"Whole body fat: Content and distribution," Progress Nuclear </a:t>
            </a:r>
            <a:r>
              <a:rPr lang="en-US" sz="1000" dirty="0" err="1">
                <a:solidFill>
                  <a:srgbClr val="000000"/>
                </a:solidFill>
              </a:rPr>
              <a:t>Magn</a:t>
            </a:r>
            <a:r>
              <a:rPr lang="en-US" sz="1000" dirty="0">
                <a:solidFill>
                  <a:srgbClr val="000000"/>
                </a:solidFill>
              </a:rPr>
              <a:t>. Res. </a:t>
            </a:r>
            <a:r>
              <a:rPr lang="en-US" sz="1000" dirty="0" err="1">
                <a:solidFill>
                  <a:srgbClr val="000000"/>
                </a:solidFill>
              </a:rPr>
              <a:t>Spect</a:t>
            </a:r>
            <a:r>
              <a:rPr lang="en-US" sz="1000" dirty="0">
                <a:solidFill>
                  <a:srgbClr val="000000"/>
                </a:solidFill>
              </a:rPr>
              <a:t>. 73, 56–80 (2013</a:t>
            </a:r>
            <a:r>
              <a:rPr lang="en-US" sz="1000" dirty="0" smtClean="0">
                <a:solidFill>
                  <a:srgbClr val="000000"/>
                </a:solidFill>
              </a:rPr>
              <a:t>).</a:t>
            </a:r>
            <a:endParaRPr lang="en-US" sz="1000" dirty="0">
              <a:solidFill>
                <a:srgbClr val="000000"/>
              </a:solidFill>
            </a:endParaRPr>
          </a:p>
        </p:txBody>
      </p:sp>
    </p:spTree>
    <p:extLst>
      <p:ext uri="{BB962C8B-B14F-4D97-AF65-F5344CB8AC3E}">
        <p14:creationId xmlns:p14="http://schemas.microsoft.com/office/powerpoint/2010/main" val="385018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The Dixon Technique</a:t>
            </a:r>
            <a:r>
              <a:rPr lang="en-US" altLang="en-US" b="1" dirty="0"/>
              <a:t/>
            </a:r>
            <a:br>
              <a:rPr lang="en-US" altLang="en-US" b="1" dirty="0"/>
            </a:br>
            <a:r>
              <a:rPr lang="en-US" altLang="en-US" sz="2800" b="1" dirty="0" smtClean="0">
                <a:solidFill>
                  <a:schemeClr val="accent1">
                    <a:lumMod val="60000"/>
                    <a:lumOff val="40000"/>
                  </a:schemeClr>
                </a:solidFill>
              </a:rPr>
              <a:t>Water- &amp; fat-only image reconstruction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lgn="just"/>
            <a:r>
              <a:rPr lang="en-US" sz="2150" dirty="0">
                <a:latin typeface="Garamond" panose="02020404030301010803" pitchFamily="18" charset="0"/>
              </a:rPr>
              <a:t>The </a:t>
            </a:r>
            <a:r>
              <a:rPr lang="en-US" sz="2150" dirty="0" smtClean="0">
                <a:latin typeface="Garamond" panose="02020404030301010803" pitchFamily="18" charset="0"/>
              </a:rPr>
              <a:t>Dixon </a:t>
            </a:r>
            <a:r>
              <a:rPr lang="en-US" sz="2150" dirty="0">
                <a:latin typeface="Garamond" panose="02020404030301010803" pitchFamily="18" charset="0"/>
              </a:rPr>
              <a:t>imaging technique </a:t>
            </a:r>
            <a:r>
              <a:rPr lang="en-US" sz="2150" dirty="0" smtClean="0">
                <a:latin typeface="Garamond" panose="02020404030301010803" pitchFamily="18" charset="0"/>
              </a:rPr>
              <a:t>uses the resonance frequency difference between water and </a:t>
            </a:r>
            <a:r>
              <a:rPr lang="en-US" sz="2150" dirty="0">
                <a:latin typeface="Garamond" panose="02020404030301010803" pitchFamily="18" charset="0"/>
              </a:rPr>
              <a:t>fat </a:t>
            </a:r>
            <a:r>
              <a:rPr lang="en-US" sz="2150" dirty="0" smtClean="0">
                <a:latin typeface="Garamond" panose="02020404030301010803" pitchFamily="18" charset="0"/>
              </a:rPr>
              <a:t>(</a:t>
            </a:r>
            <a:r>
              <a:rPr lang="en-US" sz="2150" dirty="0" err="1">
                <a:latin typeface="Garamond" panose="02020404030301010803" pitchFamily="18" charset="0"/>
              </a:rPr>
              <a:t>Δ</a:t>
            </a:r>
            <a:r>
              <a:rPr lang="en-US" sz="2150" i="1" dirty="0" err="1">
                <a:latin typeface="Garamond" panose="02020404030301010803" pitchFamily="18" charset="0"/>
              </a:rPr>
              <a:t>f</a:t>
            </a:r>
            <a:r>
              <a:rPr lang="en-US" sz="2150" i="1" dirty="0">
                <a:latin typeface="Garamond" panose="02020404030301010803" pitchFamily="18" charset="0"/>
              </a:rPr>
              <a:t> </a:t>
            </a:r>
            <a:r>
              <a:rPr lang="en-US" sz="2150" dirty="0">
                <a:latin typeface="Garamond" panose="02020404030301010803" pitchFamily="18" charset="0"/>
                <a:sym typeface="Symbol"/>
              </a:rPr>
              <a:t> </a:t>
            </a:r>
            <a:r>
              <a:rPr lang="en-US" sz="2150" dirty="0">
                <a:latin typeface="Garamond" panose="02020404030301010803" pitchFamily="18" charset="0"/>
              </a:rPr>
              <a:t>440 Hz </a:t>
            </a:r>
            <a:r>
              <a:rPr lang="en-US" sz="2150" dirty="0" smtClean="0">
                <a:latin typeface="Garamond" panose="02020404030301010803" pitchFamily="18" charset="0"/>
              </a:rPr>
              <a:t>at </a:t>
            </a:r>
            <a:r>
              <a:rPr lang="en-US" sz="2150" dirty="0">
                <a:latin typeface="Garamond" panose="02020404030301010803" pitchFamily="18" charset="0"/>
              </a:rPr>
              <a:t>3.0 T</a:t>
            </a:r>
            <a:r>
              <a:rPr lang="en-US" sz="2150" dirty="0" smtClean="0">
                <a:latin typeface="Garamond" panose="02020404030301010803" pitchFamily="18" charset="0"/>
              </a:rPr>
              <a:t>) </a:t>
            </a:r>
            <a:r>
              <a:rPr lang="en-US" sz="2150" dirty="0">
                <a:latin typeface="Garamond" panose="02020404030301010803" pitchFamily="18" charset="0"/>
              </a:rPr>
              <a:t>to </a:t>
            </a:r>
            <a:r>
              <a:rPr lang="en-US" sz="2150" dirty="0" smtClean="0">
                <a:latin typeface="Garamond" panose="02020404030301010803" pitchFamily="18" charset="0"/>
              </a:rPr>
              <a:t>reconstruct </a:t>
            </a:r>
            <a:r>
              <a:rPr lang="en-US" sz="2150" dirty="0">
                <a:latin typeface="Garamond" panose="02020404030301010803" pitchFamily="18" charset="0"/>
              </a:rPr>
              <a:t>the </a:t>
            </a:r>
            <a:r>
              <a:rPr lang="en-US" sz="2150" dirty="0" smtClean="0">
                <a:latin typeface="Garamond" panose="02020404030301010803" pitchFamily="18" charset="0"/>
              </a:rPr>
              <a:t>water- &amp; fat-only components of the signal </a:t>
            </a:r>
            <a:r>
              <a:rPr lang="en-US" sz="2150" dirty="0">
                <a:latin typeface="Garamond" panose="02020404030301010803" pitchFamily="18" charset="0"/>
              </a:rPr>
              <a:t>in </a:t>
            </a:r>
            <a:r>
              <a:rPr lang="en-US" sz="2150" dirty="0" smtClean="0">
                <a:latin typeface="Garamond" panose="02020404030301010803" pitchFamily="18" charset="0"/>
              </a:rPr>
              <a:t>post-processing. The </a:t>
            </a:r>
            <a:r>
              <a:rPr lang="en-US" sz="2150" b="1" dirty="0" smtClean="0">
                <a:latin typeface="Garamond" panose="02020404030301010803" pitchFamily="18" charset="0"/>
              </a:rPr>
              <a:t>in-phase</a:t>
            </a:r>
            <a:r>
              <a:rPr lang="en-US" sz="2150" dirty="0" smtClean="0">
                <a:latin typeface="Garamond" panose="02020404030301010803" pitchFamily="18" charset="0"/>
              </a:rPr>
              <a:t> (IP) and </a:t>
            </a:r>
            <a:r>
              <a:rPr lang="en-US" sz="2150" b="1" dirty="0" smtClean="0">
                <a:latin typeface="Garamond" panose="02020404030301010803" pitchFamily="18" charset="0"/>
              </a:rPr>
              <a:t>out-of-phase</a:t>
            </a:r>
            <a:r>
              <a:rPr lang="en-US" sz="2150" dirty="0" smtClean="0">
                <a:latin typeface="Garamond" panose="02020404030301010803" pitchFamily="18" charset="0"/>
              </a:rPr>
              <a:t> (OOP) </a:t>
            </a:r>
            <a:r>
              <a:rPr lang="en-US" sz="2150" dirty="0">
                <a:latin typeface="Garamond" panose="02020404030301010803" pitchFamily="18" charset="0"/>
              </a:rPr>
              <a:t>images </a:t>
            </a:r>
            <a:r>
              <a:rPr lang="en-US" sz="2150" dirty="0" smtClean="0">
                <a:latin typeface="Garamond" panose="02020404030301010803" pitchFamily="18" charset="0"/>
              </a:rPr>
              <a:t>are </a:t>
            </a:r>
            <a:r>
              <a:rPr lang="en-US" sz="2150" u="sng" dirty="0" smtClean="0">
                <a:latin typeface="Garamond" panose="02020404030301010803" pitchFamily="18" charset="0"/>
              </a:rPr>
              <a:t>added</a:t>
            </a:r>
            <a:r>
              <a:rPr lang="en-US" sz="2150" dirty="0" smtClean="0">
                <a:latin typeface="Garamond" panose="02020404030301010803" pitchFamily="18" charset="0"/>
              </a:rPr>
              <a:t> together </a:t>
            </a:r>
            <a:r>
              <a:rPr lang="en-US" sz="2150" dirty="0">
                <a:latin typeface="Garamond" panose="02020404030301010803" pitchFamily="18" charset="0"/>
              </a:rPr>
              <a:t>with a phase </a:t>
            </a:r>
            <a:r>
              <a:rPr lang="en-US" sz="2150" dirty="0" smtClean="0">
                <a:latin typeface="Garamond" panose="02020404030301010803" pitchFamily="18" charset="0"/>
              </a:rPr>
              <a:t>unwrapping off-set </a:t>
            </a:r>
            <a:r>
              <a:rPr lang="en-US" sz="2150" dirty="0">
                <a:latin typeface="Garamond" panose="02020404030301010803" pitchFamily="18" charset="0"/>
              </a:rPr>
              <a:t>to get water-only images, and </a:t>
            </a:r>
            <a:r>
              <a:rPr lang="en-US" sz="2150" u="sng" dirty="0">
                <a:latin typeface="Garamond" panose="02020404030301010803" pitchFamily="18" charset="0"/>
              </a:rPr>
              <a:t>subtracted</a:t>
            </a:r>
            <a:r>
              <a:rPr lang="en-US" sz="2150" dirty="0">
                <a:latin typeface="Garamond" panose="02020404030301010803" pitchFamily="18" charset="0"/>
              </a:rPr>
              <a:t> to get fat-only </a:t>
            </a:r>
            <a:r>
              <a:rPr lang="en-US" sz="2150" dirty="0" smtClean="0">
                <a:latin typeface="Garamond" panose="02020404030301010803" pitchFamily="18" charset="0"/>
              </a:rPr>
              <a:t>images. </a:t>
            </a:r>
            <a:endParaRPr lang="en-US" sz="215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143</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76600"/>
            <a:ext cx="3581400" cy="2895600"/>
          </a:xfrm>
          <a:prstGeom prst="rect">
            <a:avLst/>
          </a:prstGeom>
          <a:noFill/>
          <a:ln>
            <a:noFill/>
          </a:ln>
          <a:extLst/>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76600"/>
            <a:ext cx="3657600" cy="2895600"/>
          </a:xfrm>
          <a:prstGeom prst="rect">
            <a:avLst/>
          </a:prstGeom>
          <a:noFill/>
          <a:ln>
            <a:noFill/>
          </a:ln>
          <a:extLst/>
        </p:spPr>
      </p:pic>
      <mc:AlternateContent xmlns:mc="http://schemas.openxmlformats.org/markup-compatibility/2006" xmlns:a14="http://schemas.microsoft.com/office/drawing/2010/main">
        <mc:Choice Requires="a14">
          <p:sp>
            <p:nvSpPr>
              <p:cNvPr id="17" name="TextBox 6"/>
              <p:cNvSpPr txBox="1"/>
              <p:nvPr/>
            </p:nvSpPr>
            <p:spPr>
              <a:xfrm>
                <a:off x="844550" y="6247765"/>
                <a:ext cx="3111500" cy="610235"/>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m:rPr>
                          <m:sty m:val="p"/>
                        </m:rPr>
                        <a:rPr lang="en-US" sz="2400" smtClean="0">
                          <a:solidFill>
                            <a:srgbClr val="000000"/>
                          </a:solidFill>
                          <a:latin typeface="Cambria Math"/>
                          <a:ea typeface="Times New Roman"/>
                          <a:cs typeface="Times New Roman"/>
                        </a:rPr>
                        <m:t>Water</m:t>
                      </m:r>
                      <m:r>
                        <a:rPr lang="en-US" sz="2400" i="1">
                          <a:solidFill>
                            <a:srgbClr val="000000"/>
                          </a:solidFill>
                          <a:latin typeface="Cambria Math"/>
                          <a:ea typeface="Cambria Math"/>
                          <a:cs typeface="Times New Roman"/>
                        </a:rPr>
                        <m:t>∝</m:t>
                      </m:r>
                      <m:r>
                        <m:rPr>
                          <m:sty m:val="p"/>
                        </m:rPr>
                        <a:rPr lang="en-US" sz="2400">
                          <a:solidFill>
                            <a:srgbClr val="000000"/>
                          </a:solidFill>
                          <a:latin typeface="Cambria Math"/>
                          <a:ea typeface="Times New Roman"/>
                          <a:cs typeface="Times New Roman"/>
                        </a:rPr>
                        <m:t>I</m:t>
                      </m:r>
                      <m:r>
                        <m:rPr>
                          <m:sty m:val="p"/>
                        </m:rPr>
                        <a:rPr lang="en-US" sz="2400" smtClean="0">
                          <a:solidFill>
                            <a:srgbClr val="000000"/>
                          </a:solidFill>
                          <a:latin typeface="Cambria Math"/>
                          <a:ea typeface="Times New Roman"/>
                          <a:cs typeface="Times New Roman"/>
                        </a:rPr>
                        <m:t>P</m:t>
                      </m:r>
                      <m:r>
                        <a:rPr lang="en-US" sz="2400" i="1">
                          <a:solidFill>
                            <a:srgbClr val="000000"/>
                          </a:solidFill>
                          <a:latin typeface="Cambria Math"/>
                          <a:ea typeface="Times New Roman"/>
                          <a:cs typeface="Times New Roman"/>
                        </a:rPr>
                        <m:t>+</m:t>
                      </m:r>
                      <m:sSup>
                        <m:sSupPr>
                          <m:ctrlPr>
                            <a:rPr lang="en-US" sz="2400" i="1">
                              <a:solidFill>
                                <a:srgbClr val="000000"/>
                              </a:solidFill>
                              <a:latin typeface="Cambria Math"/>
                              <a:ea typeface="Times New Roman"/>
                              <a:cs typeface="Times New Roman"/>
                            </a:rPr>
                          </m:ctrlPr>
                        </m:sSupPr>
                        <m:e>
                          <m:r>
                            <a:rPr lang="en-US" sz="2400" i="1">
                              <a:solidFill>
                                <a:srgbClr val="000000"/>
                              </a:solidFill>
                              <a:latin typeface="Cambria Math"/>
                              <a:ea typeface="Times New Roman"/>
                              <a:cs typeface="Times New Roman"/>
                            </a:rPr>
                            <m:t>𝑒</m:t>
                          </m:r>
                        </m:e>
                        <m:sup>
                          <m:r>
                            <a:rPr lang="en-US" sz="2400" i="1">
                              <a:solidFill>
                                <a:srgbClr val="000000"/>
                              </a:solidFill>
                              <a:latin typeface="Cambria Math"/>
                              <a:ea typeface="Times New Roman"/>
                              <a:cs typeface="Times New Roman"/>
                            </a:rPr>
                            <m:t>𝑖</m:t>
                          </m:r>
                          <m:r>
                            <a:rPr lang="en-US" sz="2400" i="1">
                              <a:solidFill>
                                <a:srgbClr val="000000"/>
                              </a:solidFill>
                              <a:latin typeface="Cambria Math"/>
                              <a:ea typeface="Cambria Math"/>
                              <a:cs typeface="Times New Roman"/>
                            </a:rPr>
                            <m:t>𝛽</m:t>
                          </m:r>
                        </m:sup>
                      </m:sSup>
                      <m:r>
                        <m:rPr>
                          <m:sty m:val="p"/>
                        </m:rPr>
                        <a:rPr lang="en-US" sz="2400">
                          <a:solidFill>
                            <a:srgbClr val="000000"/>
                          </a:solidFill>
                          <a:latin typeface="Cambria Math"/>
                          <a:ea typeface="Times New Roman"/>
                          <a:cs typeface="Times New Roman"/>
                        </a:rPr>
                        <m:t>OOP</m:t>
                      </m:r>
                    </m:oMath>
                  </m:oMathPara>
                </a14:m>
                <a:endParaRPr lang="en-US" sz="1200" dirty="0">
                  <a:solidFill>
                    <a:srgbClr val="000000"/>
                  </a:solidFill>
                  <a:ea typeface="Times New Roman"/>
                </a:endParaRPr>
              </a:p>
            </p:txBody>
          </p:sp>
        </mc:Choice>
        <mc:Fallback xmlns="">
          <p:sp>
            <p:nvSpPr>
              <p:cNvPr id="17" name="TextBox 6"/>
              <p:cNvSpPr txBox="1">
                <a:spLocks noRot="1" noChangeAspect="1" noMove="1" noResize="1" noEditPoints="1" noAdjustHandles="1" noChangeArrowheads="1" noChangeShapeType="1" noTextEdit="1"/>
              </p:cNvSpPr>
              <p:nvPr/>
            </p:nvSpPr>
            <p:spPr>
              <a:xfrm>
                <a:off x="844550" y="6247765"/>
                <a:ext cx="3111500" cy="61023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3"/>
              <p:cNvSpPr txBox="1"/>
              <p:nvPr/>
            </p:nvSpPr>
            <p:spPr>
              <a:xfrm>
                <a:off x="5197475" y="6231255"/>
                <a:ext cx="2863850" cy="4743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smtClean="0">
                          <a:solidFill>
                            <a:srgbClr val="000000"/>
                          </a:solidFill>
                          <a:latin typeface="Cambria Math"/>
                          <a:ea typeface="Times New Roman"/>
                          <a:cs typeface="Times New Roman"/>
                        </a:rPr>
                        <m:t>Fat</m:t>
                      </m:r>
                      <m:r>
                        <a:rPr lang="en-US" sz="2400" i="1">
                          <a:solidFill>
                            <a:srgbClr val="000000"/>
                          </a:solidFill>
                          <a:latin typeface="Cambria Math"/>
                          <a:ea typeface="Cambria Math"/>
                          <a:cs typeface="Times New Roman"/>
                        </a:rPr>
                        <m:t>∝</m:t>
                      </m:r>
                      <m:r>
                        <m:rPr>
                          <m:sty m:val="p"/>
                        </m:rPr>
                        <a:rPr lang="en-US" sz="2400">
                          <a:solidFill>
                            <a:srgbClr val="000000"/>
                          </a:solidFill>
                          <a:latin typeface="Cambria Math"/>
                          <a:ea typeface="Times New Roman"/>
                          <a:cs typeface="Times New Roman"/>
                        </a:rPr>
                        <m:t>I</m:t>
                      </m:r>
                      <m:r>
                        <m:rPr>
                          <m:sty m:val="p"/>
                        </m:rPr>
                        <a:rPr lang="en-US" sz="2400" smtClean="0">
                          <a:solidFill>
                            <a:srgbClr val="000000"/>
                          </a:solidFill>
                          <a:latin typeface="Cambria Math"/>
                          <a:ea typeface="Times New Roman"/>
                          <a:cs typeface="Times New Roman"/>
                        </a:rPr>
                        <m:t>P</m:t>
                      </m:r>
                      <m:r>
                        <a:rPr lang="en-US" sz="2400" i="1">
                          <a:solidFill>
                            <a:srgbClr val="000000"/>
                          </a:solidFill>
                          <a:latin typeface="Cambria Math"/>
                          <a:ea typeface="Times New Roman"/>
                          <a:cs typeface="Times New Roman"/>
                        </a:rPr>
                        <m:t>−</m:t>
                      </m:r>
                      <m:sSup>
                        <m:sSupPr>
                          <m:ctrlPr>
                            <a:rPr lang="en-US" sz="2400" i="1">
                              <a:solidFill>
                                <a:srgbClr val="000000"/>
                              </a:solidFill>
                              <a:latin typeface="Cambria Math"/>
                              <a:ea typeface="Times New Roman"/>
                              <a:cs typeface="Times New Roman"/>
                            </a:rPr>
                          </m:ctrlPr>
                        </m:sSupPr>
                        <m:e>
                          <m:r>
                            <a:rPr lang="en-US" sz="2400" i="1">
                              <a:solidFill>
                                <a:srgbClr val="000000"/>
                              </a:solidFill>
                              <a:latin typeface="Cambria Math"/>
                              <a:ea typeface="Times New Roman"/>
                              <a:cs typeface="Times New Roman"/>
                            </a:rPr>
                            <m:t>𝑒</m:t>
                          </m:r>
                        </m:e>
                        <m:sup>
                          <m:r>
                            <a:rPr lang="en-US" sz="2400" i="1">
                              <a:solidFill>
                                <a:srgbClr val="000000"/>
                              </a:solidFill>
                              <a:latin typeface="Cambria Math"/>
                              <a:ea typeface="Times New Roman"/>
                              <a:cs typeface="Times New Roman"/>
                            </a:rPr>
                            <m:t>𝑖</m:t>
                          </m:r>
                          <m:r>
                            <a:rPr lang="en-US" sz="2400" i="1">
                              <a:solidFill>
                                <a:srgbClr val="000000"/>
                              </a:solidFill>
                              <a:latin typeface="Cambria Math"/>
                              <a:ea typeface="Cambria Math"/>
                              <a:cs typeface="Times New Roman"/>
                            </a:rPr>
                            <m:t>𝛽</m:t>
                          </m:r>
                        </m:sup>
                      </m:sSup>
                      <m:r>
                        <m:rPr>
                          <m:sty m:val="p"/>
                        </m:rPr>
                        <a:rPr lang="en-US" sz="2400">
                          <a:solidFill>
                            <a:srgbClr val="000000"/>
                          </a:solidFill>
                          <a:latin typeface="Cambria Math"/>
                          <a:ea typeface="Times New Roman"/>
                          <a:cs typeface="Times New Roman"/>
                        </a:rPr>
                        <m:t>OOP</m:t>
                      </m:r>
                    </m:oMath>
                  </m:oMathPara>
                </a14:m>
                <a:endParaRPr lang="en-US" sz="1200" dirty="0">
                  <a:solidFill>
                    <a:srgbClr val="000000"/>
                  </a:solidFill>
                  <a:ea typeface="Times New Roman"/>
                </a:endParaRPr>
              </a:p>
            </p:txBody>
          </p:sp>
        </mc:Choice>
        <mc:Fallback xmlns="">
          <p:sp>
            <p:nvSpPr>
              <p:cNvPr id="18" name="TextBox 3"/>
              <p:cNvSpPr txBox="1">
                <a:spLocks noRot="1" noChangeAspect="1" noMove="1" noResize="1" noEditPoints="1" noAdjustHandles="1" noChangeArrowheads="1" noChangeShapeType="1" noTextEdit="1"/>
              </p:cNvSpPr>
              <p:nvPr/>
            </p:nvSpPr>
            <p:spPr>
              <a:xfrm>
                <a:off x="5197475" y="6231255"/>
                <a:ext cx="2863850" cy="474345"/>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322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Methodology</a:t>
            </a:r>
            <a:r>
              <a:rPr lang="en-US" altLang="en-US" b="1" dirty="0"/>
              <a:t/>
            </a:r>
            <a:br>
              <a:rPr lang="en-US" altLang="en-US" b="1" dirty="0"/>
            </a:br>
            <a:r>
              <a:rPr lang="en-US" altLang="en-US" sz="2800" b="1" dirty="0" smtClean="0">
                <a:solidFill>
                  <a:schemeClr val="accent1">
                    <a:lumMod val="60000"/>
                    <a:lumOff val="40000"/>
                  </a:schemeClr>
                </a:solidFill>
              </a:rPr>
              <a:t>Study design: An exercise intervention </a:t>
            </a:r>
            <a:r>
              <a:rPr lang="en-US" altLang="en-US" sz="2800" b="1" dirty="0">
                <a:solidFill>
                  <a:schemeClr val="accent1">
                    <a:lumMod val="60000"/>
                    <a:lumOff val="40000"/>
                  </a:schemeClr>
                </a:solidFill>
              </a:rPr>
              <a:t>s</a:t>
            </a:r>
            <a:r>
              <a:rPr lang="en-US" altLang="en-US" sz="2800" b="1" dirty="0" smtClean="0">
                <a:solidFill>
                  <a:schemeClr val="accent1">
                    <a:lumMod val="60000"/>
                    <a:lumOff val="40000"/>
                  </a:schemeClr>
                </a:solidFill>
              </a:rPr>
              <a:t>tudy</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33400" y="1381124"/>
            <a:ext cx="8421688" cy="5476875"/>
          </a:xfrm>
        </p:spPr>
        <p:txBody>
          <a:bodyPr/>
          <a:lstStyle/>
          <a:p>
            <a:pPr marL="0"/>
            <a:r>
              <a:rPr lang="en-US" sz="2250" u="sng" dirty="0" smtClean="0">
                <a:latin typeface="Garamond" panose="02020404030301010803" pitchFamily="18" charset="0"/>
              </a:rPr>
              <a:t>Inclusion </a:t>
            </a:r>
            <a:r>
              <a:rPr lang="en-US" sz="2250" u="sng" dirty="0">
                <a:latin typeface="Garamond" panose="02020404030301010803" pitchFamily="18" charset="0"/>
              </a:rPr>
              <a:t>criteria</a:t>
            </a:r>
            <a:r>
              <a:rPr lang="en-US" sz="2250" dirty="0">
                <a:latin typeface="Garamond" panose="02020404030301010803" pitchFamily="18" charset="0"/>
              </a:rPr>
              <a:t>: </a:t>
            </a:r>
            <a:r>
              <a:rPr lang="en-US" sz="2250" dirty="0" smtClean="0">
                <a:latin typeface="Garamond" panose="02020404030301010803" pitchFamily="18" charset="0"/>
              </a:rPr>
              <a:t>18–30 </a:t>
            </a:r>
            <a:r>
              <a:rPr lang="en-US" sz="2250" dirty="0">
                <a:latin typeface="Garamond" panose="02020404030301010803" pitchFamily="18" charset="0"/>
              </a:rPr>
              <a:t>years </a:t>
            </a:r>
            <a:r>
              <a:rPr lang="en-US" sz="2250" dirty="0" smtClean="0">
                <a:latin typeface="Garamond" panose="02020404030301010803" pitchFamily="18" charset="0"/>
              </a:rPr>
              <a:t>old healthy female; BMI </a:t>
            </a:r>
            <a:r>
              <a:rPr lang="en-US" sz="2250" dirty="0">
                <a:latin typeface="Garamond" panose="02020404030301010803" pitchFamily="18" charset="0"/>
              </a:rPr>
              <a:t>= 30–40 </a:t>
            </a:r>
            <a:r>
              <a:rPr lang="en-US" sz="2250" dirty="0" smtClean="0">
                <a:latin typeface="Garamond" panose="02020404030301010803" pitchFamily="18" charset="0"/>
              </a:rPr>
              <a:t>kg/m</a:t>
            </a:r>
            <a:r>
              <a:rPr lang="en-US" sz="2250" baseline="30000" dirty="0" smtClean="0">
                <a:latin typeface="Garamond" panose="02020404030301010803" pitchFamily="18" charset="0"/>
              </a:rPr>
              <a:t>2</a:t>
            </a:r>
            <a:r>
              <a:rPr lang="en-US" sz="2250" dirty="0" smtClean="0">
                <a:latin typeface="Garamond" panose="02020404030301010803" pitchFamily="18" charset="0"/>
              </a:rPr>
              <a:t>.</a:t>
            </a:r>
          </a:p>
          <a:p>
            <a:pPr marL="0"/>
            <a:r>
              <a:rPr lang="en-US" sz="2250" u="sng" dirty="0" smtClean="0">
                <a:latin typeface="Garamond" panose="02020404030301010803" pitchFamily="18" charset="0"/>
              </a:rPr>
              <a:t>Exercise intervention</a:t>
            </a:r>
            <a:r>
              <a:rPr lang="en-US" sz="2250" dirty="0" smtClean="0">
                <a:latin typeface="Garamond" panose="02020404030301010803" pitchFamily="18" charset="0"/>
              </a:rPr>
              <a:t>: supervised </a:t>
            </a:r>
            <a:r>
              <a:rPr lang="en-US" sz="2250" dirty="0">
                <a:latin typeface="Garamond" panose="02020404030301010803" pitchFamily="18" charset="0"/>
              </a:rPr>
              <a:t>circuit training in 3</a:t>
            </a:r>
            <a:r>
              <a:rPr lang="en-US" sz="2250" dirty="0" smtClean="0">
                <a:latin typeface="Garamond" panose="02020404030301010803" pitchFamily="18" charset="0"/>
              </a:rPr>
              <a:t> sessions/week</a:t>
            </a:r>
            <a:r>
              <a:rPr lang="en-US" sz="2250" dirty="0">
                <a:latin typeface="Garamond" panose="02020404030301010803" pitchFamily="18" charset="0"/>
              </a:rPr>
              <a:t>.</a:t>
            </a:r>
            <a:r>
              <a:rPr lang="en-US" sz="2250" dirty="0" smtClean="0">
                <a:latin typeface="Garamond" panose="02020404030301010803" pitchFamily="18" charset="0"/>
              </a:rPr>
              <a:t> </a:t>
            </a:r>
          </a:p>
          <a:p>
            <a:pPr lvl="1" algn="just" eaLnBrk="1" hangingPunct="1">
              <a:spcBef>
                <a:spcPts val="800"/>
              </a:spcBef>
              <a:spcAft>
                <a:spcPts val="800"/>
              </a:spcAft>
              <a:defRPr/>
            </a:pPr>
            <a:r>
              <a:rPr lang="en-US" sz="2200" dirty="0">
                <a:latin typeface="Garamond" panose="02020404030301010803" pitchFamily="18" charset="0"/>
              </a:rPr>
              <a:t>Subjects lay in a supine, head first position with arms extended above their head, with a triangular support pillow under the knees.</a:t>
            </a:r>
          </a:p>
          <a:p>
            <a:pPr lvl="1" algn="just" eaLnBrk="1" hangingPunct="1">
              <a:spcBef>
                <a:spcPts val="800"/>
              </a:spcBef>
              <a:spcAft>
                <a:spcPts val="800"/>
              </a:spcAft>
              <a:defRPr/>
            </a:pPr>
            <a:r>
              <a:rPr lang="en-US" sz="2200" dirty="0">
                <a:latin typeface="Garamond" panose="02020404030301010803" pitchFamily="18" charset="0"/>
              </a:rPr>
              <a:t>Two body coils were laid length-wise over the thoracic and abdominal regions with a small overlap prior to scanning.  </a:t>
            </a:r>
          </a:p>
          <a:p>
            <a:pPr lvl="1" algn="just" eaLnBrk="1" hangingPunct="1">
              <a:spcBef>
                <a:spcPts val="800"/>
              </a:spcBef>
              <a:spcAft>
                <a:spcPts val="800"/>
              </a:spcAft>
              <a:defRPr/>
            </a:pPr>
            <a:r>
              <a:rPr lang="en-US" sz="2200" dirty="0">
                <a:latin typeface="Garamond" panose="02020404030301010803" pitchFamily="18" charset="0"/>
              </a:rPr>
              <a:t>Imaging was performed using a dual-echo T1-weighted spoiled 3D gradient recall echo (GRE) </a:t>
            </a:r>
            <a:r>
              <a:rPr lang="en-US" sz="2200" dirty="0" smtClean="0">
                <a:latin typeface="Garamond" panose="02020404030301010803" pitchFamily="18" charset="0"/>
              </a:rPr>
              <a:t>sequence called the </a:t>
            </a:r>
            <a:r>
              <a:rPr lang="en-US" sz="2200" dirty="0">
                <a:latin typeface="Garamond" panose="02020404030301010803" pitchFamily="18" charset="0"/>
              </a:rPr>
              <a:t>Volumetric Interpolated Breath-hold Examination (VIBE) Dixon sequence </a:t>
            </a:r>
            <a:r>
              <a:rPr lang="en-US" sz="2200" dirty="0" smtClean="0">
                <a:latin typeface="Garamond" panose="02020404030301010803" pitchFamily="18" charset="0"/>
              </a:rPr>
              <a:t>on </a:t>
            </a:r>
            <a:r>
              <a:rPr lang="en-US" sz="2200" dirty="0">
                <a:latin typeface="Garamond" panose="02020404030301010803" pitchFamily="18" charset="0"/>
              </a:rPr>
              <a:t>the </a:t>
            </a:r>
            <a:r>
              <a:rPr lang="en-US" sz="2200" dirty="0" smtClean="0">
                <a:latin typeface="Garamond" panose="02020404030301010803" pitchFamily="18" charset="0"/>
              </a:rPr>
              <a:t>3T </a:t>
            </a:r>
            <a:r>
              <a:rPr lang="en-US" sz="2200" dirty="0" err="1">
                <a:latin typeface="Garamond" panose="02020404030301010803" pitchFamily="18" charset="0"/>
              </a:rPr>
              <a:t>Skyra</a:t>
            </a:r>
            <a:r>
              <a:rPr lang="en-US" sz="2200" dirty="0">
                <a:latin typeface="Garamond" panose="02020404030301010803" pitchFamily="18" charset="0"/>
              </a:rPr>
              <a:t> MRI system (Siemens) at the Texas Tech Neuroimaging Institute (TTNI).</a:t>
            </a:r>
          </a:p>
          <a:p>
            <a:pPr lvl="1" algn="just" eaLnBrk="1" hangingPunct="1">
              <a:spcBef>
                <a:spcPts val="800"/>
              </a:spcBef>
              <a:spcAft>
                <a:spcPts val="800"/>
              </a:spcAft>
              <a:defRPr/>
            </a:pPr>
            <a:r>
              <a:rPr lang="en-US" sz="2200" dirty="0">
                <a:latin typeface="Garamond" panose="02020404030301010803" pitchFamily="18" charset="0"/>
              </a:rPr>
              <a:t>Each 3D scan involved the acquisition of 120, 2.5 mm thick slices with 20% gap; matrix = 320 × 260 of square voxels (FOV = 450 mm) after interpolation; effective voxel size: 1.40625 × 1.40625 × 3.0 mm</a:t>
            </a:r>
            <a:r>
              <a:rPr lang="en-US" sz="2200" baseline="30000" dirty="0">
                <a:latin typeface="Garamond" panose="02020404030301010803" pitchFamily="18" charset="0"/>
              </a:rPr>
              <a:t>3</a:t>
            </a:r>
            <a:r>
              <a:rPr lang="en-US" sz="2200" dirty="0">
                <a:latin typeface="Garamond" panose="02020404030301010803" pitchFamily="18" charset="0"/>
              </a:rPr>
              <a:t>.</a:t>
            </a:r>
          </a:p>
          <a:p>
            <a:pPr marL="0"/>
            <a:endParaRPr lang="en-US" sz="225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144</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55776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Box 180"/>
          <p:cNvSpPr txBox="1"/>
          <p:nvPr/>
        </p:nvSpPr>
        <p:spPr>
          <a:xfrm>
            <a:off x="152400" y="3676650"/>
            <a:ext cx="8907463" cy="3017520"/>
          </a:xfrm>
          <a:prstGeom prst="rect">
            <a:avLst/>
          </a:prstGeom>
          <a:solidFill>
            <a:schemeClr val="accent2">
              <a:lumMod val="10000"/>
              <a:lumOff val="90000"/>
              <a:alpha val="50000"/>
            </a:schemeClr>
          </a:solidFill>
          <a:ln w="25400">
            <a:solidFill>
              <a:schemeClr val="tx1"/>
            </a:solidFill>
            <a:prstDash val="dash"/>
          </a:ln>
        </p:spPr>
        <p:txBody>
          <a:bodyPr wrap="square">
            <a:spAutoFit/>
          </a:bodyPr>
          <a:lstStyle/>
          <a:p>
            <a:pPr algn="ctr">
              <a:defRPr/>
            </a:pPr>
            <a:endParaRPr lang="en-US" dirty="0">
              <a:latin typeface="+mn-lt"/>
            </a:endParaRPr>
          </a:p>
        </p:txBody>
      </p:sp>
      <p:sp>
        <p:nvSpPr>
          <p:cNvPr id="132" name="TextBox 131"/>
          <p:cNvSpPr txBox="1"/>
          <p:nvPr/>
        </p:nvSpPr>
        <p:spPr>
          <a:xfrm>
            <a:off x="152400" y="2057400"/>
            <a:ext cx="8907463" cy="1508760"/>
          </a:xfrm>
          <a:prstGeom prst="rect">
            <a:avLst/>
          </a:prstGeom>
          <a:solidFill>
            <a:schemeClr val="accent5">
              <a:lumMod val="20000"/>
              <a:lumOff val="80000"/>
              <a:alpha val="50000"/>
            </a:schemeClr>
          </a:solidFill>
          <a:ln w="25400">
            <a:solidFill>
              <a:schemeClr val="tx1"/>
            </a:solidFill>
            <a:prstDash val="dash"/>
          </a:ln>
        </p:spPr>
        <p:txBody>
          <a:bodyPr wrap="square">
            <a:spAutoFit/>
          </a:bodyPr>
          <a:lstStyle/>
          <a:p>
            <a:pPr algn="ctr">
              <a:defRPr/>
            </a:pPr>
            <a:endParaRPr lang="en-US" dirty="0">
              <a:latin typeface="+mn-lt"/>
            </a:endParaRPr>
          </a:p>
        </p:txBody>
      </p:sp>
      <p:sp>
        <p:nvSpPr>
          <p:cNvPr id="39938" name="Content Placeholder 20"/>
          <p:cNvSpPr>
            <a:spLocks noGrp="1"/>
          </p:cNvSpPr>
          <p:nvPr>
            <p:ph idx="1"/>
          </p:nvPr>
        </p:nvSpPr>
        <p:spPr>
          <a:xfrm>
            <a:off x="342900" y="1230313"/>
            <a:ext cx="8845266" cy="581025"/>
          </a:xfrm>
        </p:spPr>
        <p:txBody>
          <a:bodyPr/>
          <a:lstStyle/>
          <a:p>
            <a:pPr marL="0" lvl="2" indent="0" eaLnBrk="1" hangingPunct="1">
              <a:spcBef>
                <a:spcPct val="20000"/>
              </a:spcBef>
              <a:buClr>
                <a:srgbClr val="C00000"/>
              </a:buClr>
              <a:buNone/>
            </a:pPr>
            <a:r>
              <a:rPr lang="en-US" altLang="en-US" sz="2200" i="0" dirty="0" smtClean="0">
                <a:latin typeface="Garamond" panose="02020404030301010803" pitchFamily="18" charset="0"/>
              </a:rPr>
              <a:t>Analysis </a:t>
            </a:r>
            <a:r>
              <a:rPr lang="en-US" altLang="en-US" sz="2200" i="0" dirty="0">
                <a:latin typeface="Garamond" panose="02020404030301010803" pitchFamily="18" charset="0"/>
              </a:rPr>
              <a:t>methodology for this preliminary study </a:t>
            </a:r>
            <a:r>
              <a:rPr lang="en-US" altLang="en-US" sz="2200" i="0" dirty="0" smtClean="0">
                <a:latin typeface="Garamond" panose="02020404030301010803" pitchFamily="18" charset="0"/>
              </a:rPr>
              <a:t>with steps labeled as manual (light red), with </a:t>
            </a:r>
            <a:r>
              <a:rPr lang="en-US" altLang="en-US" sz="2200" i="0" dirty="0">
                <a:latin typeface="Garamond" panose="02020404030301010803" pitchFamily="18" charset="0"/>
              </a:rPr>
              <a:t>specified parameters</a:t>
            </a:r>
            <a:r>
              <a:rPr lang="en-US" altLang="en-US" sz="2200" i="0" dirty="0" smtClean="0">
                <a:latin typeface="Garamond" panose="02020404030301010803" pitchFamily="18" charset="0"/>
              </a:rPr>
              <a:t> (green) and fully automatic (yellow).</a:t>
            </a:r>
          </a:p>
        </p:txBody>
      </p:sp>
      <p:sp>
        <p:nvSpPr>
          <p:cNvPr id="39939" name="Rectangle 2"/>
          <p:cNvSpPr>
            <a:spLocks noGrp="1" noChangeArrowheads="1"/>
          </p:cNvSpPr>
          <p:nvPr>
            <p:ph type="title"/>
          </p:nvPr>
        </p:nvSpPr>
        <p:spPr/>
        <p:txBody>
          <a:bodyPr/>
          <a:lstStyle/>
          <a:p>
            <a:pPr eaLnBrk="1" hangingPunct="1"/>
            <a:r>
              <a:rPr lang="en-US" sz="3000" b="1" dirty="0">
                <a:solidFill>
                  <a:srgbClr val="FFFFFF"/>
                </a:solidFill>
              </a:rPr>
              <a:t>Methodology</a:t>
            </a:r>
            <a:r>
              <a:rPr lang="en-US" altLang="en-US" b="1" dirty="0">
                <a:solidFill>
                  <a:srgbClr val="FFFFFF"/>
                </a:solidFill>
              </a:rPr>
              <a:t/>
            </a:r>
            <a:br>
              <a:rPr lang="en-US" altLang="en-US" b="1" dirty="0">
                <a:solidFill>
                  <a:srgbClr val="FFFFFF"/>
                </a:solidFill>
              </a:rPr>
            </a:br>
            <a:r>
              <a:rPr lang="en-US" altLang="en-US" sz="2800" b="1" dirty="0">
                <a:solidFill>
                  <a:srgbClr val="B50C00">
                    <a:lumMod val="60000"/>
                    <a:lumOff val="40000"/>
                  </a:srgbClr>
                </a:solidFill>
              </a:rPr>
              <a:t>Workflow of analysis and segmentation</a:t>
            </a:r>
            <a:endParaRPr lang="en-US" altLang="en-US" sz="1400" dirty="0" smtClean="0">
              <a:solidFill>
                <a:srgbClr val="CC0000"/>
              </a:solidFill>
            </a:endParaRPr>
          </a:p>
        </p:txBody>
      </p:sp>
      <p:sp>
        <p:nvSpPr>
          <p:cNvPr id="5" name="TextBox 4"/>
          <p:cNvSpPr txBox="1"/>
          <p:nvPr/>
        </p:nvSpPr>
        <p:spPr>
          <a:xfrm>
            <a:off x="2035460" y="2438400"/>
            <a:ext cx="1341437" cy="923330"/>
          </a:xfrm>
          <a:prstGeom prst="rect">
            <a:avLst/>
          </a:prstGeom>
          <a:solidFill>
            <a:srgbClr val="92D050">
              <a:alpha val="50000"/>
            </a:srgbClr>
          </a:solidFill>
          <a:ln w="25400">
            <a:solidFill>
              <a:schemeClr val="tx1"/>
            </a:solidFill>
          </a:ln>
        </p:spPr>
        <p:txBody>
          <a:bodyPr wrap="square">
            <a:spAutoFit/>
          </a:bodyPr>
          <a:lstStyle/>
          <a:p>
            <a:pPr algn="ctr">
              <a:defRPr/>
            </a:pPr>
            <a:r>
              <a:rPr lang="en-US" dirty="0" smtClean="0">
                <a:latin typeface="+mn-lt"/>
              </a:rPr>
              <a:t>MRI volume rectification </a:t>
            </a:r>
            <a:endParaRPr lang="en-US" dirty="0">
              <a:latin typeface="+mn-lt"/>
            </a:endParaRPr>
          </a:p>
        </p:txBody>
      </p:sp>
      <p:sp>
        <p:nvSpPr>
          <p:cNvPr id="6" name="TextBox 5"/>
          <p:cNvSpPr txBox="1"/>
          <p:nvPr/>
        </p:nvSpPr>
        <p:spPr>
          <a:xfrm>
            <a:off x="282860" y="2438400"/>
            <a:ext cx="1366838" cy="923330"/>
          </a:xfrm>
          <a:prstGeom prst="rect">
            <a:avLst/>
          </a:prstGeom>
          <a:solidFill>
            <a:schemeClr val="accent2">
              <a:lumMod val="50000"/>
              <a:lumOff val="50000"/>
              <a:alpha val="50000"/>
            </a:schemeClr>
          </a:solidFill>
          <a:ln w="25400">
            <a:solidFill>
              <a:schemeClr val="tx1"/>
            </a:solidFill>
          </a:ln>
        </p:spPr>
        <p:txBody>
          <a:bodyPr wrap="square">
            <a:spAutoFit/>
          </a:bodyPr>
          <a:lstStyle/>
          <a:p>
            <a:pPr algn="ctr">
              <a:defRPr/>
            </a:pPr>
            <a:r>
              <a:rPr lang="en-US" dirty="0" smtClean="0">
                <a:latin typeface="+mn-lt"/>
              </a:rPr>
              <a:t>Fat-only and Water-only </a:t>
            </a:r>
            <a:r>
              <a:rPr lang="en-US" dirty="0" smtClean="0"/>
              <a:t>Volumes</a:t>
            </a:r>
            <a:r>
              <a:rPr lang="en-US" dirty="0" smtClean="0">
                <a:latin typeface="+mn-lt"/>
              </a:rPr>
              <a:t> </a:t>
            </a:r>
            <a:endParaRPr lang="en-US" dirty="0">
              <a:latin typeface="+mn-lt"/>
            </a:endParaRPr>
          </a:p>
        </p:txBody>
      </p:sp>
      <p:sp>
        <p:nvSpPr>
          <p:cNvPr id="39950" name="Rectangle 17"/>
          <p:cNvSpPr>
            <a:spLocks noChangeArrowheads="1"/>
          </p:cNvSpPr>
          <p:nvPr/>
        </p:nvSpPr>
        <p:spPr bwMode="auto">
          <a:xfrm>
            <a:off x="9188166" y="3165205"/>
            <a:ext cx="2762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hangingPunct="1">
              <a:spcBef>
                <a:spcPct val="0"/>
              </a:spcBef>
              <a:spcAft>
                <a:spcPct val="0"/>
              </a:spcAft>
            </a:pPr>
            <a:endParaRPr lang="en-US" altLang="en-US" sz="8200">
              <a:latin typeface="Arial" pitchFamily="34" charset="0"/>
            </a:endParaRPr>
          </a:p>
        </p:txBody>
      </p:sp>
      <p:sp>
        <p:nvSpPr>
          <p:cNvPr id="83" name="TextBox 82"/>
          <p:cNvSpPr txBox="1"/>
          <p:nvPr/>
        </p:nvSpPr>
        <p:spPr>
          <a:xfrm>
            <a:off x="228600" y="5268669"/>
            <a:ext cx="1474053" cy="369332"/>
          </a:xfrm>
          <a:prstGeom prst="rect">
            <a:avLst/>
          </a:prstGeom>
          <a:solidFill>
            <a:schemeClr val="accent2">
              <a:lumMod val="50000"/>
              <a:lumOff val="50000"/>
              <a:alpha val="50000"/>
            </a:schemeClr>
          </a:solidFill>
          <a:ln w="25400">
            <a:solidFill>
              <a:schemeClr val="tx1"/>
            </a:solidFill>
          </a:ln>
        </p:spPr>
        <p:txBody>
          <a:bodyPr wrap="square">
            <a:spAutoFit/>
          </a:bodyPr>
          <a:lstStyle/>
          <a:p>
            <a:pPr algn="ctr">
              <a:defRPr/>
            </a:pPr>
            <a:r>
              <a:rPr lang="en-US" dirty="0" smtClean="0"/>
              <a:t>Lungs?</a:t>
            </a:r>
            <a:endParaRPr lang="en-US" dirty="0">
              <a:latin typeface="+mn-lt"/>
            </a:endParaRPr>
          </a:p>
        </p:txBody>
      </p:sp>
      <p:cxnSp>
        <p:nvCxnSpPr>
          <p:cNvPr id="88" name="Straight Arrow Connector 87"/>
          <p:cNvCxnSpPr>
            <a:cxnSpLocks noChangeShapeType="1"/>
            <a:stCxn id="83" idx="3"/>
            <a:endCxn id="143" idx="1"/>
          </p:cNvCxnSpPr>
          <p:nvPr/>
        </p:nvCxnSpPr>
        <p:spPr bwMode="auto">
          <a:xfrm>
            <a:off x="1702653" y="5453335"/>
            <a:ext cx="1192946" cy="0"/>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93" name="TextBox 92"/>
          <p:cNvSpPr txBox="1"/>
          <p:nvPr/>
        </p:nvSpPr>
        <p:spPr>
          <a:xfrm>
            <a:off x="533400" y="5772447"/>
            <a:ext cx="609600" cy="338138"/>
          </a:xfrm>
          <a:prstGeom prst="rect">
            <a:avLst/>
          </a:prstGeom>
          <a:noFill/>
        </p:spPr>
        <p:txBody>
          <a:bodyPr>
            <a:spAutoFit/>
          </a:bodyPr>
          <a:lstStyle/>
          <a:p>
            <a:pPr>
              <a:defRPr/>
            </a:pPr>
            <a:r>
              <a:rPr lang="en-US" sz="1600" dirty="0">
                <a:latin typeface="+mn-lt"/>
              </a:rPr>
              <a:t>Yes</a:t>
            </a:r>
          </a:p>
        </p:txBody>
      </p:sp>
      <p:cxnSp>
        <p:nvCxnSpPr>
          <p:cNvPr id="100" name="Straight Arrow Connector 99"/>
          <p:cNvCxnSpPr>
            <a:cxnSpLocks noChangeShapeType="1"/>
            <a:stCxn id="109" idx="2"/>
            <a:endCxn id="115" idx="0"/>
          </p:cNvCxnSpPr>
          <p:nvPr/>
        </p:nvCxnSpPr>
        <p:spPr bwMode="auto">
          <a:xfrm>
            <a:off x="8180530" y="3361730"/>
            <a:ext cx="0" cy="688475"/>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39997" name="Rectangle 107"/>
          <p:cNvSpPr>
            <a:spLocks noChangeArrowheads="1"/>
          </p:cNvSpPr>
          <p:nvPr/>
        </p:nvSpPr>
        <p:spPr bwMode="auto">
          <a:xfrm>
            <a:off x="164184" y="3657600"/>
            <a:ext cx="215197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hangingPunct="1">
              <a:spcBef>
                <a:spcPct val="0"/>
              </a:spcBef>
              <a:spcAft>
                <a:spcPct val="0"/>
              </a:spcAft>
            </a:pPr>
            <a:endParaRPr lang="en-US" altLang="en-US" sz="8200">
              <a:latin typeface="Arial" pitchFamily="34" charset="0"/>
            </a:endParaRPr>
          </a:p>
        </p:txBody>
      </p:sp>
      <p:cxnSp>
        <p:nvCxnSpPr>
          <p:cNvPr id="39962" name="Straight Arrow Connector 118"/>
          <p:cNvCxnSpPr>
            <a:cxnSpLocks noChangeShapeType="1"/>
            <a:stCxn id="6" idx="3"/>
            <a:endCxn id="5" idx="1"/>
          </p:cNvCxnSpPr>
          <p:nvPr/>
        </p:nvCxnSpPr>
        <p:spPr bwMode="auto">
          <a:xfrm>
            <a:off x="1649698" y="2900065"/>
            <a:ext cx="385762" cy="0"/>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39963" name="Straight Arrow Connector 122"/>
          <p:cNvCxnSpPr>
            <a:cxnSpLocks noChangeShapeType="1"/>
            <a:stCxn id="5" idx="3"/>
            <a:endCxn id="91" idx="1"/>
          </p:cNvCxnSpPr>
          <p:nvPr/>
        </p:nvCxnSpPr>
        <p:spPr bwMode="auto">
          <a:xfrm>
            <a:off x="3376897" y="2900065"/>
            <a:ext cx="365126" cy="297"/>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158" name="Straight Arrow Connector 157"/>
          <p:cNvCxnSpPr>
            <a:cxnSpLocks noChangeShapeType="1"/>
            <a:stCxn id="115" idx="1"/>
            <a:endCxn id="119" idx="3"/>
          </p:cNvCxnSpPr>
          <p:nvPr/>
        </p:nvCxnSpPr>
        <p:spPr bwMode="auto">
          <a:xfrm flipH="1">
            <a:off x="7162800" y="4511870"/>
            <a:ext cx="282860" cy="0"/>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160" name="Straight Arrow Connector 159"/>
          <p:cNvCxnSpPr>
            <a:cxnSpLocks noChangeShapeType="1"/>
            <a:stCxn id="133" idx="2"/>
            <a:endCxn id="83" idx="0"/>
          </p:cNvCxnSpPr>
          <p:nvPr/>
        </p:nvCxnSpPr>
        <p:spPr bwMode="auto">
          <a:xfrm flipH="1">
            <a:off x="965627" y="4978595"/>
            <a:ext cx="2156" cy="290074"/>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190" name="TextBox 189"/>
          <p:cNvSpPr txBox="1"/>
          <p:nvPr/>
        </p:nvSpPr>
        <p:spPr>
          <a:xfrm>
            <a:off x="2139950" y="5159868"/>
            <a:ext cx="450850" cy="338137"/>
          </a:xfrm>
          <a:prstGeom prst="rect">
            <a:avLst/>
          </a:prstGeom>
          <a:noFill/>
        </p:spPr>
        <p:txBody>
          <a:bodyPr>
            <a:spAutoFit/>
          </a:bodyPr>
          <a:lstStyle/>
          <a:p>
            <a:pPr>
              <a:defRPr/>
            </a:pPr>
            <a:r>
              <a:rPr lang="en-US" sz="1600" dirty="0">
                <a:latin typeface="+mn-lt"/>
              </a:rPr>
              <a:t>No</a:t>
            </a:r>
          </a:p>
        </p:txBody>
      </p:sp>
      <p:cxnSp>
        <p:nvCxnSpPr>
          <p:cNvPr id="39984" name="Elbow Connector 72"/>
          <p:cNvCxnSpPr>
            <a:cxnSpLocks noChangeShapeType="1"/>
            <a:stCxn id="83" idx="2"/>
            <a:endCxn id="166" idx="1"/>
          </p:cNvCxnSpPr>
          <p:nvPr/>
        </p:nvCxnSpPr>
        <p:spPr bwMode="auto">
          <a:xfrm rot="16200000" flipH="1">
            <a:off x="829592" y="5774035"/>
            <a:ext cx="607033" cy="334963"/>
          </a:xfrm>
          <a:prstGeom prst="bentConnector2">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91" name="TextBox 90"/>
          <p:cNvSpPr txBox="1"/>
          <p:nvPr/>
        </p:nvSpPr>
        <p:spPr>
          <a:xfrm>
            <a:off x="3742023" y="2438697"/>
            <a:ext cx="1341437" cy="923330"/>
          </a:xfrm>
          <a:prstGeom prst="rect">
            <a:avLst/>
          </a:prstGeom>
          <a:solidFill>
            <a:schemeClr val="accent5">
              <a:alpha val="50000"/>
            </a:schemeClr>
          </a:solidFill>
          <a:ln w="25400">
            <a:solidFill>
              <a:schemeClr val="tx1"/>
            </a:solidFill>
          </a:ln>
        </p:spPr>
        <p:txBody>
          <a:bodyPr wrap="square">
            <a:spAutoFit/>
          </a:bodyPr>
          <a:lstStyle/>
          <a:p>
            <a:pPr algn="ctr">
              <a:defRPr/>
            </a:pPr>
            <a:r>
              <a:rPr lang="en-US" dirty="0" smtClean="0">
                <a:latin typeface="+mn-lt"/>
              </a:rPr>
              <a:t>Anatomical key-point labeling</a:t>
            </a:r>
            <a:endParaRPr lang="en-US" dirty="0">
              <a:latin typeface="+mn-lt"/>
            </a:endParaRPr>
          </a:p>
        </p:txBody>
      </p:sp>
      <p:sp>
        <p:nvSpPr>
          <p:cNvPr id="102" name="TextBox 101"/>
          <p:cNvSpPr txBox="1"/>
          <p:nvPr/>
        </p:nvSpPr>
        <p:spPr>
          <a:xfrm>
            <a:off x="5464460" y="2438697"/>
            <a:ext cx="1647031" cy="923330"/>
          </a:xfrm>
          <a:prstGeom prst="rect">
            <a:avLst/>
          </a:prstGeom>
          <a:solidFill>
            <a:srgbClr val="92D050">
              <a:alpha val="50000"/>
            </a:srgbClr>
          </a:solidFill>
          <a:ln w="25400">
            <a:solidFill>
              <a:schemeClr val="tx1"/>
            </a:solidFill>
          </a:ln>
        </p:spPr>
        <p:txBody>
          <a:bodyPr wrap="square">
            <a:spAutoFit/>
          </a:bodyPr>
          <a:lstStyle/>
          <a:p>
            <a:pPr algn="ctr">
              <a:defRPr/>
            </a:pPr>
            <a:r>
              <a:rPr lang="en-US" dirty="0" smtClean="0">
                <a:latin typeface="+mn-lt"/>
              </a:rPr>
              <a:t>Inhomogeneity correction by closing</a:t>
            </a:r>
            <a:endParaRPr lang="en-US" dirty="0">
              <a:latin typeface="+mn-lt"/>
            </a:endParaRPr>
          </a:p>
        </p:txBody>
      </p:sp>
      <p:cxnSp>
        <p:nvCxnSpPr>
          <p:cNvPr id="104" name="Straight Arrow Connector 122"/>
          <p:cNvCxnSpPr>
            <a:cxnSpLocks noChangeShapeType="1"/>
            <a:stCxn id="91" idx="3"/>
            <a:endCxn id="102" idx="1"/>
          </p:cNvCxnSpPr>
          <p:nvPr/>
        </p:nvCxnSpPr>
        <p:spPr bwMode="auto">
          <a:xfrm>
            <a:off x="5083460" y="2900362"/>
            <a:ext cx="381000" cy="0"/>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109" name="TextBox 108"/>
          <p:cNvSpPr txBox="1"/>
          <p:nvPr/>
        </p:nvSpPr>
        <p:spPr>
          <a:xfrm>
            <a:off x="7445660" y="2438400"/>
            <a:ext cx="1469740" cy="923330"/>
          </a:xfrm>
          <a:prstGeom prst="rect">
            <a:avLst/>
          </a:prstGeom>
          <a:solidFill>
            <a:srgbClr val="92D050">
              <a:alpha val="50000"/>
            </a:srgbClr>
          </a:solidFill>
          <a:ln w="25400">
            <a:solidFill>
              <a:schemeClr val="tx1"/>
            </a:solidFill>
          </a:ln>
        </p:spPr>
        <p:txBody>
          <a:bodyPr wrap="square">
            <a:spAutoFit/>
          </a:bodyPr>
          <a:lstStyle/>
          <a:p>
            <a:pPr algn="ctr">
              <a:defRPr/>
            </a:pPr>
            <a:r>
              <a:rPr lang="en-US" dirty="0" smtClean="0">
                <a:latin typeface="+mn-lt"/>
              </a:rPr>
              <a:t>Contrast enhancement by histogram</a:t>
            </a:r>
            <a:endParaRPr lang="en-US" dirty="0">
              <a:latin typeface="+mn-lt"/>
            </a:endParaRPr>
          </a:p>
        </p:txBody>
      </p:sp>
      <p:cxnSp>
        <p:nvCxnSpPr>
          <p:cNvPr id="110" name="Straight Arrow Connector 122"/>
          <p:cNvCxnSpPr>
            <a:cxnSpLocks noChangeShapeType="1"/>
            <a:stCxn id="102" idx="3"/>
            <a:endCxn id="109" idx="1"/>
          </p:cNvCxnSpPr>
          <p:nvPr/>
        </p:nvCxnSpPr>
        <p:spPr bwMode="auto">
          <a:xfrm flipV="1">
            <a:off x="7111491" y="2900065"/>
            <a:ext cx="334169" cy="297"/>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115" name="TextBox 114"/>
          <p:cNvSpPr txBox="1"/>
          <p:nvPr/>
        </p:nvSpPr>
        <p:spPr>
          <a:xfrm>
            <a:off x="7445660" y="4050205"/>
            <a:ext cx="1469740" cy="923330"/>
          </a:xfrm>
          <a:prstGeom prst="rect">
            <a:avLst/>
          </a:prstGeom>
          <a:solidFill>
            <a:srgbClr val="92D050">
              <a:alpha val="50000"/>
            </a:srgbClr>
          </a:solidFill>
          <a:ln w="25400">
            <a:solidFill>
              <a:schemeClr val="tx1"/>
            </a:solidFill>
          </a:ln>
        </p:spPr>
        <p:txBody>
          <a:bodyPr wrap="square">
            <a:spAutoFit/>
          </a:bodyPr>
          <a:lstStyle/>
          <a:p>
            <a:pPr algn="ctr">
              <a:defRPr/>
            </a:pPr>
            <a:r>
              <a:rPr lang="en-US" dirty="0" smtClean="0">
                <a:latin typeface="+mn-lt"/>
              </a:rPr>
              <a:t>Foreground threshold</a:t>
            </a:r>
          </a:p>
          <a:p>
            <a:pPr algn="ctr">
              <a:defRPr/>
            </a:pPr>
            <a:r>
              <a:rPr lang="en-US" dirty="0" smtClean="0"/>
              <a:t>(Otsu check)</a:t>
            </a:r>
            <a:endParaRPr lang="en-US" dirty="0">
              <a:latin typeface="+mn-lt"/>
            </a:endParaRPr>
          </a:p>
        </p:txBody>
      </p:sp>
      <p:sp>
        <p:nvSpPr>
          <p:cNvPr id="119" name="TextBox 118"/>
          <p:cNvSpPr txBox="1"/>
          <p:nvPr/>
        </p:nvSpPr>
        <p:spPr>
          <a:xfrm>
            <a:off x="5693060" y="4050205"/>
            <a:ext cx="1469740" cy="923330"/>
          </a:xfrm>
          <a:prstGeom prst="rect">
            <a:avLst/>
          </a:prstGeom>
          <a:solidFill>
            <a:srgbClr val="FFFF00">
              <a:alpha val="50000"/>
            </a:srgbClr>
          </a:solidFill>
          <a:ln w="25400">
            <a:solidFill>
              <a:schemeClr val="tx1"/>
            </a:solidFill>
          </a:ln>
        </p:spPr>
        <p:txBody>
          <a:bodyPr wrap="square">
            <a:spAutoFit/>
          </a:bodyPr>
          <a:lstStyle/>
          <a:p>
            <a:pPr algn="ctr">
              <a:defRPr/>
            </a:pPr>
            <a:r>
              <a:rPr lang="en-US" dirty="0" smtClean="0">
                <a:latin typeface="+mn-lt"/>
              </a:rPr>
              <a:t>Construct binary body mask</a:t>
            </a:r>
            <a:endParaRPr lang="en-US" dirty="0">
              <a:latin typeface="+mn-lt"/>
            </a:endParaRPr>
          </a:p>
        </p:txBody>
      </p:sp>
      <p:cxnSp>
        <p:nvCxnSpPr>
          <p:cNvPr id="121" name="Straight Arrow Connector 120"/>
          <p:cNvCxnSpPr>
            <a:cxnSpLocks noChangeShapeType="1"/>
            <a:stCxn id="119" idx="1"/>
            <a:endCxn id="122" idx="3"/>
          </p:cNvCxnSpPr>
          <p:nvPr/>
        </p:nvCxnSpPr>
        <p:spPr bwMode="auto">
          <a:xfrm flipH="1">
            <a:off x="5334000" y="4511870"/>
            <a:ext cx="359060" cy="5060"/>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122" name="TextBox 121"/>
          <p:cNvSpPr txBox="1"/>
          <p:nvPr/>
        </p:nvSpPr>
        <p:spPr>
          <a:xfrm>
            <a:off x="3864260" y="4055265"/>
            <a:ext cx="1469740" cy="923330"/>
          </a:xfrm>
          <a:prstGeom prst="rect">
            <a:avLst/>
          </a:prstGeom>
          <a:solidFill>
            <a:srgbClr val="92D050">
              <a:alpha val="50000"/>
            </a:srgbClr>
          </a:solidFill>
          <a:ln w="25400">
            <a:solidFill>
              <a:schemeClr val="tx1"/>
            </a:solidFill>
          </a:ln>
        </p:spPr>
        <p:txBody>
          <a:bodyPr wrap="square">
            <a:spAutoFit/>
          </a:bodyPr>
          <a:lstStyle/>
          <a:p>
            <a:pPr algn="ctr">
              <a:defRPr/>
            </a:pPr>
            <a:r>
              <a:rPr lang="en-US" dirty="0" smtClean="0">
                <a:latin typeface="+mn-lt"/>
              </a:rPr>
              <a:t>Define the void signal within body</a:t>
            </a:r>
            <a:endParaRPr lang="en-US" dirty="0">
              <a:latin typeface="+mn-lt"/>
            </a:endParaRPr>
          </a:p>
        </p:txBody>
      </p:sp>
      <p:sp>
        <p:nvSpPr>
          <p:cNvPr id="126" name="TextBox 125"/>
          <p:cNvSpPr txBox="1"/>
          <p:nvPr/>
        </p:nvSpPr>
        <p:spPr>
          <a:xfrm>
            <a:off x="2035460" y="4055265"/>
            <a:ext cx="1469740" cy="923330"/>
          </a:xfrm>
          <a:prstGeom prst="rect">
            <a:avLst/>
          </a:prstGeom>
          <a:solidFill>
            <a:srgbClr val="FFFF00">
              <a:alpha val="50000"/>
            </a:srgbClr>
          </a:solidFill>
          <a:ln w="25400">
            <a:solidFill>
              <a:schemeClr val="tx1"/>
            </a:solidFill>
          </a:ln>
        </p:spPr>
        <p:txBody>
          <a:bodyPr wrap="square">
            <a:spAutoFit/>
          </a:bodyPr>
          <a:lstStyle/>
          <a:p>
            <a:pPr algn="ctr">
              <a:defRPr/>
            </a:pPr>
            <a:r>
              <a:rPr lang="en-US" dirty="0" smtClean="0">
                <a:latin typeface="+mn-lt"/>
              </a:rPr>
              <a:t>Construct body cavity mask</a:t>
            </a:r>
            <a:endParaRPr lang="en-US" dirty="0">
              <a:latin typeface="+mn-lt"/>
            </a:endParaRPr>
          </a:p>
        </p:txBody>
      </p:sp>
      <p:cxnSp>
        <p:nvCxnSpPr>
          <p:cNvPr id="127" name="Straight Arrow Connector 126"/>
          <p:cNvCxnSpPr>
            <a:cxnSpLocks noChangeShapeType="1"/>
            <a:stCxn id="126" idx="1"/>
            <a:endCxn id="133" idx="3"/>
          </p:cNvCxnSpPr>
          <p:nvPr/>
        </p:nvCxnSpPr>
        <p:spPr bwMode="auto">
          <a:xfrm flipH="1">
            <a:off x="1702653" y="4516930"/>
            <a:ext cx="332807" cy="0"/>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128" name="Straight Arrow Connector 127"/>
          <p:cNvCxnSpPr>
            <a:cxnSpLocks noChangeShapeType="1"/>
            <a:stCxn id="122" idx="1"/>
            <a:endCxn id="126" idx="3"/>
          </p:cNvCxnSpPr>
          <p:nvPr/>
        </p:nvCxnSpPr>
        <p:spPr bwMode="auto">
          <a:xfrm flipH="1">
            <a:off x="3505200" y="4516930"/>
            <a:ext cx="359060" cy="0"/>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131" name="TextBox 130"/>
          <p:cNvSpPr txBox="1"/>
          <p:nvPr/>
        </p:nvSpPr>
        <p:spPr>
          <a:xfrm>
            <a:off x="3648763" y="2099846"/>
            <a:ext cx="1527430" cy="338554"/>
          </a:xfrm>
          <a:prstGeom prst="rect">
            <a:avLst/>
          </a:prstGeom>
          <a:noFill/>
        </p:spPr>
        <p:txBody>
          <a:bodyPr wrap="square">
            <a:spAutoFit/>
          </a:bodyPr>
          <a:lstStyle/>
          <a:p>
            <a:pPr>
              <a:defRPr/>
            </a:pPr>
            <a:r>
              <a:rPr lang="en-US" sz="1600" b="1" dirty="0" smtClean="0">
                <a:latin typeface="+mn-lt"/>
              </a:rPr>
              <a:t>Preprocessing</a:t>
            </a:r>
            <a:endParaRPr lang="en-US" sz="1600" b="1" dirty="0">
              <a:latin typeface="+mn-lt"/>
            </a:endParaRPr>
          </a:p>
        </p:txBody>
      </p:sp>
      <p:sp>
        <p:nvSpPr>
          <p:cNvPr id="133" name="TextBox 132"/>
          <p:cNvSpPr txBox="1"/>
          <p:nvPr/>
        </p:nvSpPr>
        <p:spPr>
          <a:xfrm>
            <a:off x="232913" y="4055265"/>
            <a:ext cx="1469740" cy="923330"/>
          </a:xfrm>
          <a:prstGeom prst="rect">
            <a:avLst/>
          </a:prstGeom>
          <a:solidFill>
            <a:srgbClr val="FFFF00">
              <a:alpha val="50000"/>
            </a:srgbClr>
          </a:solidFill>
          <a:ln w="25400">
            <a:solidFill>
              <a:schemeClr val="tx1"/>
            </a:solidFill>
          </a:ln>
        </p:spPr>
        <p:txBody>
          <a:bodyPr wrap="square">
            <a:spAutoFit/>
          </a:bodyPr>
          <a:lstStyle/>
          <a:p>
            <a:pPr algn="ctr">
              <a:defRPr/>
            </a:pPr>
            <a:r>
              <a:rPr lang="en-US" dirty="0" smtClean="0">
                <a:latin typeface="+mn-lt"/>
              </a:rPr>
              <a:t>Segment subcutaneous fat</a:t>
            </a:r>
            <a:endParaRPr lang="en-US" dirty="0">
              <a:latin typeface="+mn-lt"/>
            </a:endParaRPr>
          </a:p>
        </p:txBody>
      </p:sp>
      <p:sp>
        <p:nvSpPr>
          <p:cNvPr id="143" name="TextBox 142"/>
          <p:cNvSpPr txBox="1"/>
          <p:nvPr/>
        </p:nvSpPr>
        <p:spPr>
          <a:xfrm>
            <a:off x="2895599" y="5268669"/>
            <a:ext cx="3978276" cy="369332"/>
          </a:xfrm>
          <a:prstGeom prst="rect">
            <a:avLst/>
          </a:prstGeom>
          <a:solidFill>
            <a:srgbClr val="FFFF00">
              <a:alpha val="50000"/>
            </a:srgbClr>
          </a:solidFill>
          <a:ln w="25400">
            <a:solidFill>
              <a:schemeClr val="tx1"/>
            </a:solidFill>
          </a:ln>
        </p:spPr>
        <p:txBody>
          <a:bodyPr wrap="square">
            <a:spAutoFit/>
          </a:bodyPr>
          <a:lstStyle/>
          <a:p>
            <a:pPr algn="ctr">
              <a:defRPr/>
            </a:pPr>
            <a:r>
              <a:rPr lang="en-US" dirty="0" smtClean="0">
                <a:latin typeface="+mn-lt"/>
              </a:rPr>
              <a:t>Segment visceral and intermuscular fat</a:t>
            </a:r>
            <a:endParaRPr lang="en-US" dirty="0">
              <a:latin typeface="+mn-lt"/>
            </a:endParaRPr>
          </a:p>
        </p:txBody>
      </p:sp>
      <p:sp>
        <p:nvSpPr>
          <p:cNvPr id="166" name="TextBox 165"/>
          <p:cNvSpPr txBox="1"/>
          <p:nvPr/>
        </p:nvSpPr>
        <p:spPr>
          <a:xfrm>
            <a:off x="1300590" y="5921868"/>
            <a:ext cx="1469740" cy="646331"/>
          </a:xfrm>
          <a:prstGeom prst="rect">
            <a:avLst/>
          </a:prstGeom>
          <a:solidFill>
            <a:srgbClr val="FFFF00">
              <a:alpha val="50000"/>
            </a:srgbClr>
          </a:solidFill>
          <a:ln w="25400">
            <a:solidFill>
              <a:schemeClr val="tx1"/>
            </a:solidFill>
          </a:ln>
        </p:spPr>
        <p:txBody>
          <a:bodyPr wrap="square">
            <a:spAutoFit/>
          </a:bodyPr>
          <a:lstStyle/>
          <a:p>
            <a:pPr algn="ctr">
              <a:defRPr/>
            </a:pPr>
            <a:r>
              <a:rPr lang="en-US" dirty="0" smtClean="0">
                <a:latin typeface="+mn-lt"/>
              </a:rPr>
              <a:t>Construct lung mask</a:t>
            </a:r>
            <a:endParaRPr lang="en-US" dirty="0">
              <a:latin typeface="+mn-lt"/>
            </a:endParaRPr>
          </a:p>
        </p:txBody>
      </p:sp>
      <p:sp>
        <p:nvSpPr>
          <p:cNvPr id="170" name="TextBox 169"/>
          <p:cNvSpPr txBox="1"/>
          <p:nvPr/>
        </p:nvSpPr>
        <p:spPr>
          <a:xfrm>
            <a:off x="3125248" y="5921868"/>
            <a:ext cx="1469740" cy="646331"/>
          </a:xfrm>
          <a:prstGeom prst="rect">
            <a:avLst/>
          </a:prstGeom>
          <a:solidFill>
            <a:srgbClr val="FFFF00">
              <a:alpha val="50000"/>
            </a:srgbClr>
          </a:solidFill>
          <a:ln w="25400">
            <a:solidFill>
              <a:schemeClr val="tx1"/>
            </a:solidFill>
          </a:ln>
        </p:spPr>
        <p:txBody>
          <a:bodyPr wrap="square">
            <a:spAutoFit/>
          </a:bodyPr>
          <a:lstStyle/>
          <a:p>
            <a:pPr algn="ctr">
              <a:defRPr/>
            </a:pPr>
            <a:r>
              <a:rPr lang="en-US" dirty="0" smtClean="0">
                <a:latin typeface="+mn-lt"/>
              </a:rPr>
              <a:t>Construct aorta mask</a:t>
            </a:r>
            <a:endParaRPr lang="en-US" dirty="0">
              <a:latin typeface="+mn-lt"/>
            </a:endParaRPr>
          </a:p>
        </p:txBody>
      </p:sp>
      <p:sp>
        <p:nvSpPr>
          <p:cNvPr id="171" name="TextBox 170"/>
          <p:cNvSpPr txBox="1"/>
          <p:nvPr/>
        </p:nvSpPr>
        <p:spPr>
          <a:xfrm>
            <a:off x="5029200" y="5921868"/>
            <a:ext cx="1469740" cy="646331"/>
          </a:xfrm>
          <a:prstGeom prst="rect">
            <a:avLst/>
          </a:prstGeom>
          <a:solidFill>
            <a:srgbClr val="92D050">
              <a:alpha val="50000"/>
            </a:srgbClr>
          </a:solidFill>
          <a:ln w="25400">
            <a:solidFill>
              <a:schemeClr val="tx1"/>
            </a:solidFill>
          </a:ln>
        </p:spPr>
        <p:txBody>
          <a:bodyPr wrap="square">
            <a:spAutoFit/>
          </a:bodyPr>
          <a:lstStyle/>
          <a:p>
            <a:pPr algn="ctr">
              <a:defRPr/>
            </a:pPr>
            <a:r>
              <a:rPr lang="en-US" dirty="0" smtClean="0">
                <a:latin typeface="+mn-lt"/>
              </a:rPr>
              <a:t>Construct heart mask</a:t>
            </a:r>
            <a:endParaRPr lang="en-US" dirty="0">
              <a:latin typeface="+mn-lt"/>
            </a:endParaRPr>
          </a:p>
        </p:txBody>
      </p:sp>
      <p:cxnSp>
        <p:nvCxnSpPr>
          <p:cNvPr id="172" name="Straight Arrow Connector 171"/>
          <p:cNvCxnSpPr>
            <a:cxnSpLocks noChangeShapeType="1"/>
            <a:stCxn id="166" idx="3"/>
            <a:endCxn id="170" idx="1"/>
          </p:cNvCxnSpPr>
          <p:nvPr/>
        </p:nvCxnSpPr>
        <p:spPr bwMode="auto">
          <a:xfrm>
            <a:off x="2770330" y="6245034"/>
            <a:ext cx="354918" cy="0"/>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174" name="Straight Arrow Connector 173"/>
          <p:cNvCxnSpPr>
            <a:cxnSpLocks noChangeShapeType="1"/>
            <a:stCxn id="170" idx="3"/>
            <a:endCxn id="171" idx="1"/>
          </p:cNvCxnSpPr>
          <p:nvPr/>
        </p:nvCxnSpPr>
        <p:spPr bwMode="auto">
          <a:xfrm>
            <a:off x="4594988" y="6245034"/>
            <a:ext cx="434212" cy="0"/>
          </a:xfrm>
          <a:prstGeom prst="straightConnector1">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177" name="TextBox 176"/>
          <p:cNvSpPr txBox="1"/>
          <p:nvPr/>
        </p:nvSpPr>
        <p:spPr>
          <a:xfrm>
            <a:off x="7064660" y="5648920"/>
            <a:ext cx="1469740" cy="923330"/>
          </a:xfrm>
          <a:prstGeom prst="rect">
            <a:avLst/>
          </a:prstGeom>
          <a:solidFill>
            <a:srgbClr val="92D050">
              <a:alpha val="50000"/>
            </a:srgbClr>
          </a:solidFill>
          <a:ln w="25400">
            <a:solidFill>
              <a:schemeClr val="tx1"/>
            </a:solidFill>
          </a:ln>
        </p:spPr>
        <p:txBody>
          <a:bodyPr wrap="square">
            <a:spAutoFit/>
          </a:bodyPr>
          <a:lstStyle/>
          <a:p>
            <a:pPr algn="ctr">
              <a:defRPr/>
            </a:pPr>
            <a:r>
              <a:rPr lang="en-US" dirty="0" smtClean="0">
                <a:latin typeface="+mn-lt"/>
              </a:rPr>
              <a:t>Segment fat around heart &amp; aorta</a:t>
            </a:r>
            <a:endParaRPr lang="en-US" dirty="0">
              <a:latin typeface="+mn-lt"/>
            </a:endParaRPr>
          </a:p>
        </p:txBody>
      </p:sp>
      <p:cxnSp>
        <p:nvCxnSpPr>
          <p:cNvPr id="178" name="Elbow Connector 72"/>
          <p:cNvCxnSpPr>
            <a:cxnSpLocks noChangeShapeType="1"/>
            <a:stCxn id="171" idx="3"/>
            <a:endCxn id="177" idx="1"/>
          </p:cNvCxnSpPr>
          <p:nvPr/>
        </p:nvCxnSpPr>
        <p:spPr bwMode="auto">
          <a:xfrm flipV="1">
            <a:off x="6498940" y="6110585"/>
            <a:ext cx="565720" cy="134449"/>
          </a:xfrm>
          <a:prstGeom prst="bentConnector3">
            <a:avLst>
              <a:gd name="adj1" fmla="val 50000"/>
            </a:avLst>
          </a:prstGeom>
          <a:noFill/>
          <a:ln w="25400" algn="ctr">
            <a:solidFill>
              <a:schemeClr val="tx1"/>
            </a:solidFill>
            <a:round/>
            <a:headEnd/>
            <a:tailEnd type="arrow" w="lg" len="lg"/>
          </a:ln>
          <a:extLst>
            <a:ext uri="{909E8E84-426E-40DD-AFC4-6F175D3DCCD1}">
              <a14:hiddenFill xmlns:a14="http://schemas.microsoft.com/office/drawing/2010/main">
                <a:noFill/>
              </a14:hiddenFill>
            </a:ext>
          </a:extLst>
        </p:spPr>
      </p:cxnSp>
      <p:sp>
        <p:nvSpPr>
          <p:cNvPr id="182" name="TextBox 181"/>
          <p:cNvSpPr txBox="1"/>
          <p:nvPr/>
        </p:nvSpPr>
        <p:spPr>
          <a:xfrm>
            <a:off x="3648763" y="3678144"/>
            <a:ext cx="1527430" cy="338554"/>
          </a:xfrm>
          <a:prstGeom prst="rect">
            <a:avLst/>
          </a:prstGeom>
          <a:noFill/>
        </p:spPr>
        <p:txBody>
          <a:bodyPr wrap="square">
            <a:spAutoFit/>
          </a:bodyPr>
          <a:lstStyle/>
          <a:p>
            <a:pPr>
              <a:defRPr/>
            </a:pPr>
            <a:r>
              <a:rPr lang="en-US" sz="1600" b="1" dirty="0" smtClean="0">
                <a:latin typeface="+mn-lt"/>
              </a:rPr>
              <a:t>Segmentation</a:t>
            </a:r>
            <a:endParaRPr lang="en-US" sz="1600" b="1" dirty="0">
              <a:latin typeface="+mn-lt"/>
            </a:endParaRPr>
          </a:p>
        </p:txBody>
      </p:sp>
    </p:spTree>
    <p:extLst>
      <p:ext uri="{BB962C8B-B14F-4D97-AF65-F5344CB8AC3E}">
        <p14:creationId xmlns:p14="http://schemas.microsoft.com/office/powerpoint/2010/main" val="3004658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399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83" grpId="0" animBg="1"/>
      <p:bldP spid="93" grpId="0"/>
      <p:bldP spid="39997" grpId="0"/>
      <p:bldP spid="190" grpId="0"/>
      <p:bldP spid="115" grpId="0" animBg="1"/>
      <p:bldP spid="119" grpId="0" animBg="1"/>
      <p:bldP spid="122" grpId="0" animBg="1"/>
      <p:bldP spid="126" grpId="0" animBg="1"/>
      <p:bldP spid="133" grpId="0" animBg="1"/>
      <p:bldP spid="143" grpId="0" animBg="1"/>
      <p:bldP spid="166" grpId="0" animBg="1"/>
      <p:bldP spid="170" grpId="0" animBg="1"/>
      <p:bldP spid="171" grpId="0" animBg="1"/>
      <p:bldP spid="177" grpId="0" animBg="1"/>
      <p:bldP spid="18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Methodology</a:t>
            </a:r>
            <a:r>
              <a:rPr lang="en-US" altLang="en-US" b="1" dirty="0"/>
              <a:t/>
            </a:r>
            <a:br>
              <a:rPr lang="en-US" altLang="en-US" b="1" dirty="0"/>
            </a:br>
            <a:r>
              <a:rPr lang="en-US" altLang="en-US" sz="2800" b="1" dirty="0" smtClean="0">
                <a:solidFill>
                  <a:schemeClr val="accent1">
                    <a:lumMod val="60000"/>
                    <a:lumOff val="40000"/>
                  </a:schemeClr>
                </a:solidFill>
              </a:rPr>
              <a:t>MRI </a:t>
            </a:r>
            <a:r>
              <a:rPr lang="en-US" altLang="en-US" sz="2800" b="1" dirty="0">
                <a:solidFill>
                  <a:schemeClr val="accent1">
                    <a:lumMod val="60000"/>
                    <a:lumOff val="40000"/>
                  </a:schemeClr>
                </a:solidFill>
              </a:rPr>
              <a:t>v</a:t>
            </a:r>
            <a:r>
              <a:rPr lang="en-US" altLang="en-US" sz="2800" b="1" dirty="0" smtClean="0">
                <a:solidFill>
                  <a:schemeClr val="accent1">
                    <a:lumMod val="60000"/>
                    <a:lumOff val="40000"/>
                  </a:schemeClr>
                </a:solidFill>
              </a:rPr>
              <a:t>olume rectification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a:latin typeface="Garamond" panose="02020404030301010803" pitchFamily="18" charset="0"/>
              </a:rPr>
              <a:t>Rectification was guided by the MR scanner coordinates for each scan stored in the DICOM headers</a:t>
            </a:r>
            <a:r>
              <a:rPr lang="en-US" sz="2200" dirty="0" smtClean="0">
                <a:latin typeface="Garamond" panose="02020404030301010803" pitchFamily="18" charset="0"/>
              </a:rPr>
              <a:t>.</a:t>
            </a:r>
            <a:r>
              <a:rPr lang="en-US" sz="2200" dirty="0">
                <a:latin typeface="Garamond" panose="02020404030301010803" pitchFamily="18" charset="0"/>
              </a:rPr>
              <a:t> </a:t>
            </a:r>
            <a:r>
              <a:rPr lang="en-US" sz="2200" dirty="0" smtClean="0">
                <a:latin typeface="Garamond" panose="02020404030301010803" pitchFamily="18" charset="0"/>
              </a:rPr>
              <a:t>The MRI volumes from the two scans are “stitched” together by establishing the fiducial plane of the patient table.</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146</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pic>
        <p:nvPicPr>
          <p:cNvPr id="3074" name="Picture 779"/>
          <p:cNvPicPr>
            <a:picLocks noChangeAspect="1" noChangeArrowheads="1"/>
          </p:cNvPicPr>
          <p:nvPr/>
        </p:nvPicPr>
        <p:blipFill rotWithShape="1">
          <a:blip r:embed="rId3">
            <a:extLst>
              <a:ext uri="{28A0092B-C50C-407E-A947-70E740481C1C}">
                <a14:useLocalDpi xmlns:a14="http://schemas.microsoft.com/office/drawing/2010/main" val="0"/>
              </a:ext>
            </a:extLst>
          </a:blip>
          <a:srcRect t="15687"/>
          <a:stretch/>
        </p:blipFill>
        <p:spPr bwMode="auto">
          <a:xfrm>
            <a:off x="2377622" y="2579608"/>
            <a:ext cx="4336574" cy="2982484"/>
          </a:xfrm>
          <a:prstGeom prst="rect">
            <a:avLst/>
          </a:prstGeom>
          <a:solidFill>
            <a:schemeClr val="bg1"/>
          </a:solidFill>
          <a:ln>
            <a:solidFill>
              <a:srgbClr val="0F2882"/>
            </a:solidFill>
          </a:ln>
        </p:spPr>
      </p:pic>
      <p:pic>
        <p:nvPicPr>
          <p:cNvPr id="3075" name="Picture 34"/>
          <p:cNvPicPr>
            <a:picLocks noChangeAspect="1" noChangeArrowheads="1"/>
          </p:cNvPicPr>
          <p:nvPr/>
        </p:nvPicPr>
        <p:blipFill>
          <a:blip r:embed="rId4">
            <a:extLst>
              <a:ext uri="{28A0092B-C50C-407E-A947-70E740481C1C}">
                <a14:useLocalDpi xmlns:a14="http://schemas.microsoft.com/office/drawing/2010/main" val="0"/>
              </a:ext>
            </a:extLst>
          </a:blip>
          <a:srcRect t="30374" b="31953"/>
          <a:stretch>
            <a:fillRect/>
          </a:stretch>
        </p:blipFill>
        <p:spPr bwMode="auto">
          <a:xfrm>
            <a:off x="1600200" y="5562092"/>
            <a:ext cx="5943600"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bwMode="auto">
          <a:xfrm>
            <a:off x="4545909" y="4991100"/>
            <a:ext cx="76200" cy="76200"/>
          </a:xfrm>
          <a:prstGeom prst="ellipse">
            <a:avLst/>
          </a:prstGeom>
          <a:solidFill>
            <a:schemeClr val="bg1">
              <a:lumMod val="95000"/>
            </a:schemeClr>
          </a:solidFill>
          <a:ln w="19050" cap="flat" cmpd="sng" algn="ctr">
            <a:solidFill>
              <a:schemeClr val="accent2">
                <a:lumMod val="90000"/>
                <a:lumOff val="10000"/>
              </a:schemeClr>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defTabSz="4179888" fontAlgn="base">
              <a:spcBef>
                <a:spcPct val="0"/>
              </a:spcBef>
              <a:spcAft>
                <a:spcPct val="0"/>
              </a:spcAft>
            </a:pPr>
            <a:endParaRPr lang="en-US" sz="8200" smtClean="0">
              <a:solidFill>
                <a:srgbClr val="000000"/>
              </a:solidFill>
              <a:latin typeface="Arial" charset="0"/>
            </a:endParaRPr>
          </a:p>
        </p:txBody>
      </p:sp>
    </p:spTree>
    <p:extLst>
      <p:ext uri="{BB962C8B-B14F-4D97-AF65-F5344CB8AC3E}">
        <p14:creationId xmlns:p14="http://schemas.microsoft.com/office/powerpoint/2010/main" val="91090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wipe(down)">
                                      <p:cBhvr>
                                        <p:cTn id="13" dur="25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Methodology</a:t>
            </a:r>
            <a:r>
              <a:rPr lang="en-US" altLang="en-US" b="1" dirty="0" smtClean="0"/>
              <a:t/>
            </a:r>
            <a:br>
              <a:rPr lang="en-US" altLang="en-US" b="1" dirty="0" smtClean="0"/>
            </a:br>
            <a:r>
              <a:rPr lang="en-US" altLang="en-US" sz="2800" b="1" dirty="0" smtClean="0">
                <a:solidFill>
                  <a:schemeClr val="accent1">
                    <a:lumMod val="60000"/>
                    <a:lumOff val="40000"/>
                  </a:schemeClr>
                </a:solidFill>
              </a:rPr>
              <a:t>Labelling </a:t>
            </a:r>
            <a:r>
              <a:rPr lang="en-US" altLang="en-US" sz="2800" b="1" dirty="0">
                <a:solidFill>
                  <a:schemeClr val="accent1">
                    <a:lumMod val="60000"/>
                    <a:lumOff val="40000"/>
                  </a:schemeClr>
                </a:solidFill>
              </a:rPr>
              <a:t>of Key Anatomical Landmarks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574088" cy="1133473"/>
          </a:xfrm>
        </p:spPr>
        <p:txBody>
          <a:bodyPr/>
          <a:lstStyle/>
          <a:p>
            <a:pPr marL="0" indent="0"/>
            <a:r>
              <a:rPr lang="en-US" sz="2050" dirty="0" smtClean="0">
                <a:latin typeface="Garamond" panose="02020404030301010803" pitchFamily="18" charset="0"/>
              </a:rPr>
              <a:t>Several </a:t>
            </a:r>
            <a:r>
              <a:rPr lang="en-US" sz="2050" dirty="0">
                <a:latin typeface="Garamond" panose="02020404030301010803" pitchFamily="18" charset="0"/>
              </a:rPr>
              <a:t>key anatomically associated points and axial slices were labelled for each rectified </a:t>
            </a:r>
            <a:r>
              <a:rPr lang="en-US" sz="2050" dirty="0" smtClean="0">
                <a:latin typeface="Garamond" panose="02020404030301010803" pitchFamily="18" charset="0"/>
              </a:rPr>
              <a:t>volume. </a:t>
            </a:r>
            <a:r>
              <a:rPr lang="en-US" sz="2050" dirty="0">
                <a:latin typeface="Garamond" panose="02020404030301010803" pitchFamily="18" charset="0"/>
              </a:rPr>
              <a:t>These include the center points of the </a:t>
            </a:r>
            <a:r>
              <a:rPr lang="en-US" sz="2050" dirty="0" smtClean="0">
                <a:latin typeface="Garamond" panose="02020404030301010803" pitchFamily="18" charset="0"/>
              </a:rPr>
              <a:t>aorta, the </a:t>
            </a:r>
            <a:r>
              <a:rPr lang="en-US" sz="2050" dirty="0">
                <a:latin typeface="Garamond" panose="02020404030301010803" pitchFamily="18" charset="0"/>
              </a:rPr>
              <a:t>apex of the heart, </a:t>
            </a:r>
            <a:r>
              <a:rPr lang="en-US" sz="2050" dirty="0" smtClean="0">
                <a:latin typeface="Garamond" panose="02020404030301010803" pitchFamily="18" charset="0"/>
              </a:rPr>
              <a:t>key </a:t>
            </a:r>
            <a:r>
              <a:rPr lang="en-US" sz="2050" dirty="0">
                <a:latin typeface="Garamond" panose="02020404030301010803" pitchFamily="18" charset="0"/>
              </a:rPr>
              <a:t>intervertebral </a:t>
            </a:r>
            <a:r>
              <a:rPr lang="en-US" sz="2050" dirty="0" smtClean="0">
                <a:latin typeface="Garamond" panose="02020404030301010803" pitchFamily="18" charset="0"/>
              </a:rPr>
              <a:t>disks (our fiducials), the umbilicus, and </a:t>
            </a:r>
            <a:r>
              <a:rPr lang="en-US" sz="2050" dirty="0">
                <a:latin typeface="Garamond" panose="02020404030301010803" pitchFamily="18" charset="0"/>
              </a:rPr>
              <a:t>the </a:t>
            </a:r>
            <a:r>
              <a:rPr lang="en-US" sz="2050" dirty="0" smtClean="0">
                <a:latin typeface="Garamond" panose="02020404030301010803" pitchFamily="18" charset="0"/>
              </a:rPr>
              <a:t>femoral heads</a:t>
            </a:r>
            <a:r>
              <a:rPr lang="en-US" sz="2050" dirty="0">
                <a:latin typeface="Garamond" panose="02020404030301010803" pitchFamily="18" charset="0"/>
              </a:rPr>
              <a:t>.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147</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26" y="2514598"/>
            <a:ext cx="7836547" cy="373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77360" y="6324600"/>
            <a:ext cx="8233240" cy="523220"/>
          </a:xfrm>
          <a:prstGeom prst="rect">
            <a:avLst/>
          </a:prstGeom>
        </p:spPr>
        <p:txBody>
          <a:bodyPr wrap="square">
            <a:spAutoFit/>
          </a:bodyPr>
          <a:lstStyle/>
          <a:p>
            <a:pPr>
              <a:spcBef>
                <a:spcPts val="600"/>
              </a:spcBef>
              <a:spcAft>
                <a:spcPts val="600"/>
              </a:spcAft>
            </a:pPr>
            <a:r>
              <a:rPr lang="en-US" sz="1400" dirty="0" smtClean="0">
                <a:solidFill>
                  <a:srgbClr val="000000"/>
                </a:solidFill>
              </a:rPr>
              <a:t>(a)</a:t>
            </a:r>
            <a:r>
              <a:rPr lang="en-US" sz="1400" b="1" dirty="0" smtClean="0">
                <a:solidFill>
                  <a:srgbClr val="000000"/>
                </a:solidFill>
              </a:rPr>
              <a:t> </a:t>
            </a:r>
            <a:r>
              <a:rPr lang="en-US" sz="1400" dirty="0" smtClean="0">
                <a:solidFill>
                  <a:srgbClr val="000000"/>
                </a:solidFill>
              </a:rPr>
              <a:t>The </a:t>
            </a:r>
            <a:r>
              <a:rPr lang="en-US" sz="1400" dirty="0">
                <a:solidFill>
                  <a:srgbClr val="000000"/>
                </a:solidFill>
              </a:rPr>
              <a:t>sagittal slice of the water-only signal derived from the </a:t>
            </a:r>
            <a:r>
              <a:rPr lang="en-US" sz="1400" dirty="0" smtClean="0">
                <a:solidFill>
                  <a:srgbClr val="000000"/>
                </a:solidFill>
              </a:rPr>
              <a:t>Dixon scan </a:t>
            </a:r>
            <a:r>
              <a:rPr lang="en-US" sz="1400" dirty="0">
                <a:solidFill>
                  <a:srgbClr val="000000"/>
                </a:solidFill>
              </a:rPr>
              <a:t>with </a:t>
            </a:r>
            <a:r>
              <a:rPr lang="en-US" sz="1400" dirty="0" smtClean="0">
                <a:solidFill>
                  <a:srgbClr val="000000"/>
                </a:solidFill>
              </a:rPr>
              <a:t>anatomical landmarks labeled.  (</a:t>
            </a:r>
            <a:r>
              <a:rPr lang="en-US" sz="1400" dirty="0">
                <a:solidFill>
                  <a:srgbClr val="000000"/>
                </a:solidFill>
              </a:rPr>
              <a:t>b) a 3D reconstruction of the heart organ tissue from the subsequent segmentation</a:t>
            </a:r>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rgbClr val="FFFFFF"/>
                </a:solidFill>
                <a:latin typeface="Arial" panose="020B0604020202020204" pitchFamily="34" charset="0"/>
                <a:cs typeface="Arial" panose="020B0604020202020204" pitchFamily="34" charset="0"/>
              </a:rPr>
              <a:t>UM</a:t>
            </a:r>
            <a:endParaRPr lang="en-US" sz="1600" dirty="0">
              <a:solidFill>
                <a:srgbClr val="FFFFFF"/>
              </a:solidFill>
              <a:latin typeface="Arial" panose="020B0604020202020204" pitchFamily="34" charset="0"/>
              <a:cs typeface="Arial" panose="020B0604020202020204" pitchFamily="34" charset="0"/>
            </a:endParaRPr>
          </a:p>
        </p:txBody>
      </p:sp>
      <p:sp>
        <p:nvSpPr>
          <p:cNvPr id="14" name="TextBox 13"/>
          <p:cNvSpPr txBox="1"/>
          <p:nvPr/>
        </p:nvSpPr>
        <p:spPr>
          <a:xfrm>
            <a:off x="6553200" y="4876800"/>
            <a:ext cx="1447800" cy="338554"/>
          </a:xfrm>
          <a:prstGeom prst="rect">
            <a:avLst/>
          </a:prstGeom>
          <a:noFill/>
        </p:spPr>
        <p:txBody>
          <a:bodyPr wrap="square" rtlCol="0">
            <a:spAutoFit/>
          </a:bodyPr>
          <a:lstStyle/>
          <a:p>
            <a:r>
              <a:rPr lang="en-US" sz="1600" dirty="0">
                <a:solidFill>
                  <a:srgbClr val="000000"/>
                </a:solidFill>
                <a:latin typeface="Arial" panose="020B0604020202020204" pitchFamily="34" charset="0"/>
                <a:cs typeface="Arial" panose="020B0604020202020204" pitchFamily="34" charset="0"/>
              </a:rPr>
              <a:t>a</a:t>
            </a:r>
            <a:r>
              <a:rPr lang="en-US" sz="1600" dirty="0" smtClean="0">
                <a:solidFill>
                  <a:srgbClr val="000000"/>
                </a:solidFill>
                <a:latin typeface="Arial" panose="020B0604020202020204" pitchFamily="34" charset="0"/>
                <a:cs typeface="Arial" panose="020B0604020202020204" pitchFamily="34" charset="0"/>
              </a:rPr>
              <a:t>pex of heart</a:t>
            </a: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27964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42717" y="3147536"/>
            <a:ext cx="7318840" cy="307777"/>
          </a:xfrm>
          <a:prstGeom prst="rect">
            <a:avLst/>
          </a:prstGeom>
          <a:solidFill>
            <a:schemeClr val="bg1"/>
          </a:solidFill>
        </p:spPr>
        <p:txBody>
          <a:bodyPr wrap="square">
            <a:spAutoFit/>
          </a:bodyPr>
          <a:lstStyle/>
          <a:p>
            <a:pPr>
              <a:spcBef>
                <a:spcPts val="600"/>
              </a:spcBef>
              <a:spcAft>
                <a:spcPts val="600"/>
              </a:spcAft>
            </a:pPr>
            <a:r>
              <a:rPr lang="en-US" sz="1400" dirty="0" smtClean="0">
                <a:solidFill>
                  <a:srgbClr val="000000"/>
                </a:solidFill>
              </a:rPr>
              <a:t>(</a:t>
            </a:r>
            <a:r>
              <a:rPr lang="en-US" sz="1400" dirty="0">
                <a:solidFill>
                  <a:srgbClr val="000000"/>
                </a:solidFill>
              </a:rPr>
              <a:t>a)</a:t>
            </a:r>
            <a:r>
              <a:rPr lang="en-US" sz="1400" b="1" dirty="0">
                <a:solidFill>
                  <a:srgbClr val="000000"/>
                </a:solidFill>
              </a:rPr>
              <a:t> </a:t>
            </a:r>
            <a:r>
              <a:rPr lang="en-US" sz="1400" dirty="0">
                <a:solidFill>
                  <a:srgbClr val="000000"/>
                </a:solidFill>
              </a:rPr>
              <a:t>The raw data of the water only </a:t>
            </a:r>
            <a:r>
              <a:rPr lang="en-US" sz="1400" dirty="0" smtClean="0">
                <a:solidFill>
                  <a:srgbClr val="000000"/>
                </a:solidFill>
              </a:rPr>
              <a:t>signal.</a:t>
            </a:r>
            <a:endParaRPr lang="en-US" sz="1400" dirty="0">
              <a:solidFill>
                <a:srgbClr val="000000"/>
              </a:solidFill>
            </a:endParaRPr>
          </a:p>
        </p:txBody>
      </p:sp>
      <p:sp>
        <p:nvSpPr>
          <p:cNvPr id="15362" name="Rectangle 2"/>
          <p:cNvSpPr>
            <a:spLocks noGrp="1" noChangeArrowheads="1"/>
          </p:cNvSpPr>
          <p:nvPr>
            <p:ph type="title"/>
          </p:nvPr>
        </p:nvSpPr>
        <p:spPr>
          <a:xfrm>
            <a:off x="614363" y="-25400"/>
            <a:ext cx="8224837" cy="1143000"/>
          </a:xfrm>
        </p:spPr>
        <p:txBody>
          <a:bodyPr/>
          <a:lstStyle/>
          <a:p>
            <a:pPr eaLnBrk="1" hangingPunct="1"/>
            <a:r>
              <a:rPr lang="en-US" sz="3000" b="1" dirty="0" smtClean="0"/>
              <a:t>Methodology</a:t>
            </a:r>
            <a:r>
              <a:rPr lang="en-US" altLang="en-US" b="1" dirty="0" smtClean="0"/>
              <a:t/>
            </a:r>
            <a:br>
              <a:rPr lang="en-US" altLang="en-US" b="1" dirty="0" smtClean="0"/>
            </a:br>
            <a:r>
              <a:rPr lang="en-US" altLang="en-US" sz="2800" b="1" dirty="0" smtClean="0">
                <a:solidFill>
                  <a:schemeClr val="accent1">
                    <a:lumMod val="60000"/>
                    <a:lumOff val="40000"/>
                  </a:schemeClr>
                </a:solidFill>
              </a:rPr>
              <a:t>Correct inhomogeneity &amp; enhance contrast</a:t>
            </a: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148</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rgbClr val="FFFFFF"/>
                </a:solidFill>
                <a:latin typeface="Arial" panose="020B0604020202020204" pitchFamily="34" charset="0"/>
                <a:cs typeface="Arial" panose="020B0604020202020204" pitchFamily="34" charset="0"/>
              </a:rPr>
              <a:t>UM</a:t>
            </a:r>
            <a:endParaRPr lang="en-US" sz="1600" dirty="0">
              <a:solidFill>
                <a:srgbClr val="FFFFFF"/>
              </a:solidFill>
              <a:latin typeface="Arial" panose="020B0604020202020204" pitchFamily="34" charset="0"/>
              <a:cs typeface="Arial" panose="020B0604020202020204" pitchFamily="34" charset="0"/>
            </a:endParaRPr>
          </a:p>
        </p:txBody>
      </p:sp>
      <p:pic>
        <p:nvPicPr>
          <p:cNvPr id="5122"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67737"/>
          <a:stretch/>
        </p:blipFill>
        <p:spPr bwMode="auto">
          <a:xfrm>
            <a:off x="897293" y="1219199"/>
            <a:ext cx="2261543" cy="188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356" y="3933644"/>
            <a:ext cx="7115562" cy="193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742717" y="5867400"/>
            <a:ext cx="7318840" cy="954107"/>
          </a:xfrm>
          <a:prstGeom prst="rect">
            <a:avLst/>
          </a:prstGeom>
        </p:spPr>
        <p:txBody>
          <a:bodyPr wrap="square">
            <a:spAutoFit/>
          </a:bodyPr>
          <a:lstStyle/>
          <a:p>
            <a:pPr>
              <a:spcBef>
                <a:spcPts val="600"/>
              </a:spcBef>
              <a:spcAft>
                <a:spcPts val="600"/>
              </a:spcAft>
            </a:pPr>
            <a:r>
              <a:rPr lang="en-US" sz="1400" dirty="0">
                <a:solidFill>
                  <a:srgbClr val="000000"/>
                </a:solidFill>
              </a:rPr>
              <a:t>(a) The histogram of the inhomogeneity corrected fat-only abdominal image </a:t>
            </a:r>
            <a:r>
              <a:rPr lang="en-US" sz="1400" dirty="0" smtClean="0">
                <a:solidFill>
                  <a:srgbClr val="000000"/>
                </a:solidFill>
              </a:rPr>
              <a:t>with </a:t>
            </a:r>
            <a:r>
              <a:rPr lang="en-US" sz="1400" dirty="0">
                <a:solidFill>
                  <a:srgbClr val="000000"/>
                </a:solidFill>
              </a:rPr>
              <a:t>low-intensity background bins </a:t>
            </a:r>
            <a:r>
              <a:rPr lang="en-US" sz="1400" dirty="0" smtClean="0">
                <a:solidFill>
                  <a:srgbClr val="000000"/>
                </a:solidFill>
              </a:rPr>
              <a:t>removed. </a:t>
            </a:r>
            <a:r>
              <a:rPr lang="en-US" sz="1400" dirty="0">
                <a:solidFill>
                  <a:srgbClr val="000000"/>
                </a:solidFill>
              </a:rPr>
              <a:t>(b) Resulting contrast enhanced image, where the peak is taken as maximum intensity, &amp;</a:t>
            </a:r>
            <a:r>
              <a:rPr lang="en-US" sz="1400" dirty="0" smtClean="0">
                <a:solidFill>
                  <a:srgbClr val="000000"/>
                </a:solidFill>
              </a:rPr>
              <a:t> </a:t>
            </a:r>
            <a:r>
              <a:rPr lang="en-US" sz="1400" dirty="0">
                <a:solidFill>
                  <a:srgbClr val="000000"/>
                </a:solidFill>
              </a:rPr>
              <a:t>(c) t</a:t>
            </a:r>
            <a:r>
              <a:rPr lang="en-US" sz="1400" dirty="0" smtClean="0">
                <a:solidFill>
                  <a:srgbClr val="000000"/>
                </a:solidFill>
              </a:rPr>
              <a:t>he </a:t>
            </a:r>
            <a:r>
              <a:rPr lang="en-US" sz="1400" dirty="0">
                <a:solidFill>
                  <a:srgbClr val="000000"/>
                </a:solidFill>
              </a:rPr>
              <a:t>adjusted valley intensity value is used as an automatically determined threshold to segment the foreground fat signal from everything </a:t>
            </a:r>
            <a:r>
              <a:rPr lang="en-US" sz="1400" dirty="0" smtClean="0">
                <a:solidFill>
                  <a:srgbClr val="000000"/>
                </a:solidFill>
              </a:rPr>
              <a:t>else, producing the AT mask. </a:t>
            </a:r>
            <a:endParaRPr lang="en-US" sz="1400" dirty="0">
              <a:solidFill>
                <a:srgbClr val="000000"/>
              </a:solidFill>
            </a:endParaRPr>
          </a:p>
        </p:txBody>
      </p:sp>
      <p:pic>
        <p:nvPicPr>
          <p:cNvPr id="1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33529"/>
          <a:stretch/>
        </p:blipFill>
        <p:spPr bwMode="auto">
          <a:xfrm>
            <a:off x="897293" y="1219198"/>
            <a:ext cx="4659370" cy="188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293" y="1219199"/>
            <a:ext cx="7009687" cy="188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742717" y="3147536"/>
            <a:ext cx="7318840" cy="523220"/>
          </a:xfrm>
          <a:prstGeom prst="rect">
            <a:avLst/>
          </a:prstGeom>
          <a:solidFill>
            <a:schemeClr val="bg1"/>
          </a:solidFill>
        </p:spPr>
        <p:txBody>
          <a:bodyPr wrap="square">
            <a:spAutoFit/>
          </a:bodyPr>
          <a:lstStyle/>
          <a:p>
            <a:pPr>
              <a:spcBef>
                <a:spcPts val="600"/>
              </a:spcBef>
              <a:spcAft>
                <a:spcPts val="600"/>
              </a:spcAft>
            </a:pPr>
            <a:r>
              <a:rPr lang="en-US" sz="1400" dirty="0" smtClean="0">
                <a:solidFill>
                  <a:srgbClr val="000000"/>
                </a:solidFill>
              </a:rPr>
              <a:t>(</a:t>
            </a:r>
            <a:r>
              <a:rPr lang="en-US" sz="1400" dirty="0">
                <a:solidFill>
                  <a:srgbClr val="000000"/>
                </a:solidFill>
              </a:rPr>
              <a:t>a)</a:t>
            </a:r>
            <a:r>
              <a:rPr lang="en-US" sz="1400" b="1" dirty="0">
                <a:solidFill>
                  <a:srgbClr val="000000"/>
                </a:solidFill>
              </a:rPr>
              <a:t> </a:t>
            </a:r>
            <a:r>
              <a:rPr lang="en-US" sz="1400" dirty="0">
                <a:solidFill>
                  <a:srgbClr val="000000"/>
                </a:solidFill>
              </a:rPr>
              <a:t>The raw data of the water only </a:t>
            </a:r>
            <a:r>
              <a:rPr lang="en-US" sz="1400" dirty="0" smtClean="0">
                <a:solidFill>
                  <a:srgbClr val="000000"/>
                </a:solidFill>
              </a:rPr>
              <a:t>signal. (</a:t>
            </a:r>
            <a:r>
              <a:rPr lang="en-US" sz="1400" dirty="0">
                <a:solidFill>
                  <a:srgbClr val="000000"/>
                </a:solidFill>
              </a:rPr>
              <a:t>b) Contrast enhancement derived from sampling the body cavity mask, </a:t>
            </a:r>
            <a:r>
              <a:rPr lang="en-US" sz="1400" dirty="0" smtClean="0">
                <a:solidFill>
                  <a:srgbClr val="000000"/>
                </a:solidFill>
              </a:rPr>
              <a:t>excluding center </a:t>
            </a:r>
            <a:r>
              <a:rPr lang="en-US" sz="1400" dirty="0">
                <a:solidFill>
                  <a:srgbClr val="000000"/>
                </a:solidFill>
              </a:rPr>
              <a:t>region to avoid the aorta. </a:t>
            </a:r>
          </a:p>
        </p:txBody>
      </p:sp>
      <p:sp>
        <p:nvSpPr>
          <p:cNvPr id="20" name="Rectangle 19"/>
          <p:cNvSpPr/>
          <p:nvPr/>
        </p:nvSpPr>
        <p:spPr>
          <a:xfrm>
            <a:off x="742716" y="3147536"/>
            <a:ext cx="7318840" cy="738664"/>
          </a:xfrm>
          <a:prstGeom prst="rect">
            <a:avLst/>
          </a:prstGeom>
          <a:solidFill>
            <a:schemeClr val="bg1"/>
          </a:solidFill>
        </p:spPr>
        <p:txBody>
          <a:bodyPr wrap="square">
            <a:spAutoFit/>
          </a:bodyPr>
          <a:lstStyle/>
          <a:p>
            <a:pPr>
              <a:spcBef>
                <a:spcPts val="600"/>
              </a:spcBef>
              <a:spcAft>
                <a:spcPts val="600"/>
              </a:spcAft>
            </a:pPr>
            <a:r>
              <a:rPr lang="en-US" sz="1400" dirty="0" smtClean="0">
                <a:solidFill>
                  <a:srgbClr val="000000"/>
                </a:solidFill>
              </a:rPr>
              <a:t>(</a:t>
            </a:r>
            <a:r>
              <a:rPr lang="en-US" sz="1400" dirty="0">
                <a:solidFill>
                  <a:srgbClr val="000000"/>
                </a:solidFill>
              </a:rPr>
              <a:t>a)</a:t>
            </a:r>
            <a:r>
              <a:rPr lang="en-US" sz="1400" b="1" dirty="0">
                <a:solidFill>
                  <a:srgbClr val="000000"/>
                </a:solidFill>
              </a:rPr>
              <a:t> </a:t>
            </a:r>
            <a:r>
              <a:rPr lang="en-US" sz="1400" dirty="0">
                <a:solidFill>
                  <a:srgbClr val="000000"/>
                </a:solidFill>
              </a:rPr>
              <a:t>The raw data of the water only </a:t>
            </a:r>
            <a:r>
              <a:rPr lang="en-US" sz="1400" dirty="0" smtClean="0">
                <a:solidFill>
                  <a:srgbClr val="000000"/>
                </a:solidFill>
              </a:rPr>
              <a:t>signal. (</a:t>
            </a:r>
            <a:r>
              <a:rPr lang="en-US" sz="1400" dirty="0">
                <a:solidFill>
                  <a:srgbClr val="000000"/>
                </a:solidFill>
              </a:rPr>
              <a:t>b) Contrast enhancement derived from sampling the body cavity mask, </a:t>
            </a:r>
            <a:r>
              <a:rPr lang="en-US" sz="1400" dirty="0" smtClean="0">
                <a:solidFill>
                  <a:srgbClr val="000000"/>
                </a:solidFill>
              </a:rPr>
              <a:t>excluding center </a:t>
            </a:r>
            <a:r>
              <a:rPr lang="en-US" sz="1400" dirty="0">
                <a:solidFill>
                  <a:srgbClr val="000000"/>
                </a:solidFill>
              </a:rPr>
              <a:t>region to avoid the aorta. (c) Resulting normalized image after inhomogeneity correction, masking out of the background and contrast </a:t>
            </a:r>
            <a:r>
              <a:rPr lang="en-US" sz="1400" dirty="0" smtClean="0">
                <a:solidFill>
                  <a:srgbClr val="000000"/>
                </a:solidFill>
              </a:rPr>
              <a:t>enhancement.</a:t>
            </a:r>
            <a:endParaRPr lang="en-US" sz="1400" dirty="0">
              <a:solidFill>
                <a:srgbClr val="000000"/>
              </a:solidFill>
            </a:endParaRPr>
          </a:p>
        </p:txBody>
      </p:sp>
    </p:spTree>
    <p:extLst>
      <p:ext uri="{BB962C8B-B14F-4D97-AF65-F5344CB8AC3E}">
        <p14:creationId xmlns:p14="http://schemas.microsoft.com/office/powerpoint/2010/main" val="346643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P spid="2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8224837" cy="1143000"/>
          </a:xfrm>
        </p:spPr>
        <p:txBody>
          <a:bodyPr/>
          <a:lstStyle/>
          <a:p>
            <a:pPr eaLnBrk="1" hangingPunct="1"/>
            <a:r>
              <a:rPr lang="en-US" sz="3000" b="1" dirty="0" smtClean="0"/>
              <a:t>Methodology</a:t>
            </a:r>
            <a:r>
              <a:rPr lang="en-US" altLang="en-US" b="1" dirty="0" smtClean="0"/>
              <a:t/>
            </a:r>
            <a:br>
              <a:rPr lang="en-US" altLang="en-US" b="1" dirty="0" smtClean="0"/>
            </a:br>
            <a:r>
              <a:rPr lang="en-US" altLang="en-US" sz="2800" b="1" dirty="0" smtClean="0">
                <a:solidFill>
                  <a:schemeClr val="accent1">
                    <a:lumMod val="60000"/>
                    <a:lumOff val="40000"/>
                  </a:schemeClr>
                </a:solidFill>
              </a:rPr>
              <a:t>Define void signal</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149</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rgbClr val="FFFFFF"/>
                </a:solidFill>
                <a:latin typeface="Arial" panose="020B0604020202020204" pitchFamily="34" charset="0"/>
                <a:cs typeface="Arial" panose="020B0604020202020204" pitchFamily="34" charset="0"/>
              </a:rPr>
              <a:t>UM</a:t>
            </a:r>
            <a:endParaRPr lang="en-US" sz="1600" dirty="0">
              <a:solidFill>
                <a:srgbClr val="FFFFFF"/>
              </a:solidFill>
              <a:latin typeface="Arial" panose="020B0604020202020204" pitchFamily="34" charset="0"/>
              <a:cs typeface="Arial" panose="020B0604020202020204" pitchFamily="34" charset="0"/>
            </a:endParaRPr>
          </a:p>
        </p:txBody>
      </p:sp>
      <p:sp>
        <p:nvSpPr>
          <p:cNvPr id="15" name="Rectangle 14"/>
          <p:cNvSpPr/>
          <p:nvPr/>
        </p:nvSpPr>
        <p:spPr>
          <a:xfrm>
            <a:off x="742716" y="6397823"/>
            <a:ext cx="7563083" cy="307777"/>
          </a:xfrm>
          <a:prstGeom prst="rect">
            <a:avLst/>
          </a:prstGeom>
        </p:spPr>
        <p:txBody>
          <a:bodyPr wrap="square">
            <a:spAutoFit/>
          </a:bodyPr>
          <a:lstStyle/>
          <a:p>
            <a:pPr>
              <a:spcBef>
                <a:spcPts val="600"/>
              </a:spcBef>
              <a:spcAft>
                <a:spcPts val="600"/>
              </a:spcAft>
            </a:pPr>
            <a:r>
              <a:rPr lang="en-US" sz="1400" dirty="0" smtClean="0">
                <a:solidFill>
                  <a:srgbClr val="000000"/>
                </a:solidFill>
              </a:rPr>
              <a:t>(</a:t>
            </a:r>
            <a:r>
              <a:rPr lang="en-US" sz="1400" dirty="0">
                <a:solidFill>
                  <a:srgbClr val="000000"/>
                </a:solidFill>
              </a:rPr>
              <a:t>a) fat-only image, (b) water-only image, and (c) the constructed void “signal” highlighting the lungs</a:t>
            </a:r>
          </a:p>
        </p:txBody>
      </p:sp>
      <p:sp>
        <p:nvSpPr>
          <p:cNvPr id="16" name="Content Placeholder 20"/>
          <p:cNvSpPr txBox="1">
            <a:spLocks/>
          </p:cNvSpPr>
          <p:nvPr/>
        </p:nvSpPr>
        <p:spPr bwMode="auto">
          <a:xfrm>
            <a:off x="722312" y="1533525"/>
            <a:ext cx="8285210" cy="24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a:lstStyle>
          <a:p>
            <a:pPr marL="0" indent="0"/>
            <a:r>
              <a:rPr lang="en-US" sz="2200" kern="0" dirty="0">
                <a:solidFill>
                  <a:srgbClr val="000000"/>
                </a:solidFill>
                <a:latin typeface="Garamond" panose="02020404030301010803" pitchFamily="18" charset="0"/>
              </a:rPr>
              <a:t>In addition to the enhanced fat-only and water-only signals, it is also useful to construct a normalized “void” </a:t>
            </a:r>
            <a:r>
              <a:rPr lang="en-US" sz="2200" kern="0" dirty="0" smtClean="0">
                <a:solidFill>
                  <a:srgbClr val="000000"/>
                </a:solidFill>
                <a:latin typeface="Garamond" panose="02020404030301010803" pitchFamily="18" charset="0"/>
              </a:rPr>
              <a:t>signal, </a:t>
            </a:r>
            <a:r>
              <a:rPr lang="en-US" sz="2200" kern="0" dirty="0">
                <a:solidFill>
                  <a:srgbClr val="000000"/>
                </a:solidFill>
                <a:latin typeface="Garamond" panose="02020404030301010803" pitchFamily="18" charset="0"/>
              </a:rPr>
              <a:t>which is defined as, </a:t>
            </a:r>
            <a:endParaRPr lang="en-US" sz="2200" kern="0" dirty="0" smtClean="0">
              <a:solidFill>
                <a:srgbClr val="000000"/>
              </a:solidFill>
              <a:latin typeface="Garamond" panose="02020404030301010803" pitchFamily="18" charset="0"/>
            </a:endParaRPr>
          </a:p>
          <a:p>
            <a:pPr marL="0" indent="0"/>
            <a:r>
              <a:rPr lang="en-US" sz="2200" kern="0" dirty="0" smtClean="0">
                <a:solidFill>
                  <a:srgbClr val="000000"/>
                </a:solidFill>
                <a:latin typeface="Garamond" panose="02020404030301010803" pitchFamily="18" charset="0"/>
              </a:rPr>
              <a:t>		           </a:t>
            </a:r>
            <a:r>
              <a:rPr lang="en-US" sz="2200" i="1" kern="0" dirty="0" err="1" smtClean="0">
                <a:solidFill>
                  <a:srgbClr val="000000"/>
                </a:solidFill>
                <a:latin typeface="Garamond" panose="02020404030301010803" pitchFamily="18" charset="0"/>
              </a:rPr>
              <a:t>S</a:t>
            </a:r>
            <a:r>
              <a:rPr lang="en-US" sz="2200" kern="0" baseline="-25000" dirty="0" err="1" smtClean="0">
                <a:solidFill>
                  <a:srgbClr val="000000"/>
                </a:solidFill>
                <a:latin typeface="Garamond" panose="02020404030301010803" pitchFamily="18" charset="0"/>
              </a:rPr>
              <a:t>void</a:t>
            </a:r>
            <a:r>
              <a:rPr lang="en-US" sz="2200" kern="0" dirty="0" smtClean="0">
                <a:solidFill>
                  <a:srgbClr val="000000"/>
                </a:solidFill>
                <a:latin typeface="Garamond" panose="02020404030301010803" pitchFamily="18" charset="0"/>
              </a:rPr>
              <a:t> = 2 </a:t>
            </a:r>
            <a:r>
              <a:rPr lang="en-US" sz="2200" kern="0" dirty="0">
                <a:solidFill>
                  <a:srgbClr val="000000"/>
                </a:solidFill>
                <a:latin typeface="Garamond" panose="02020404030301010803" pitchFamily="18" charset="0"/>
              </a:rPr>
              <a:t>–</a:t>
            </a:r>
            <a:r>
              <a:rPr lang="en-US" sz="2200" i="1" kern="0" dirty="0" smtClean="0">
                <a:solidFill>
                  <a:srgbClr val="000000"/>
                </a:solidFill>
                <a:latin typeface="Garamond" panose="02020404030301010803" pitchFamily="18" charset="0"/>
              </a:rPr>
              <a:t> </a:t>
            </a:r>
            <a:r>
              <a:rPr lang="en-US" sz="2200" i="1" kern="0" dirty="0" err="1" smtClean="0">
                <a:solidFill>
                  <a:srgbClr val="000000"/>
                </a:solidFill>
                <a:latin typeface="Garamond" panose="02020404030301010803" pitchFamily="18" charset="0"/>
              </a:rPr>
              <a:t>S</a:t>
            </a:r>
            <a:r>
              <a:rPr lang="en-US" sz="2200" kern="0" baseline="-25000" dirty="0" err="1" smtClean="0">
                <a:solidFill>
                  <a:srgbClr val="000000"/>
                </a:solidFill>
                <a:latin typeface="Garamond" panose="02020404030301010803" pitchFamily="18" charset="0"/>
              </a:rPr>
              <a:t>fat</a:t>
            </a:r>
            <a:r>
              <a:rPr lang="en-US" sz="2200" kern="0" dirty="0" smtClean="0">
                <a:solidFill>
                  <a:srgbClr val="000000"/>
                </a:solidFill>
                <a:latin typeface="Garamond" panose="02020404030301010803" pitchFamily="18" charset="0"/>
              </a:rPr>
              <a:t> – </a:t>
            </a:r>
            <a:r>
              <a:rPr lang="en-US" sz="2200" i="1" kern="0" dirty="0" err="1" smtClean="0">
                <a:solidFill>
                  <a:srgbClr val="000000"/>
                </a:solidFill>
                <a:latin typeface="Garamond" panose="02020404030301010803" pitchFamily="18" charset="0"/>
              </a:rPr>
              <a:t>S</a:t>
            </a:r>
            <a:r>
              <a:rPr lang="en-US" sz="2200" kern="0" baseline="-25000" dirty="0" err="1" smtClean="0">
                <a:solidFill>
                  <a:srgbClr val="000000"/>
                </a:solidFill>
                <a:latin typeface="Garamond" panose="02020404030301010803" pitchFamily="18" charset="0"/>
              </a:rPr>
              <a:t>water</a:t>
            </a:r>
            <a:r>
              <a:rPr lang="en-US" sz="2200" kern="0" baseline="-25000" dirty="0" smtClean="0">
                <a:solidFill>
                  <a:srgbClr val="000000"/>
                </a:solidFill>
                <a:latin typeface="Garamond" panose="02020404030301010803" pitchFamily="18" charset="0"/>
              </a:rPr>
              <a:t> </a:t>
            </a:r>
            <a:r>
              <a:rPr lang="en-US" sz="2200" kern="0" dirty="0" smtClean="0">
                <a:solidFill>
                  <a:srgbClr val="000000"/>
                </a:solidFill>
                <a:latin typeface="Garamond" panose="02020404030301010803" pitchFamily="18" charset="0"/>
              </a:rPr>
              <a:t>,</a:t>
            </a:r>
          </a:p>
          <a:p>
            <a:pPr marL="0" indent="0"/>
            <a:r>
              <a:rPr lang="en-US" sz="2200" kern="0" dirty="0" smtClean="0">
                <a:solidFill>
                  <a:srgbClr val="000000"/>
                </a:solidFill>
                <a:latin typeface="Garamond" panose="02020404030301010803" pitchFamily="18" charset="0"/>
              </a:rPr>
              <a:t> since </a:t>
            </a:r>
            <a:r>
              <a:rPr lang="en-US" sz="2200" kern="0" dirty="0">
                <a:solidFill>
                  <a:srgbClr val="000000"/>
                </a:solidFill>
                <a:latin typeface="Garamond" panose="02020404030301010803" pitchFamily="18" charset="0"/>
              </a:rPr>
              <a:t>the maximum possible value of the sum of the normalized signals (</a:t>
            </a:r>
            <a:r>
              <a:rPr lang="en-US" sz="2200" i="1" kern="0" dirty="0" err="1">
                <a:solidFill>
                  <a:srgbClr val="000000"/>
                </a:solidFill>
                <a:latin typeface="Garamond" panose="02020404030301010803" pitchFamily="18" charset="0"/>
              </a:rPr>
              <a:t>S</a:t>
            </a:r>
            <a:r>
              <a:rPr lang="en-US" sz="2200" kern="0" baseline="-25000" dirty="0" err="1">
                <a:solidFill>
                  <a:srgbClr val="000000"/>
                </a:solidFill>
                <a:latin typeface="Garamond" panose="02020404030301010803" pitchFamily="18" charset="0"/>
              </a:rPr>
              <a:t>fat</a:t>
            </a:r>
            <a:r>
              <a:rPr lang="en-US" sz="2200" kern="0" dirty="0">
                <a:solidFill>
                  <a:srgbClr val="000000"/>
                </a:solidFill>
                <a:latin typeface="Garamond" panose="02020404030301010803" pitchFamily="18" charset="0"/>
              </a:rPr>
              <a:t> + </a:t>
            </a:r>
            <a:r>
              <a:rPr lang="en-US" sz="2200" i="1" kern="0" dirty="0" err="1">
                <a:solidFill>
                  <a:srgbClr val="000000"/>
                </a:solidFill>
                <a:latin typeface="Garamond" panose="02020404030301010803" pitchFamily="18" charset="0"/>
              </a:rPr>
              <a:t>S</a:t>
            </a:r>
            <a:r>
              <a:rPr lang="en-US" sz="2200" kern="0" baseline="-25000" dirty="0" err="1">
                <a:solidFill>
                  <a:srgbClr val="000000"/>
                </a:solidFill>
                <a:latin typeface="Garamond" panose="02020404030301010803" pitchFamily="18" charset="0"/>
              </a:rPr>
              <a:t>water</a:t>
            </a:r>
            <a:r>
              <a:rPr lang="en-US" sz="2200" kern="0" dirty="0">
                <a:solidFill>
                  <a:srgbClr val="000000"/>
                </a:solidFill>
                <a:latin typeface="Garamond" panose="02020404030301010803" pitchFamily="18" charset="0"/>
              </a:rPr>
              <a:t>) is </a:t>
            </a:r>
            <a:r>
              <a:rPr lang="en-US" sz="2200" kern="0" dirty="0" smtClean="0">
                <a:solidFill>
                  <a:srgbClr val="000000"/>
                </a:solidFill>
                <a:latin typeface="Garamond" panose="02020404030301010803" pitchFamily="18" charset="0"/>
              </a:rPr>
              <a:t>2. </a:t>
            </a:r>
            <a:r>
              <a:rPr lang="en-US" sz="2200" kern="0" dirty="0">
                <a:solidFill>
                  <a:srgbClr val="000000"/>
                </a:solidFill>
                <a:latin typeface="Garamond" panose="02020404030301010803" pitchFamily="18" charset="0"/>
              </a:rPr>
              <a:t>A simple threshold of 1.5 can be used to segment the </a:t>
            </a:r>
            <a:r>
              <a:rPr lang="en-US" sz="2200" kern="0" dirty="0" smtClean="0">
                <a:solidFill>
                  <a:srgbClr val="000000"/>
                </a:solidFill>
                <a:latin typeface="Garamond" panose="02020404030301010803" pitchFamily="18" charset="0"/>
              </a:rPr>
              <a:t>voids (1.0 </a:t>
            </a:r>
            <a:r>
              <a:rPr lang="en-US" sz="2200" kern="0" dirty="0">
                <a:solidFill>
                  <a:srgbClr val="000000"/>
                </a:solidFill>
                <a:latin typeface="Garamond" panose="02020404030301010803" pitchFamily="18" charset="0"/>
              </a:rPr>
              <a:t>corresponds merely to a saturated </a:t>
            </a:r>
            <a:r>
              <a:rPr lang="en-US" sz="2200" kern="0" dirty="0" smtClean="0">
                <a:solidFill>
                  <a:srgbClr val="000000"/>
                </a:solidFill>
                <a:latin typeface="Garamond" panose="02020404030301010803" pitchFamily="18" charset="0"/>
              </a:rPr>
              <a:t>fat- </a:t>
            </a:r>
            <a:r>
              <a:rPr lang="en-US" sz="2200" kern="0" dirty="0">
                <a:solidFill>
                  <a:srgbClr val="000000"/>
                </a:solidFill>
                <a:latin typeface="Garamond" panose="02020404030301010803" pitchFamily="18" charset="0"/>
              </a:rPr>
              <a:t>or water-only </a:t>
            </a:r>
            <a:r>
              <a:rPr lang="en-US" sz="2200" kern="0" dirty="0" smtClean="0">
                <a:solidFill>
                  <a:srgbClr val="000000"/>
                </a:solidFill>
                <a:latin typeface="Garamond" panose="02020404030301010803" pitchFamily="18" charset="0"/>
              </a:rPr>
              <a:t>signal). </a:t>
            </a:r>
            <a:endParaRPr lang="en-US" sz="2200" kern="0" dirty="0">
              <a:solidFill>
                <a:srgbClr val="000000"/>
              </a:solidFill>
              <a:latin typeface="Garamond" panose="02020404030301010803" pitchFamily="18" charset="0"/>
            </a:endParaRPr>
          </a:p>
        </p:txBody>
      </p:sp>
      <p:pic>
        <p:nvPicPr>
          <p:cNvPr id="6146" name="Picture 3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596" y="4014758"/>
            <a:ext cx="8160808" cy="223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graphicFrame>
        <p:nvGraphicFramePr>
          <p:cNvPr id="6" name="Object 5"/>
          <p:cNvGraphicFramePr>
            <a:graphicFrameLocks noChangeAspect="1"/>
          </p:cNvGraphicFramePr>
          <p:nvPr/>
        </p:nvGraphicFramePr>
        <p:xfrm>
          <a:off x="0" y="0"/>
          <a:ext cx="1323975" cy="228600"/>
        </p:xfrm>
        <a:graphic>
          <a:graphicData uri="http://schemas.openxmlformats.org/presentationml/2006/ole">
            <mc:AlternateContent xmlns:mc="http://schemas.openxmlformats.org/markup-compatibility/2006">
              <mc:Choice xmlns:v="urn:schemas-microsoft-com:vml" Requires="v">
                <p:oleObj spid="_x0000_s32813" name="Equation" r:id="rId5" imgW="1308100" imgH="228600" progId="Equation.3">
                  <p:embed/>
                </p:oleObj>
              </mc:Choice>
              <mc:Fallback>
                <p:oleObj name="Equation" r:id="rId5" imgW="1308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239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5"/>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altLang="en-US" sz="1200" smtClean="0">
                <a:solidFill>
                  <a:srgbClr val="000000"/>
                </a:solidFill>
                <a:latin typeface="Arial" pitchFamily="34" charset="0"/>
                <a:ea typeface="Times New Roman" pitchFamily="18" charset="0"/>
                <a:cs typeface="Arial" pitchFamily="34" charset="0"/>
              </a:rPr>
              <a:t>,</a:t>
            </a:r>
            <a:r>
              <a:rPr lang="en-US" altLang="en-US" sz="800" smtClean="0">
                <a:solidFill>
                  <a:srgbClr val="000000"/>
                </a:solidFill>
                <a:latin typeface="Arial" pitchFamily="34" charset="0"/>
                <a:cs typeface="Arial" pitchFamily="34" charset="0"/>
              </a:rPr>
              <a:t> </a:t>
            </a:r>
            <a:endParaRPr lang="en-US" altLang="en-US" smtClean="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704272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pPr eaLnBrk="1" hangingPunct="1">
              <a:defRPr/>
            </a:pPr>
            <a:r>
              <a:rPr lang="en-US" altLang="ko-KR" smtClean="0">
                <a:solidFill>
                  <a:srgbClr val="FFFF00"/>
                </a:solidFill>
                <a:ea typeface="굴림" pitchFamily="50" charset="-127"/>
              </a:rPr>
              <a:t>Conclusion</a:t>
            </a:r>
          </a:p>
        </p:txBody>
      </p:sp>
      <p:sp>
        <p:nvSpPr>
          <p:cNvPr id="67587" name="Rectangle 3"/>
          <p:cNvSpPr>
            <a:spLocks noGrp="1" noRot="1" noChangeArrowheads="1"/>
          </p:cNvSpPr>
          <p:nvPr>
            <p:ph type="body" idx="1"/>
          </p:nvPr>
        </p:nvSpPr>
        <p:spPr>
          <a:xfrm>
            <a:off x="301625" y="1676400"/>
            <a:ext cx="8689975" cy="4422775"/>
          </a:xfrm>
        </p:spPr>
        <p:txBody>
          <a:bodyPr/>
          <a:lstStyle/>
          <a:p>
            <a:pPr eaLnBrk="1" hangingPunct="1">
              <a:defRPr/>
            </a:pPr>
            <a:r>
              <a:rPr lang="en-US" altLang="ko-KR" dirty="0" smtClean="0">
                <a:solidFill>
                  <a:srgbClr val="FFFF00"/>
                </a:solidFill>
                <a:effectLst/>
                <a:ea typeface="굴림" pitchFamily="50" charset="-127"/>
              </a:rPr>
              <a:t>We found analytic solutions for zigzag and armchair edge geometries in the presence of spin-orbit couplings.</a:t>
            </a:r>
          </a:p>
          <a:p>
            <a:pPr eaLnBrk="1" hangingPunct="1">
              <a:defRPr/>
            </a:pPr>
            <a:endParaRPr lang="en-US" altLang="ko-KR" dirty="0" smtClean="0">
              <a:solidFill>
                <a:srgbClr val="000076"/>
              </a:solidFill>
              <a:effectLst/>
              <a:ea typeface="굴림" pitchFamily="50" charset="-127"/>
            </a:endParaRPr>
          </a:p>
          <a:p>
            <a:pPr eaLnBrk="1" hangingPunct="1">
              <a:defRPr/>
            </a:pPr>
            <a:r>
              <a:rPr lang="en-US" altLang="ko-KR" dirty="0" smtClean="0">
                <a:solidFill>
                  <a:srgbClr val="FFFF00"/>
                </a:solidFill>
                <a:effectLst/>
                <a:ea typeface="굴림" pitchFamily="50" charset="-127"/>
              </a:rPr>
              <a:t>When armchair ribbons are expected to be topological insulators can be derived from the effective low energy theory. 2D topological insulators only have conducting edges states and have potential in quantum computing.</a:t>
            </a:r>
          </a:p>
          <a:p>
            <a:pPr eaLnBrk="1" hangingPunct="1">
              <a:defRPr/>
            </a:pPr>
            <a:endParaRPr lang="en-US" altLang="ko-KR" dirty="0" smtClean="0">
              <a:solidFill>
                <a:srgbClr val="FFFF00"/>
              </a:solidFill>
              <a:effectLst/>
              <a:ea typeface="굴림" pitchFamily="50" charset="-127"/>
            </a:endParaRPr>
          </a:p>
          <a:p>
            <a:pPr eaLnBrk="1" hangingPunct="1">
              <a:defRPr/>
            </a:pPr>
            <a:endParaRPr lang="en-US" altLang="ko-KR" dirty="0" smtClean="0">
              <a:effectLst/>
              <a:ea typeface="굴림" pitchFamily="50" charset="-127"/>
            </a:endParaRPr>
          </a:p>
          <a:p>
            <a:pPr eaLnBrk="1" hangingPunct="1">
              <a:defRPr/>
            </a:pPr>
            <a:endParaRPr lang="en-US" altLang="ko-KR" dirty="0" smtClean="0">
              <a:effectLst/>
              <a:ea typeface="굴림" pitchFamily="50" charset="-127"/>
            </a:endParaRPr>
          </a:p>
          <a:p>
            <a:pPr eaLnBrk="1" hangingPunct="1">
              <a:defRPr/>
            </a:pPr>
            <a:endParaRPr lang="en-US" altLang="ko-KR" dirty="0" smtClean="0">
              <a:effectLst/>
              <a:ea typeface="굴림" pitchFamily="50" charset="-127"/>
            </a:endParaRPr>
          </a:p>
          <a:p>
            <a:pPr eaLnBrk="1" hangingPunct="1">
              <a:defRPr/>
            </a:pPr>
            <a:endParaRPr lang="en-US" altLang="ko-KR" dirty="0" smtClean="0">
              <a:effectLst/>
              <a:ea typeface="굴림" pitchFamily="50" charset="-127"/>
            </a:endParaRPr>
          </a:p>
          <a:p>
            <a:pPr eaLnBrk="1" hangingPunct="1">
              <a:defRPr/>
            </a:pPr>
            <a:endParaRPr lang="en-US" altLang="ko-KR" dirty="0" smtClean="0">
              <a:effectLst/>
              <a:ea typeface="굴림" pitchFamily="50" charset="-127"/>
            </a:endParaRPr>
          </a:p>
          <a:p>
            <a:pPr eaLnBrk="1" hangingPunct="1">
              <a:defRPr/>
            </a:pPr>
            <a:endParaRPr lang="en-US" altLang="ko-KR" dirty="0" smtClean="0">
              <a:effectLst/>
              <a:ea typeface="굴림" pitchFamily="50" charset="-127"/>
            </a:endParaRPr>
          </a:p>
          <a:p>
            <a:pPr eaLnBrk="1" hangingPunct="1">
              <a:defRPr/>
            </a:pPr>
            <a:endParaRPr lang="ko-KR" altLang="en-US" dirty="0" smtClean="0">
              <a:ea typeface="굴림" pitchFamily="50" charset="-127"/>
            </a:endParaRPr>
          </a:p>
        </p:txBody>
      </p:sp>
      <p:sp>
        <p:nvSpPr>
          <p:cNvPr id="4"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15</a:t>
            </a:fld>
            <a:endParaRPr lang="en-US"/>
          </a:p>
        </p:txBody>
      </p:sp>
    </p:spTree>
    <p:extLst>
      <p:ext uri="{BB962C8B-B14F-4D97-AF65-F5344CB8AC3E}">
        <p14:creationId xmlns:p14="http://schemas.microsoft.com/office/powerpoint/2010/main" val="201397776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8224837" cy="1143000"/>
          </a:xfrm>
        </p:spPr>
        <p:txBody>
          <a:bodyPr/>
          <a:lstStyle/>
          <a:p>
            <a:pPr eaLnBrk="1" hangingPunct="1"/>
            <a:r>
              <a:rPr lang="en-US" sz="3000" b="1" dirty="0" smtClean="0"/>
              <a:t>Methodology</a:t>
            </a:r>
            <a:r>
              <a:rPr lang="en-US" altLang="en-US" b="1" dirty="0" smtClean="0"/>
              <a:t/>
            </a:r>
            <a:br>
              <a:rPr lang="en-US" altLang="en-US" b="1" dirty="0" smtClean="0"/>
            </a:br>
            <a:r>
              <a:rPr lang="en-US" altLang="en-US" sz="2800" b="1" dirty="0" smtClean="0">
                <a:solidFill>
                  <a:schemeClr val="accent1">
                    <a:lumMod val="60000"/>
                    <a:lumOff val="40000"/>
                  </a:schemeClr>
                </a:solidFill>
              </a:rPr>
              <a:t>Construct the body cavity mask</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150</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UM</a:t>
            </a:r>
            <a:endParaRPr lang="en-US" sz="1600"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912579" y="5611505"/>
            <a:ext cx="7318840" cy="784830"/>
          </a:xfrm>
          <a:prstGeom prst="rect">
            <a:avLst/>
          </a:prstGeom>
        </p:spPr>
        <p:txBody>
          <a:bodyPr wrap="square">
            <a:spAutoFit/>
          </a:bodyPr>
          <a:lstStyle/>
          <a:p>
            <a:pPr>
              <a:spcBef>
                <a:spcPts val="600"/>
              </a:spcBef>
              <a:spcAft>
                <a:spcPts val="600"/>
              </a:spcAft>
            </a:pPr>
            <a:r>
              <a:rPr lang="en-US" sz="1500" dirty="0" smtClean="0"/>
              <a:t>Construction </a:t>
            </a:r>
            <a:r>
              <a:rPr lang="en-US" sz="1500" dirty="0"/>
              <a:t>of the body cavity mask: (a) the binary water-only </a:t>
            </a:r>
            <a:r>
              <a:rPr lang="en-US" sz="1500" dirty="0" smtClean="0"/>
              <a:t>image </a:t>
            </a:r>
            <a:r>
              <a:rPr lang="en-US" sz="1500" dirty="0"/>
              <a:t>is eroded morphologically around the skin (using the body mask) and the remainder is closed to yield (b) which is filled and opened to </a:t>
            </a:r>
            <a:r>
              <a:rPr lang="en-US" sz="1500" dirty="0" smtClean="0"/>
              <a:t>yield</a:t>
            </a:r>
            <a:endParaRPr lang="en-US" sz="1500" dirty="0"/>
          </a:p>
        </p:txBody>
      </p:sp>
      <p:pic>
        <p:nvPicPr>
          <p:cNvPr id="1126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69981"/>
          <a:stretch/>
        </p:blipFill>
        <p:spPr bwMode="auto">
          <a:xfrm>
            <a:off x="441365" y="1245186"/>
            <a:ext cx="2479965"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35194"/>
          <a:stretch/>
        </p:blipFill>
        <p:spPr bwMode="auto">
          <a:xfrm>
            <a:off x="441365" y="1245185"/>
            <a:ext cx="5353793"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65" y="1245184"/>
            <a:ext cx="8261269"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910759" y="5611505"/>
            <a:ext cx="7318840" cy="1015663"/>
          </a:xfrm>
          <a:prstGeom prst="rect">
            <a:avLst/>
          </a:prstGeom>
          <a:solidFill>
            <a:schemeClr val="bg1"/>
          </a:solidFill>
        </p:spPr>
        <p:txBody>
          <a:bodyPr wrap="square">
            <a:spAutoFit/>
          </a:bodyPr>
          <a:lstStyle/>
          <a:p>
            <a:pPr>
              <a:spcBef>
                <a:spcPts val="600"/>
              </a:spcBef>
              <a:spcAft>
                <a:spcPts val="600"/>
              </a:spcAft>
            </a:pPr>
            <a:r>
              <a:rPr lang="en-US" sz="1500" dirty="0" smtClean="0"/>
              <a:t>Construction </a:t>
            </a:r>
            <a:r>
              <a:rPr lang="en-US" sz="1500" dirty="0"/>
              <a:t>of the body cavity mask: (a) the binary water-only </a:t>
            </a:r>
            <a:r>
              <a:rPr lang="en-US" sz="1500" dirty="0" smtClean="0"/>
              <a:t>image </a:t>
            </a:r>
            <a:r>
              <a:rPr lang="en-US" sz="1500" dirty="0"/>
              <a:t>is eroded morphologically around the skin (using the body mask) and the remainder is closed to yield (b) which is filled and opened to yield (c) which is again closed to yield (d) which has its edges smoothed by finding the convex hulls of the colored </a:t>
            </a:r>
            <a:r>
              <a:rPr lang="en-US" sz="1500" dirty="0" smtClean="0"/>
              <a:t>masks</a:t>
            </a:r>
            <a:endParaRPr lang="en-US" sz="1500" dirty="0"/>
          </a:p>
        </p:txBody>
      </p:sp>
      <p:sp>
        <p:nvSpPr>
          <p:cNvPr id="12" name="Rectangle 11"/>
          <p:cNvSpPr/>
          <p:nvPr/>
        </p:nvSpPr>
        <p:spPr>
          <a:xfrm>
            <a:off x="910759" y="5611505"/>
            <a:ext cx="7318840" cy="1246495"/>
          </a:xfrm>
          <a:prstGeom prst="rect">
            <a:avLst/>
          </a:prstGeom>
          <a:solidFill>
            <a:schemeClr val="bg1"/>
          </a:solidFill>
        </p:spPr>
        <p:txBody>
          <a:bodyPr wrap="square">
            <a:spAutoFit/>
          </a:bodyPr>
          <a:lstStyle/>
          <a:p>
            <a:pPr>
              <a:spcBef>
                <a:spcPts val="600"/>
              </a:spcBef>
              <a:spcAft>
                <a:spcPts val="600"/>
              </a:spcAft>
            </a:pPr>
            <a:r>
              <a:rPr lang="en-US" sz="1500" dirty="0" smtClean="0"/>
              <a:t>Construction </a:t>
            </a:r>
            <a:r>
              <a:rPr lang="en-US" sz="1500" dirty="0"/>
              <a:t>of the body cavity mask: (a) the binary water-only </a:t>
            </a:r>
            <a:r>
              <a:rPr lang="en-US" sz="1500" dirty="0" smtClean="0"/>
              <a:t>image </a:t>
            </a:r>
            <a:r>
              <a:rPr lang="en-US" sz="1500" dirty="0"/>
              <a:t>is eroded morphologically around the skin (using the body mask) and the remainder is closed to yield (b) which is filled and opened to yield (c) which is again closed to yield (d) which has its edges smoothed by finding the convex hulls of the colored masks and is also masked with (e) a posterior masked and opened form of (a) to finally yield (f) the body cavity mask.</a:t>
            </a:r>
          </a:p>
        </p:txBody>
      </p:sp>
    </p:spTree>
    <p:extLst>
      <p:ext uri="{BB962C8B-B14F-4D97-AF65-F5344CB8AC3E}">
        <p14:creationId xmlns:p14="http://schemas.microsoft.com/office/powerpoint/2010/main" val="31842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8224837" cy="1143000"/>
          </a:xfrm>
        </p:spPr>
        <p:txBody>
          <a:bodyPr/>
          <a:lstStyle/>
          <a:p>
            <a:pPr eaLnBrk="1" hangingPunct="1"/>
            <a:r>
              <a:rPr lang="en-US" sz="3000" b="1" dirty="0" smtClean="0"/>
              <a:t>Methodology</a:t>
            </a:r>
            <a:r>
              <a:rPr lang="en-US" altLang="en-US" b="1" dirty="0" smtClean="0"/>
              <a:t/>
            </a:r>
            <a:br>
              <a:rPr lang="en-US" altLang="en-US" b="1" dirty="0" smtClean="0"/>
            </a:br>
            <a:r>
              <a:rPr lang="en-US" altLang="en-US" sz="2800" b="1" dirty="0" smtClean="0">
                <a:solidFill>
                  <a:schemeClr val="accent1">
                    <a:lumMod val="60000"/>
                    <a:lumOff val="40000"/>
                  </a:schemeClr>
                </a:solidFill>
              </a:rPr>
              <a:t>Preliminary abdominal AT segmentation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151</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UM</a:t>
            </a:r>
            <a:endParaRPr lang="en-US" sz="1600" dirty="0">
              <a:solidFill>
                <a:schemeClr val="bg1"/>
              </a:solidFill>
              <a:latin typeface="Arial" panose="020B0604020202020204" pitchFamily="34" charset="0"/>
              <a:cs typeface="Arial" panose="020B0604020202020204" pitchFamily="34" charset="0"/>
            </a:endParaRPr>
          </a:p>
        </p:txBody>
      </p:sp>
      <p:sp>
        <p:nvSpPr>
          <p:cNvPr id="10" name="Right Arrow 9"/>
          <p:cNvSpPr/>
          <p:nvPr/>
        </p:nvSpPr>
        <p:spPr>
          <a:xfrm>
            <a:off x="3886200" y="3657600"/>
            <a:ext cx="10668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33500"/>
            <a:ext cx="3048000"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267200"/>
            <a:ext cx="3048000"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9982" y="2362200"/>
            <a:ext cx="3733800" cy="3043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5841586" y="5410200"/>
            <a:ext cx="2626425" cy="1471172"/>
          </a:xfrm>
          <a:prstGeom prst="rect">
            <a:avLst/>
          </a:prstGeom>
          <a:noFill/>
        </p:spPr>
        <p:txBody>
          <a:bodyPr wrap="none" rtlCol="0">
            <a:spAutoFit/>
          </a:bodyPr>
          <a:lstStyle/>
          <a:p>
            <a:pPr marL="0" lvl="1">
              <a:spcBef>
                <a:spcPct val="20000"/>
              </a:spcBef>
            </a:pPr>
            <a:r>
              <a:rPr lang="en-US" sz="2000" b="1" dirty="0" smtClean="0">
                <a:solidFill>
                  <a:prstClr val="black"/>
                </a:solidFill>
              </a:rPr>
              <a:t>- </a:t>
            </a:r>
            <a:r>
              <a:rPr lang="en-US" sz="2000" b="1" dirty="0">
                <a:solidFill>
                  <a:srgbClr val="CC9900"/>
                </a:solidFill>
              </a:rPr>
              <a:t>subcutaneous fat</a:t>
            </a:r>
          </a:p>
          <a:p>
            <a:pPr lvl="0">
              <a:spcBef>
                <a:spcPct val="20000"/>
              </a:spcBef>
            </a:pPr>
            <a:r>
              <a:rPr lang="en-US" sz="1900" b="1" dirty="0" smtClean="0">
                <a:solidFill>
                  <a:prstClr val="black"/>
                </a:solidFill>
              </a:rPr>
              <a:t>- </a:t>
            </a:r>
            <a:r>
              <a:rPr lang="en-US" sz="1900" b="1" dirty="0">
                <a:solidFill>
                  <a:srgbClr val="00B050"/>
                </a:solidFill>
              </a:rPr>
              <a:t>visceral </a:t>
            </a:r>
            <a:r>
              <a:rPr lang="en-US" sz="1900" b="1" dirty="0" smtClean="0">
                <a:solidFill>
                  <a:srgbClr val="00B050"/>
                </a:solidFill>
              </a:rPr>
              <a:t>fat + other fat</a:t>
            </a:r>
            <a:endParaRPr lang="en-US" sz="1900" b="1" dirty="0">
              <a:solidFill>
                <a:srgbClr val="00B050"/>
              </a:solidFill>
            </a:endParaRPr>
          </a:p>
          <a:p>
            <a:pPr lvl="0">
              <a:spcBef>
                <a:spcPct val="20000"/>
              </a:spcBef>
            </a:pPr>
            <a:r>
              <a:rPr lang="en-US" sz="1900" b="1" dirty="0" smtClean="0">
                <a:solidFill>
                  <a:prstClr val="black"/>
                </a:solidFill>
              </a:rPr>
              <a:t>- </a:t>
            </a:r>
            <a:r>
              <a:rPr lang="en-US" sz="1900" b="1" dirty="0">
                <a:solidFill>
                  <a:srgbClr val="C00000"/>
                </a:solidFill>
              </a:rPr>
              <a:t>organs </a:t>
            </a:r>
            <a:r>
              <a:rPr lang="en-US" sz="1900" b="1" dirty="0">
                <a:solidFill>
                  <a:prstClr val="black"/>
                </a:solidFill>
              </a:rPr>
              <a:t> 	         </a:t>
            </a:r>
          </a:p>
          <a:p>
            <a:pPr lvl="0">
              <a:spcBef>
                <a:spcPct val="20000"/>
              </a:spcBef>
            </a:pPr>
            <a:r>
              <a:rPr lang="en-US" sz="2000" b="1" dirty="0" smtClean="0">
                <a:solidFill>
                  <a:prstClr val="black"/>
                </a:solidFill>
              </a:rPr>
              <a:t>- </a:t>
            </a:r>
            <a:r>
              <a:rPr lang="en-US" sz="2000" b="1" dirty="0">
                <a:solidFill>
                  <a:srgbClr val="0070C0"/>
                </a:solidFill>
              </a:rPr>
              <a:t>voids</a:t>
            </a:r>
          </a:p>
        </p:txBody>
      </p:sp>
    </p:spTree>
    <p:extLst>
      <p:ext uri="{BB962C8B-B14F-4D97-AF65-F5344CB8AC3E}">
        <p14:creationId xmlns:p14="http://schemas.microsoft.com/office/powerpoint/2010/main" val="140110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8224837" cy="1143000"/>
          </a:xfrm>
        </p:spPr>
        <p:txBody>
          <a:bodyPr/>
          <a:lstStyle/>
          <a:p>
            <a:pPr eaLnBrk="1" hangingPunct="1"/>
            <a:r>
              <a:rPr lang="en-US" sz="3000" b="1" dirty="0" smtClean="0"/>
              <a:t>Methodology</a:t>
            </a:r>
            <a:r>
              <a:rPr lang="en-US" altLang="en-US" b="1" dirty="0" smtClean="0"/>
              <a:t/>
            </a:r>
            <a:br>
              <a:rPr lang="en-US" altLang="en-US" b="1" dirty="0" smtClean="0"/>
            </a:br>
            <a:r>
              <a:rPr lang="en-US" altLang="en-US" sz="2800" b="1" dirty="0" smtClean="0">
                <a:solidFill>
                  <a:schemeClr val="accent1">
                    <a:lumMod val="60000"/>
                    <a:lumOff val="40000"/>
                  </a:schemeClr>
                </a:solidFill>
              </a:rPr>
              <a:t>Basic heart and heart fat segmentation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152</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UM</a:t>
            </a:r>
            <a:endParaRPr lang="en-US" sz="1600"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654475" y="5611505"/>
            <a:ext cx="7835045" cy="553998"/>
          </a:xfrm>
          <a:prstGeom prst="rect">
            <a:avLst/>
          </a:prstGeom>
        </p:spPr>
        <p:txBody>
          <a:bodyPr wrap="square">
            <a:spAutoFit/>
          </a:bodyPr>
          <a:lstStyle/>
          <a:p>
            <a:pPr>
              <a:spcBef>
                <a:spcPts val="600"/>
              </a:spcBef>
              <a:spcAft>
                <a:spcPts val="600"/>
              </a:spcAft>
            </a:pPr>
            <a:r>
              <a:rPr lang="en-US" sz="1500" dirty="0" smtClean="0"/>
              <a:t>(</a:t>
            </a:r>
            <a:r>
              <a:rPr lang="en-US" sz="1500" dirty="0"/>
              <a:t>a) the result for thresholding the void image </a:t>
            </a:r>
            <a:r>
              <a:rPr lang="en-US" sz="1500" dirty="0" smtClean="0"/>
              <a:t>&gt; </a:t>
            </a:r>
            <a:r>
              <a:rPr lang="en-US" sz="1500" dirty="0"/>
              <a:t>127 </a:t>
            </a:r>
            <a:r>
              <a:rPr lang="en-US" sz="1500" dirty="0" smtClean="0"/>
              <a:t>and </a:t>
            </a:r>
            <a:r>
              <a:rPr lang="en-US" sz="1500" dirty="0"/>
              <a:t>morphologically opened to yield the preliminary binary </a:t>
            </a:r>
            <a:r>
              <a:rPr lang="en-US" sz="1500" dirty="0" smtClean="0"/>
              <a:t>mask</a:t>
            </a:r>
            <a:endParaRPr lang="en-US" sz="1500" dirty="0"/>
          </a:p>
        </p:txBody>
      </p:sp>
      <p:pic>
        <p:nvPicPr>
          <p:cNvPr id="12291"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70192" b="52465"/>
          <a:stretch/>
        </p:blipFill>
        <p:spPr bwMode="auto">
          <a:xfrm>
            <a:off x="396373" y="1245186"/>
            <a:ext cx="2489331" cy="204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35069" b="52465"/>
          <a:stretch/>
        </p:blipFill>
        <p:spPr bwMode="auto">
          <a:xfrm>
            <a:off x="396374" y="1245186"/>
            <a:ext cx="5422535" cy="204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b="52465"/>
          <a:stretch/>
        </p:blipFill>
        <p:spPr bwMode="auto">
          <a:xfrm>
            <a:off x="396374" y="1245186"/>
            <a:ext cx="8351251" cy="204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74" y="1245186"/>
            <a:ext cx="8351251"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654477" y="5611505"/>
            <a:ext cx="7835045" cy="553998"/>
          </a:xfrm>
          <a:prstGeom prst="rect">
            <a:avLst/>
          </a:prstGeom>
          <a:solidFill>
            <a:schemeClr val="bg1"/>
          </a:solidFill>
        </p:spPr>
        <p:txBody>
          <a:bodyPr wrap="square">
            <a:spAutoFit/>
          </a:bodyPr>
          <a:lstStyle/>
          <a:p>
            <a:pPr>
              <a:spcBef>
                <a:spcPts val="600"/>
              </a:spcBef>
              <a:spcAft>
                <a:spcPts val="600"/>
              </a:spcAft>
            </a:pPr>
            <a:r>
              <a:rPr lang="en-US" sz="1500" dirty="0" smtClean="0"/>
              <a:t>(</a:t>
            </a:r>
            <a:r>
              <a:rPr lang="en-US" sz="1500" dirty="0"/>
              <a:t>a) the result for thresholding the void image </a:t>
            </a:r>
            <a:r>
              <a:rPr lang="en-US" sz="1500" dirty="0" smtClean="0"/>
              <a:t>&gt; </a:t>
            </a:r>
            <a:r>
              <a:rPr lang="en-US" sz="1500" dirty="0"/>
              <a:t>127 </a:t>
            </a:r>
            <a:r>
              <a:rPr lang="en-US" sz="1500" dirty="0" smtClean="0"/>
              <a:t>and </a:t>
            </a:r>
            <a:r>
              <a:rPr lang="en-US" sz="1500" dirty="0"/>
              <a:t>morphologically opened to yield the preliminary binary mask  (b) which is refined around the edges to </a:t>
            </a:r>
            <a:r>
              <a:rPr lang="en-US" sz="1500" dirty="0" smtClean="0"/>
              <a:t>yield</a:t>
            </a:r>
            <a:endParaRPr lang="en-US" sz="1500" dirty="0"/>
          </a:p>
        </p:txBody>
      </p:sp>
      <p:sp>
        <p:nvSpPr>
          <p:cNvPr id="16" name="Rectangle 15"/>
          <p:cNvSpPr/>
          <p:nvPr/>
        </p:nvSpPr>
        <p:spPr>
          <a:xfrm>
            <a:off x="654477" y="5611505"/>
            <a:ext cx="7835045" cy="784830"/>
          </a:xfrm>
          <a:prstGeom prst="rect">
            <a:avLst/>
          </a:prstGeom>
          <a:solidFill>
            <a:schemeClr val="bg1"/>
          </a:solidFill>
        </p:spPr>
        <p:txBody>
          <a:bodyPr wrap="square">
            <a:spAutoFit/>
          </a:bodyPr>
          <a:lstStyle/>
          <a:p>
            <a:pPr>
              <a:spcBef>
                <a:spcPts val="600"/>
              </a:spcBef>
              <a:spcAft>
                <a:spcPts val="600"/>
              </a:spcAft>
            </a:pPr>
            <a:r>
              <a:rPr lang="en-US" sz="1500" dirty="0" smtClean="0"/>
              <a:t>(</a:t>
            </a:r>
            <a:r>
              <a:rPr lang="en-US" sz="1500" dirty="0"/>
              <a:t>a) the result for thresholding the void image </a:t>
            </a:r>
            <a:r>
              <a:rPr lang="en-US" sz="1500" dirty="0" smtClean="0"/>
              <a:t>&gt; </a:t>
            </a:r>
            <a:r>
              <a:rPr lang="en-US" sz="1500" dirty="0"/>
              <a:t>127 </a:t>
            </a:r>
            <a:r>
              <a:rPr lang="en-US" sz="1500" dirty="0" smtClean="0"/>
              <a:t>and </a:t>
            </a:r>
            <a:r>
              <a:rPr lang="en-US" sz="1500" dirty="0"/>
              <a:t>morphologically opened to yield the preliminary binary mask  (b) which is refined around the edges to yield (c) the lung mask (white),which is used along with the aorta + PAAT (pink) to </a:t>
            </a:r>
            <a:r>
              <a:rPr lang="en-US" sz="1500" dirty="0" smtClean="0"/>
              <a:t>frame</a:t>
            </a:r>
            <a:endParaRPr lang="en-US" sz="1500" dirty="0"/>
          </a:p>
        </p:txBody>
      </p:sp>
      <p:sp>
        <p:nvSpPr>
          <p:cNvPr id="17" name="Rectangle 16"/>
          <p:cNvSpPr/>
          <p:nvPr/>
        </p:nvSpPr>
        <p:spPr>
          <a:xfrm>
            <a:off x="654477" y="5611451"/>
            <a:ext cx="7835045" cy="1246495"/>
          </a:xfrm>
          <a:prstGeom prst="rect">
            <a:avLst/>
          </a:prstGeom>
          <a:solidFill>
            <a:schemeClr val="bg1"/>
          </a:solidFill>
        </p:spPr>
        <p:txBody>
          <a:bodyPr wrap="square">
            <a:spAutoFit/>
          </a:bodyPr>
          <a:lstStyle/>
          <a:p>
            <a:pPr>
              <a:spcBef>
                <a:spcPts val="600"/>
              </a:spcBef>
              <a:spcAft>
                <a:spcPts val="600"/>
              </a:spcAft>
            </a:pPr>
            <a:r>
              <a:rPr lang="en-US" sz="1500" dirty="0" smtClean="0"/>
              <a:t>(</a:t>
            </a:r>
            <a:r>
              <a:rPr lang="en-US" sz="1500" dirty="0"/>
              <a:t>a) the result for thresholding the void image </a:t>
            </a:r>
            <a:r>
              <a:rPr lang="en-US" sz="1500" dirty="0" smtClean="0"/>
              <a:t>&gt; </a:t>
            </a:r>
            <a:r>
              <a:rPr lang="en-US" sz="1500" dirty="0"/>
              <a:t>127 </a:t>
            </a:r>
            <a:r>
              <a:rPr lang="en-US" sz="1500" dirty="0" smtClean="0"/>
              <a:t>and </a:t>
            </a:r>
            <a:r>
              <a:rPr lang="en-US" sz="1500" dirty="0"/>
              <a:t>morphologically opened to yield the preliminary binary mask  (b) which is refined around the edges to yield (c) the lung mask (white),which is used along with the aorta + PAAT (pink) to </a:t>
            </a:r>
            <a:r>
              <a:rPr lang="en-US" sz="1500" dirty="0" smtClean="0"/>
              <a:t>frame (d</a:t>
            </a:r>
            <a:r>
              <a:rPr lang="en-US" sz="1500" dirty="0"/>
              <a:t>) the </a:t>
            </a:r>
            <a:r>
              <a:rPr lang="en-US" sz="1500" dirty="0" smtClean="0"/>
              <a:t>preliminary heart </a:t>
            </a:r>
            <a:r>
              <a:rPr lang="en-US" sz="1500" dirty="0"/>
              <a:t>mask (white), </a:t>
            </a:r>
            <a:r>
              <a:rPr lang="en-US" sz="1500" dirty="0" smtClean="0"/>
              <a:t>which can </a:t>
            </a:r>
            <a:r>
              <a:rPr lang="en-US" sz="1500" dirty="0"/>
              <a:t>in turn be used to detect the heart fat by </a:t>
            </a:r>
            <a:r>
              <a:rPr lang="en-US" sz="1500" dirty="0" smtClean="0"/>
              <a:t>dilation of </a:t>
            </a:r>
            <a:r>
              <a:rPr lang="en-US" sz="1500" dirty="0"/>
              <a:t>its convex hull (green), that can be further segmented as (e) the </a:t>
            </a:r>
            <a:r>
              <a:rPr lang="en-US" sz="1500" dirty="0" err="1" smtClean="0"/>
              <a:t>epicardial</a:t>
            </a:r>
            <a:r>
              <a:rPr lang="en-US" sz="1500" dirty="0" smtClean="0"/>
              <a:t> AT (EAT) &amp; </a:t>
            </a:r>
            <a:r>
              <a:rPr lang="en-US" sz="1500" dirty="0"/>
              <a:t>(f) the </a:t>
            </a:r>
            <a:r>
              <a:rPr lang="en-US" sz="1500" dirty="0" err="1" smtClean="0"/>
              <a:t>paracardial</a:t>
            </a:r>
            <a:r>
              <a:rPr lang="en-US" sz="1500" dirty="0" smtClean="0"/>
              <a:t> AT (PAT) masks.</a:t>
            </a:r>
            <a:endParaRPr lang="en-US" sz="1500" dirty="0"/>
          </a:p>
        </p:txBody>
      </p:sp>
    </p:spTree>
    <p:extLst>
      <p:ext uri="{BB962C8B-B14F-4D97-AF65-F5344CB8AC3E}">
        <p14:creationId xmlns:p14="http://schemas.microsoft.com/office/powerpoint/2010/main" val="237731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8224837" cy="1143000"/>
          </a:xfrm>
        </p:spPr>
        <p:txBody>
          <a:bodyPr/>
          <a:lstStyle/>
          <a:p>
            <a:pPr eaLnBrk="1" hangingPunct="1"/>
            <a:r>
              <a:rPr lang="en-US" sz="3000" b="1" dirty="0" smtClean="0"/>
              <a:t>Methodology</a:t>
            </a:r>
            <a:r>
              <a:rPr lang="en-US" altLang="en-US" b="1" dirty="0" smtClean="0"/>
              <a:t/>
            </a:r>
            <a:br>
              <a:rPr lang="en-US" altLang="en-US" b="1" dirty="0" smtClean="0"/>
            </a:br>
            <a:r>
              <a:rPr lang="en-US" altLang="en-US" sz="2800" b="1" dirty="0" smtClean="0">
                <a:solidFill>
                  <a:schemeClr val="accent1">
                    <a:lumMod val="60000"/>
                    <a:lumOff val="40000"/>
                  </a:schemeClr>
                </a:solidFill>
              </a:rPr>
              <a:t>Refinements and resulting segmentation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153</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UM</a:t>
            </a:r>
            <a:endParaRPr lang="en-US" sz="1600"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654473" y="5376446"/>
            <a:ext cx="7835045" cy="1323439"/>
          </a:xfrm>
          <a:prstGeom prst="rect">
            <a:avLst/>
          </a:prstGeom>
        </p:spPr>
        <p:txBody>
          <a:bodyPr wrap="square">
            <a:spAutoFit/>
          </a:bodyPr>
          <a:lstStyle/>
          <a:p>
            <a:pPr>
              <a:spcBef>
                <a:spcPts val="600"/>
              </a:spcBef>
              <a:spcAft>
                <a:spcPts val="600"/>
              </a:spcAft>
            </a:pPr>
            <a:r>
              <a:rPr lang="en-US" sz="1600" dirty="0"/>
              <a:t>(a) Segmentation of an abdominal slice, where the organs (crimson), voids (dark blue), SAT (yellow), VAT (bright green) and IMAT (beige) are shown; (b) segmentation results of the lungs (bright blue), heart (bright red), EAT (silver), PAT (sea green), aorta (magenta) and PAAT (cyan) are shown; (c) stacked bar graph of the slice by slice changes in the PAAT (cyan), EAT (silver) and PAT (sea green) from pre- to post-intervention </a:t>
            </a:r>
            <a:r>
              <a:rPr lang="en-US" sz="1600" dirty="0" smtClean="0"/>
              <a:t>scans for subject B.</a:t>
            </a:r>
            <a:endParaRPr lang="en-US" sz="1600" dirty="0"/>
          </a:p>
        </p:txBody>
      </p:sp>
      <p:pic>
        <p:nvPicPr>
          <p:cNvPr id="1331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4" y="2856997"/>
            <a:ext cx="9254547" cy="248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0"/>
          <p:cNvSpPr txBox="1">
            <a:spLocks/>
          </p:cNvSpPr>
          <p:nvPr/>
        </p:nvSpPr>
        <p:spPr bwMode="auto">
          <a:xfrm>
            <a:off x="569912" y="1381125"/>
            <a:ext cx="8421688" cy="14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a:lstStyle>
          <a:p>
            <a:pPr marL="0" indent="0"/>
            <a:r>
              <a:rPr lang="en-US" sz="2200" kern="0" dirty="0" smtClean="0">
                <a:latin typeface="Garamond" panose="02020404030301010803" pitchFamily="18" charset="0"/>
              </a:rPr>
              <a:t>Internal AT is </a:t>
            </a:r>
            <a:r>
              <a:rPr lang="en-US" sz="2200" kern="0" dirty="0">
                <a:latin typeface="Garamond" panose="02020404030301010803" pitchFamily="18" charset="0"/>
              </a:rPr>
              <a:t>then further segmented into intermuscular </a:t>
            </a:r>
            <a:r>
              <a:rPr lang="en-US" sz="2200" kern="0" dirty="0" smtClean="0">
                <a:latin typeface="Garamond" panose="02020404030301010803" pitchFamily="18" charset="0"/>
              </a:rPr>
              <a:t>AT </a:t>
            </a:r>
            <a:r>
              <a:rPr lang="en-US" sz="2200" kern="0" dirty="0">
                <a:latin typeface="Garamond" panose="02020404030301010803" pitchFamily="18" charset="0"/>
              </a:rPr>
              <a:t>(IMAT), which is between the muscles that envelope the body cavity; and either as VAT within the </a:t>
            </a:r>
            <a:r>
              <a:rPr lang="en-US" sz="2200" kern="0" dirty="0" smtClean="0">
                <a:latin typeface="Garamond" panose="02020404030301010803" pitchFamily="18" charset="0"/>
              </a:rPr>
              <a:t>abdomen proper </a:t>
            </a:r>
            <a:r>
              <a:rPr lang="en-US" sz="2200" kern="0" dirty="0">
                <a:latin typeface="Garamond" panose="02020404030301010803" pitchFamily="18" charset="0"/>
              </a:rPr>
              <a:t>or as thoracic adipose tissue (TAT) above the diaphragm</a:t>
            </a:r>
            <a:r>
              <a:rPr lang="en-US" sz="2200" kern="0" dirty="0" smtClean="0">
                <a:latin typeface="Garamond" panose="02020404030301010803" pitchFamily="18" charset="0"/>
              </a:rPr>
              <a:t>. Use Bayesian classifier for heart tissue near the apex.</a:t>
            </a:r>
            <a:endParaRPr lang="en-US" sz="2200" kern="0" dirty="0">
              <a:latin typeface="Garamond" panose="02020404030301010803" pitchFamily="18" charset="0"/>
            </a:endParaRPr>
          </a:p>
        </p:txBody>
      </p:sp>
    </p:spTree>
    <p:extLst>
      <p:ext uri="{BB962C8B-B14F-4D97-AF65-F5344CB8AC3E}">
        <p14:creationId xmlns:p14="http://schemas.microsoft.com/office/powerpoint/2010/main" val="39692659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8224837" cy="1143000"/>
          </a:xfrm>
        </p:spPr>
        <p:txBody>
          <a:bodyPr/>
          <a:lstStyle/>
          <a:p>
            <a:pPr eaLnBrk="1" hangingPunct="1"/>
            <a:r>
              <a:rPr lang="en-US" sz="3000" b="1" dirty="0" smtClean="0"/>
              <a:t>Results</a:t>
            </a:r>
            <a:r>
              <a:rPr lang="en-US" altLang="en-US" b="1" dirty="0" smtClean="0"/>
              <a:t/>
            </a:r>
            <a:br>
              <a:rPr lang="en-US" altLang="en-US" b="1" dirty="0" smtClean="0"/>
            </a:br>
            <a:r>
              <a:rPr lang="en-US" altLang="en-US" sz="2800" b="1" dirty="0" smtClean="0">
                <a:solidFill>
                  <a:schemeClr val="accent1">
                    <a:lumMod val="60000"/>
                    <a:lumOff val="40000"/>
                  </a:schemeClr>
                </a:solidFill>
              </a:rPr>
              <a:t>Decrease in cardiac fat volumes observed</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154</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UM</a:t>
            </a:r>
            <a:endParaRPr lang="en-US" sz="1600"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654473" y="5633417"/>
            <a:ext cx="7835045" cy="1077218"/>
          </a:xfrm>
          <a:prstGeom prst="rect">
            <a:avLst/>
          </a:prstGeom>
        </p:spPr>
        <p:txBody>
          <a:bodyPr wrap="square">
            <a:spAutoFit/>
          </a:bodyPr>
          <a:lstStyle/>
          <a:p>
            <a:pPr>
              <a:spcBef>
                <a:spcPts val="600"/>
              </a:spcBef>
              <a:spcAft>
                <a:spcPts val="600"/>
              </a:spcAft>
            </a:pPr>
            <a:r>
              <a:rPr lang="en-US" sz="1600" dirty="0"/>
              <a:t>Stacked bar graphs of the slice by slice changes in the PAAT (cyan), EAT (silver) and PAT (sea green) from pre- to post-intervention scans (a) for subject A, (b) for subject C, and (c) for subject D. Note: the EAT bars that cross the 0 line are obscuring the PAAT bar which has an opposite sign for that slice.</a:t>
            </a:r>
          </a:p>
        </p:txBody>
      </p:sp>
      <p:sp>
        <p:nvSpPr>
          <p:cNvPr id="11" name="Content Placeholder 20"/>
          <p:cNvSpPr txBox="1">
            <a:spLocks/>
          </p:cNvSpPr>
          <p:nvPr/>
        </p:nvSpPr>
        <p:spPr bwMode="auto">
          <a:xfrm>
            <a:off x="569912" y="1381125"/>
            <a:ext cx="8421688" cy="14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a:lstStyle>
          <a:p>
            <a:pPr marL="0" indent="0"/>
            <a:r>
              <a:rPr lang="en-US" sz="2200" kern="0" dirty="0" smtClean="0">
                <a:latin typeface="Garamond" panose="02020404030301010803" pitchFamily="18" charset="0"/>
              </a:rPr>
              <a:t>All but </a:t>
            </a:r>
            <a:r>
              <a:rPr lang="en-US" sz="2200" kern="0" dirty="0">
                <a:latin typeface="Garamond" panose="02020404030301010803" pitchFamily="18" charset="0"/>
              </a:rPr>
              <a:t>one of these adipose tissue volumes decrease after the intervention for all four subjects, with the average </a:t>
            </a:r>
            <a:r>
              <a:rPr lang="en-US" sz="2200" b="1" kern="0" dirty="0">
                <a:latin typeface="Garamond" panose="02020404030301010803" pitchFamily="18" charset="0"/>
              </a:rPr>
              <a:t>EAT decreasing by 14.47%</a:t>
            </a:r>
            <a:r>
              <a:rPr lang="en-US" sz="2200" kern="0" dirty="0">
                <a:latin typeface="Garamond" panose="02020404030301010803" pitchFamily="18" charset="0"/>
              </a:rPr>
              <a:t>, the average </a:t>
            </a:r>
            <a:r>
              <a:rPr lang="en-US" sz="2200" b="1" kern="0" dirty="0">
                <a:latin typeface="Garamond" panose="02020404030301010803" pitchFamily="18" charset="0"/>
              </a:rPr>
              <a:t>PAT decreasing by 8.72%</a:t>
            </a:r>
            <a:r>
              <a:rPr lang="en-US" sz="2200" kern="0" dirty="0">
                <a:latin typeface="Garamond" panose="02020404030301010803" pitchFamily="18" charset="0"/>
              </a:rPr>
              <a:t>,</a:t>
            </a:r>
            <a:r>
              <a:rPr lang="en-US" sz="2200" b="1" kern="0" dirty="0">
                <a:latin typeface="Garamond" panose="02020404030301010803" pitchFamily="18" charset="0"/>
              </a:rPr>
              <a:t> </a:t>
            </a:r>
            <a:r>
              <a:rPr lang="en-US" sz="2200" kern="0" dirty="0">
                <a:latin typeface="Garamond" panose="02020404030301010803" pitchFamily="18" charset="0"/>
              </a:rPr>
              <a:t>and the average </a:t>
            </a:r>
            <a:r>
              <a:rPr lang="en-US" sz="2200" b="1" kern="0" dirty="0">
                <a:latin typeface="Garamond" panose="02020404030301010803" pitchFamily="18" charset="0"/>
              </a:rPr>
              <a:t>PAAT decreases by 3.5%</a:t>
            </a:r>
            <a:r>
              <a:rPr lang="en-US" sz="2200" kern="0" dirty="0">
                <a:latin typeface="Garamond" panose="02020404030301010803" pitchFamily="18" charset="0"/>
              </a:rPr>
              <a:t> from the initial values, although inter-subject </a:t>
            </a:r>
            <a:r>
              <a:rPr lang="en-US" sz="2200" kern="0" dirty="0" smtClean="0">
                <a:latin typeface="Garamond" panose="02020404030301010803" pitchFamily="18" charset="0"/>
              </a:rPr>
              <a:t>variability persists.</a:t>
            </a:r>
            <a:endParaRPr lang="en-US" sz="2200" kern="0" dirty="0">
              <a:latin typeface="Garamond" panose="02020404030301010803" pitchFamily="18" charset="0"/>
            </a:endParaRPr>
          </a:p>
        </p:txBody>
      </p:sp>
      <p:pic>
        <p:nvPicPr>
          <p:cNvPr id="1433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6996"/>
            <a:ext cx="9144000" cy="277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39672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155</a:t>
            </a:fld>
            <a:endParaRPr lang="en-US" dirty="0">
              <a:solidFill>
                <a:srgbClr val="000000">
                  <a:tint val="75000"/>
                </a:srgbClr>
              </a:solidFill>
            </a:endParaRPr>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UM</a:t>
            </a:r>
            <a:endParaRPr lang="en-US" sz="1600" dirty="0">
              <a:solidFill>
                <a:schemeClr val="bg1"/>
              </a:solidFill>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7295061"/>
              </p:ext>
            </p:extLst>
          </p:nvPr>
        </p:nvGraphicFramePr>
        <p:xfrm>
          <a:off x="1219201" y="1219205"/>
          <a:ext cx="6705598" cy="5638795"/>
        </p:xfrm>
        <a:graphic>
          <a:graphicData uri="http://schemas.openxmlformats.org/drawingml/2006/table">
            <a:tbl>
              <a:tblPr>
                <a:tableStyleId>{5C22544A-7EE6-4342-B048-85BDC9FD1C3A}</a:tableStyleId>
              </a:tblPr>
              <a:tblGrid>
                <a:gridCol w="1318411"/>
                <a:gridCol w="938282"/>
                <a:gridCol w="1170967"/>
                <a:gridCol w="1101388"/>
                <a:gridCol w="1088275"/>
                <a:gridCol w="1088275"/>
              </a:tblGrid>
              <a:tr h="695194">
                <a:tc gridSpan="2">
                  <a:txBody>
                    <a:bodyPr/>
                    <a:lstStyle/>
                    <a:p>
                      <a:pPr marL="0" marR="0">
                        <a:spcBef>
                          <a:spcPts val="0"/>
                        </a:spcBef>
                        <a:spcAft>
                          <a:spcPts val="0"/>
                        </a:spcAft>
                      </a:pPr>
                      <a:r>
                        <a:rPr lang="en-US" sz="1400" dirty="0">
                          <a:effectLst/>
                        </a:rPr>
                        <a:t>                            </a:t>
                      </a:r>
                      <a:r>
                        <a:rPr lang="en-US" sz="1400" b="1" i="1" dirty="0">
                          <a:effectLst/>
                        </a:rPr>
                        <a:t>Volume</a:t>
                      </a:r>
                    </a:p>
                    <a:p>
                      <a:pPr marL="0" marR="0">
                        <a:spcBef>
                          <a:spcPts val="0"/>
                        </a:spcBef>
                        <a:spcAft>
                          <a:spcPts val="0"/>
                        </a:spcAft>
                      </a:pPr>
                      <a:r>
                        <a:rPr lang="en-US" sz="1400" dirty="0">
                          <a:effectLst/>
                        </a:rPr>
                        <a:t> </a:t>
                      </a:r>
                    </a:p>
                    <a:p>
                      <a:pPr marL="0" marR="0" algn="l">
                        <a:spcBef>
                          <a:spcPts val="0"/>
                        </a:spcBef>
                        <a:spcAft>
                          <a:spcPts val="0"/>
                        </a:spcAft>
                      </a:pPr>
                      <a:r>
                        <a:rPr lang="en-US" sz="1400" b="1" i="1" dirty="0">
                          <a:effectLst/>
                        </a:rPr>
                        <a:t>Subject</a:t>
                      </a:r>
                      <a:endParaRPr lang="en-US" sz="1400" b="1" i="1" dirty="0">
                        <a:effectLst/>
                        <a:latin typeface="Times New Roman"/>
                        <a:ea typeface="SimSun"/>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400" b="1" dirty="0">
                          <a:effectLst/>
                        </a:rPr>
                        <a:t>Abdominal VAT+ [cc]</a:t>
                      </a:r>
                      <a:endParaRPr lang="en-US" sz="14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400" b="1" dirty="0" err="1">
                          <a:effectLst/>
                        </a:rPr>
                        <a:t>Peri</a:t>
                      </a:r>
                      <a:r>
                        <a:rPr lang="en-US" sz="1400" b="1" dirty="0">
                          <a:effectLst/>
                        </a:rPr>
                        <a:t>-aortic AT [cc]</a:t>
                      </a:r>
                      <a:endParaRPr lang="en-US" sz="14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400" b="1" dirty="0" err="1">
                          <a:effectLst/>
                        </a:rPr>
                        <a:t>Epicardial</a:t>
                      </a:r>
                      <a:r>
                        <a:rPr lang="en-US" sz="1400" b="1" dirty="0">
                          <a:effectLst/>
                        </a:rPr>
                        <a:t> AT [cc]</a:t>
                      </a:r>
                      <a:endParaRPr lang="en-US" sz="14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400" b="1" dirty="0" err="1">
                          <a:effectLst/>
                        </a:rPr>
                        <a:t>Paracardial</a:t>
                      </a:r>
                      <a:r>
                        <a:rPr lang="en-US" sz="1400" b="1" dirty="0">
                          <a:effectLst/>
                        </a:rPr>
                        <a:t> AT [cc]</a:t>
                      </a:r>
                      <a:endParaRPr lang="en-US" sz="1400" b="1" i="1" dirty="0">
                        <a:effectLst/>
                        <a:latin typeface="Times New Roman"/>
                        <a:ea typeface="SimSun"/>
                      </a:endParaRPr>
                    </a:p>
                  </a:txBody>
                  <a:tcPr marL="68580" marR="68580" marT="0" marB="0" anchor="ctr"/>
                </a:tc>
              </a:tr>
              <a:tr h="284115">
                <a:tc rowSpan="3">
                  <a:txBody>
                    <a:bodyPr/>
                    <a:lstStyle/>
                    <a:p>
                      <a:pPr marL="0" marR="0" algn="just">
                        <a:spcBef>
                          <a:spcPts val="0"/>
                        </a:spcBef>
                        <a:spcAft>
                          <a:spcPts val="0"/>
                        </a:spcAft>
                      </a:pPr>
                      <a:r>
                        <a:rPr lang="en-US" sz="1400" b="1" dirty="0">
                          <a:effectLst/>
                        </a:rPr>
                        <a:t>A</a:t>
                      </a:r>
                      <a:endParaRPr lang="en-US" sz="1400" b="1" dirty="0">
                        <a:effectLst/>
                        <a:latin typeface="Times New Roman"/>
                        <a:ea typeface="SimSun"/>
                      </a:endParaRPr>
                    </a:p>
                  </a:txBody>
                  <a:tcPr marL="68580" marR="68580" marT="0" marB="0" anchor="ctr"/>
                </a:tc>
                <a:tc>
                  <a:txBody>
                    <a:bodyPr/>
                    <a:lstStyle/>
                    <a:p>
                      <a:pPr marL="0" marR="0" algn="r">
                        <a:spcBef>
                          <a:spcPts val="0"/>
                        </a:spcBef>
                        <a:spcAft>
                          <a:spcPts val="0"/>
                        </a:spcAft>
                      </a:pPr>
                      <a:r>
                        <a:rPr lang="en-US" sz="1400">
                          <a:effectLst/>
                        </a:rPr>
                        <a:t>pre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4767.33</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36.28</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111.90</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77.09</a:t>
                      </a:r>
                      <a:endParaRPr lang="en-US" sz="1400">
                        <a:effectLst/>
                        <a:latin typeface="Times New Roman"/>
                        <a:ea typeface="Times New Roman"/>
                      </a:endParaRPr>
                    </a:p>
                  </a:txBody>
                  <a:tcPr marL="68580" marR="68580" marT="0" marB="0" anchor="ctr"/>
                </a:tc>
              </a:tr>
              <a:tr h="284115">
                <a:tc vMerge="1">
                  <a:txBody>
                    <a:bodyPr/>
                    <a:lstStyle/>
                    <a:p>
                      <a:endParaRPr lang="en-US"/>
                    </a:p>
                  </a:txBody>
                  <a:tcPr/>
                </a:tc>
                <a:tc>
                  <a:txBody>
                    <a:bodyPr/>
                    <a:lstStyle/>
                    <a:p>
                      <a:pPr marL="0" marR="0" algn="r">
                        <a:spcBef>
                          <a:spcPts val="0"/>
                        </a:spcBef>
                        <a:spcAft>
                          <a:spcPts val="0"/>
                        </a:spcAft>
                      </a:pPr>
                      <a:r>
                        <a:rPr lang="en-US" sz="1400">
                          <a:effectLst/>
                        </a:rPr>
                        <a:t>post</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4776.52</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34.97</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100.45</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66.39</a:t>
                      </a:r>
                      <a:endParaRPr lang="en-US" sz="1400">
                        <a:effectLst/>
                        <a:latin typeface="Times New Roman"/>
                        <a:ea typeface="Times New Roman"/>
                      </a:endParaRPr>
                    </a:p>
                  </a:txBody>
                  <a:tcPr marL="68580" marR="68580" marT="0" marB="0" anchor="ctr"/>
                </a:tc>
              </a:tr>
              <a:tr h="284115">
                <a:tc vMerge="1">
                  <a:txBody>
                    <a:bodyPr/>
                    <a:lstStyle/>
                    <a:p>
                      <a:endParaRPr lang="en-US"/>
                    </a:p>
                  </a:txBody>
                  <a:tcPr/>
                </a:tc>
                <a:tc>
                  <a:txBody>
                    <a:bodyPr/>
                    <a:lstStyle/>
                    <a:p>
                      <a:pPr marL="0" marR="0" algn="r">
                        <a:spcBef>
                          <a:spcPts val="0"/>
                        </a:spcBef>
                        <a:spcAft>
                          <a:spcPts val="0"/>
                        </a:spcAft>
                      </a:pPr>
                      <a:r>
                        <a:rPr lang="en-US" sz="1400">
                          <a:effectLst/>
                        </a:rPr>
                        <a:t>difference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+9.19</a:t>
                      </a:r>
                      <a:endParaRPr lang="en-US" sz="1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-2.01</a:t>
                      </a:r>
                      <a:endParaRPr lang="en-US" sz="1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-11.44</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-10.71</a:t>
                      </a:r>
                      <a:endParaRPr lang="en-US" sz="1400">
                        <a:effectLst/>
                        <a:latin typeface="Times New Roman"/>
                        <a:ea typeface="Times New Roman"/>
                      </a:endParaRPr>
                    </a:p>
                  </a:txBody>
                  <a:tcPr marL="68580" marR="68580" marT="0" marB="0" anchor="ctr"/>
                </a:tc>
              </a:tr>
              <a:tr h="284115">
                <a:tc rowSpan="3">
                  <a:txBody>
                    <a:bodyPr/>
                    <a:lstStyle/>
                    <a:p>
                      <a:pPr marL="0" marR="0" algn="just">
                        <a:spcBef>
                          <a:spcPts val="0"/>
                        </a:spcBef>
                        <a:spcAft>
                          <a:spcPts val="0"/>
                        </a:spcAft>
                      </a:pPr>
                      <a:r>
                        <a:rPr lang="en-US" sz="1400" b="1" dirty="0">
                          <a:effectLst/>
                        </a:rPr>
                        <a:t>B</a:t>
                      </a:r>
                      <a:endParaRPr lang="en-US" sz="1400" b="1" dirty="0">
                        <a:effectLst/>
                        <a:latin typeface="Times New Roman"/>
                        <a:ea typeface="SimSun"/>
                      </a:endParaRPr>
                    </a:p>
                  </a:txBody>
                  <a:tcPr marL="68580" marR="68580" marT="0" marB="0" anchor="ctr"/>
                </a:tc>
                <a:tc>
                  <a:txBody>
                    <a:bodyPr/>
                    <a:lstStyle/>
                    <a:p>
                      <a:pPr marL="0" marR="0" algn="r">
                        <a:spcBef>
                          <a:spcPts val="0"/>
                        </a:spcBef>
                        <a:spcAft>
                          <a:spcPts val="0"/>
                        </a:spcAft>
                      </a:pPr>
                      <a:r>
                        <a:rPr lang="en-US" sz="1400">
                          <a:effectLst/>
                        </a:rPr>
                        <a:t>pre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3694.97</a:t>
                      </a:r>
                      <a:endParaRPr lang="en-US" sz="1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18.29</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117.41</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79.21</a:t>
                      </a:r>
                      <a:endParaRPr lang="en-US" sz="1400">
                        <a:effectLst/>
                        <a:latin typeface="Times New Roman"/>
                        <a:ea typeface="Times New Roman"/>
                      </a:endParaRPr>
                    </a:p>
                  </a:txBody>
                  <a:tcPr marL="68580" marR="68580" marT="0" marB="0" anchor="ctr"/>
                </a:tc>
              </a:tr>
              <a:tr h="284115">
                <a:tc vMerge="1">
                  <a:txBody>
                    <a:bodyPr/>
                    <a:lstStyle/>
                    <a:p>
                      <a:endParaRPr lang="en-US"/>
                    </a:p>
                  </a:txBody>
                  <a:tcPr/>
                </a:tc>
                <a:tc>
                  <a:txBody>
                    <a:bodyPr/>
                    <a:lstStyle/>
                    <a:p>
                      <a:pPr marL="0" marR="0" algn="r">
                        <a:spcBef>
                          <a:spcPts val="0"/>
                        </a:spcBef>
                        <a:spcAft>
                          <a:spcPts val="0"/>
                        </a:spcAft>
                      </a:pPr>
                      <a:r>
                        <a:rPr lang="en-US" sz="1400">
                          <a:effectLst/>
                        </a:rPr>
                        <a:t>post</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3490.02</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17.36</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95.66</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78.43</a:t>
                      </a:r>
                      <a:endParaRPr lang="en-US" sz="1400" dirty="0">
                        <a:effectLst/>
                        <a:latin typeface="Times New Roman"/>
                        <a:ea typeface="Times New Roman"/>
                      </a:endParaRPr>
                    </a:p>
                  </a:txBody>
                  <a:tcPr marL="68580" marR="68580" marT="0" marB="0" anchor="ctr"/>
                </a:tc>
              </a:tr>
              <a:tr h="284115">
                <a:tc vMerge="1">
                  <a:txBody>
                    <a:bodyPr/>
                    <a:lstStyle/>
                    <a:p>
                      <a:endParaRPr lang="en-US"/>
                    </a:p>
                  </a:txBody>
                  <a:tcPr/>
                </a:tc>
                <a:tc>
                  <a:txBody>
                    <a:bodyPr/>
                    <a:lstStyle/>
                    <a:p>
                      <a:pPr marL="0" marR="0" algn="r">
                        <a:spcBef>
                          <a:spcPts val="0"/>
                        </a:spcBef>
                        <a:spcAft>
                          <a:spcPts val="0"/>
                        </a:spcAft>
                      </a:pPr>
                      <a:r>
                        <a:rPr lang="en-US" sz="1400">
                          <a:effectLst/>
                        </a:rPr>
                        <a:t>difference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-204.95</a:t>
                      </a:r>
                      <a:endParaRPr lang="en-US" sz="1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-0.93</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-21.74</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-0.78</a:t>
                      </a:r>
                      <a:endParaRPr lang="en-US" sz="1400">
                        <a:effectLst/>
                        <a:latin typeface="Times New Roman"/>
                        <a:ea typeface="Times New Roman"/>
                      </a:endParaRPr>
                    </a:p>
                  </a:txBody>
                  <a:tcPr marL="68580" marR="68580" marT="0" marB="0" anchor="ctr"/>
                </a:tc>
              </a:tr>
              <a:tr h="284115">
                <a:tc rowSpan="3">
                  <a:txBody>
                    <a:bodyPr/>
                    <a:lstStyle/>
                    <a:p>
                      <a:pPr marL="0" marR="0" algn="just">
                        <a:spcBef>
                          <a:spcPts val="0"/>
                        </a:spcBef>
                        <a:spcAft>
                          <a:spcPts val="0"/>
                        </a:spcAft>
                      </a:pPr>
                      <a:r>
                        <a:rPr lang="en-US" sz="1400" b="1" dirty="0">
                          <a:effectLst/>
                        </a:rPr>
                        <a:t>C</a:t>
                      </a:r>
                      <a:endParaRPr lang="en-US" sz="1400" b="1" dirty="0">
                        <a:effectLst/>
                        <a:latin typeface="Times New Roman"/>
                        <a:ea typeface="SimSun"/>
                      </a:endParaRPr>
                    </a:p>
                  </a:txBody>
                  <a:tcPr marL="68580" marR="68580" marT="0" marB="0" anchor="ctr"/>
                </a:tc>
                <a:tc>
                  <a:txBody>
                    <a:bodyPr/>
                    <a:lstStyle/>
                    <a:p>
                      <a:pPr marL="0" marR="0" algn="r">
                        <a:spcBef>
                          <a:spcPts val="0"/>
                        </a:spcBef>
                        <a:spcAft>
                          <a:spcPts val="0"/>
                        </a:spcAft>
                      </a:pPr>
                      <a:r>
                        <a:rPr lang="en-US" sz="1400">
                          <a:effectLst/>
                        </a:rPr>
                        <a:t>pre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3454.66</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21.75</a:t>
                      </a:r>
                      <a:endParaRPr lang="en-US" sz="1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79.40</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41.35</a:t>
                      </a:r>
                      <a:endParaRPr lang="en-US" sz="1400">
                        <a:effectLst/>
                        <a:latin typeface="Times New Roman"/>
                        <a:ea typeface="Times New Roman"/>
                      </a:endParaRPr>
                    </a:p>
                  </a:txBody>
                  <a:tcPr marL="68580" marR="68580" marT="0" marB="0" anchor="ctr"/>
                </a:tc>
              </a:tr>
              <a:tr h="284115">
                <a:tc vMerge="1">
                  <a:txBody>
                    <a:bodyPr/>
                    <a:lstStyle/>
                    <a:p>
                      <a:endParaRPr lang="en-US"/>
                    </a:p>
                  </a:txBody>
                  <a:tcPr/>
                </a:tc>
                <a:tc>
                  <a:txBody>
                    <a:bodyPr/>
                    <a:lstStyle/>
                    <a:p>
                      <a:pPr marL="0" marR="0" algn="r">
                        <a:spcBef>
                          <a:spcPts val="0"/>
                        </a:spcBef>
                        <a:spcAft>
                          <a:spcPts val="0"/>
                        </a:spcAft>
                      </a:pPr>
                      <a:r>
                        <a:rPr lang="en-US" sz="1400">
                          <a:effectLst/>
                        </a:rPr>
                        <a:t>post</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3449.13</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21.82</a:t>
                      </a:r>
                      <a:endParaRPr lang="en-US" sz="1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74.95</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38.96</a:t>
                      </a:r>
                      <a:endParaRPr lang="en-US" sz="1400">
                        <a:effectLst/>
                        <a:latin typeface="Times New Roman"/>
                        <a:ea typeface="Times New Roman"/>
                      </a:endParaRPr>
                    </a:p>
                  </a:txBody>
                  <a:tcPr marL="68580" marR="68580" marT="0" marB="0" anchor="ctr"/>
                </a:tc>
              </a:tr>
              <a:tr h="284115">
                <a:tc vMerge="1">
                  <a:txBody>
                    <a:bodyPr/>
                    <a:lstStyle/>
                    <a:p>
                      <a:endParaRPr lang="en-US"/>
                    </a:p>
                  </a:txBody>
                  <a:tcPr/>
                </a:tc>
                <a:tc>
                  <a:txBody>
                    <a:bodyPr/>
                    <a:lstStyle/>
                    <a:p>
                      <a:pPr marL="0" marR="0" algn="r">
                        <a:spcBef>
                          <a:spcPts val="0"/>
                        </a:spcBef>
                        <a:spcAft>
                          <a:spcPts val="0"/>
                        </a:spcAft>
                      </a:pPr>
                      <a:r>
                        <a:rPr lang="en-US" sz="1400">
                          <a:effectLst/>
                        </a:rPr>
                        <a:t>difference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-5.53</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-0.60</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-4.45</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-2.38</a:t>
                      </a:r>
                      <a:endParaRPr lang="en-US" sz="1400">
                        <a:effectLst/>
                        <a:latin typeface="Times New Roman"/>
                        <a:ea typeface="Times New Roman"/>
                      </a:endParaRPr>
                    </a:p>
                  </a:txBody>
                  <a:tcPr marL="68580" marR="68580" marT="0" marB="0" anchor="ctr"/>
                </a:tc>
              </a:tr>
              <a:tr h="284115">
                <a:tc rowSpan="3">
                  <a:txBody>
                    <a:bodyPr/>
                    <a:lstStyle/>
                    <a:p>
                      <a:pPr marL="0" marR="0" algn="just">
                        <a:spcBef>
                          <a:spcPts val="0"/>
                        </a:spcBef>
                        <a:spcAft>
                          <a:spcPts val="0"/>
                        </a:spcAft>
                      </a:pPr>
                      <a:r>
                        <a:rPr lang="en-US" sz="1400" b="1" dirty="0">
                          <a:effectLst/>
                        </a:rPr>
                        <a:t>D</a:t>
                      </a:r>
                      <a:endParaRPr lang="en-US" sz="1400" b="1" dirty="0">
                        <a:effectLst/>
                        <a:latin typeface="Times New Roman"/>
                        <a:ea typeface="SimSun"/>
                      </a:endParaRPr>
                    </a:p>
                  </a:txBody>
                  <a:tcPr marL="68580" marR="68580" marT="0" marB="0" anchor="ctr"/>
                </a:tc>
                <a:tc>
                  <a:txBody>
                    <a:bodyPr/>
                    <a:lstStyle/>
                    <a:p>
                      <a:pPr marL="0" marR="0" algn="r">
                        <a:spcBef>
                          <a:spcPts val="0"/>
                        </a:spcBef>
                        <a:spcAft>
                          <a:spcPts val="0"/>
                        </a:spcAft>
                      </a:pPr>
                      <a:r>
                        <a:rPr lang="en-US" sz="1400">
                          <a:effectLst/>
                        </a:rPr>
                        <a:t>pre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5919.30</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30.21</a:t>
                      </a:r>
                      <a:endParaRPr lang="en-US" sz="1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139.82</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122.40</a:t>
                      </a:r>
                      <a:endParaRPr lang="en-US" sz="1400">
                        <a:effectLst/>
                        <a:latin typeface="Times New Roman"/>
                        <a:ea typeface="Times New Roman"/>
                      </a:endParaRPr>
                    </a:p>
                  </a:txBody>
                  <a:tcPr marL="68580" marR="68580" marT="0" marB="0" anchor="ctr"/>
                </a:tc>
              </a:tr>
              <a:tr h="284115">
                <a:tc vMerge="1">
                  <a:txBody>
                    <a:bodyPr/>
                    <a:lstStyle/>
                    <a:p>
                      <a:endParaRPr lang="en-US"/>
                    </a:p>
                  </a:txBody>
                  <a:tcPr/>
                </a:tc>
                <a:tc>
                  <a:txBody>
                    <a:bodyPr/>
                    <a:lstStyle/>
                    <a:p>
                      <a:pPr marL="0" marR="0" algn="r">
                        <a:spcBef>
                          <a:spcPts val="0"/>
                        </a:spcBef>
                        <a:spcAft>
                          <a:spcPts val="0"/>
                        </a:spcAft>
                      </a:pPr>
                      <a:r>
                        <a:rPr lang="en-US" sz="1400">
                          <a:effectLst/>
                        </a:rPr>
                        <a:t>post</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5889.01</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28.66</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112.51</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108.34</a:t>
                      </a:r>
                      <a:endParaRPr lang="en-US" sz="1400">
                        <a:effectLst/>
                        <a:latin typeface="Times New Roman"/>
                        <a:ea typeface="Times New Roman"/>
                      </a:endParaRPr>
                    </a:p>
                  </a:txBody>
                  <a:tcPr marL="68580" marR="68580" marT="0" marB="0" anchor="ctr"/>
                </a:tc>
              </a:tr>
              <a:tr h="284115">
                <a:tc vMerge="1">
                  <a:txBody>
                    <a:bodyPr/>
                    <a:lstStyle/>
                    <a:p>
                      <a:endParaRPr lang="en-US"/>
                    </a:p>
                  </a:txBody>
                  <a:tcPr/>
                </a:tc>
                <a:tc>
                  <a:txBody>
                    <a:bodyPr/>
                    <a:lstStyle/>
                    <a:p>
                      <a:pPr marL="0" marR="0" algn="r">
                        <a:spcBef>
                          <a:spcPts val="0"/>
                        </a:spcBef>
                        <a:spcAft>
                          <a:spcPts val="0"/>
                        </a:spcAft>
                      </a:pPr>
                      <a:r>
                        <a:rPr lang="en-US" sz="1400">
                          <a:effectLst/>
                        </a:rPr>
                        <a:t>difference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-30.28</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-1.55</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-27.31</a:t>
                      </a:r>
                      <a:endParaRPr lang="en-US" sz="1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-14.06</a:t>
                      </a:r>
                      <a:endParaRPr lang="en-US" sz="1400">
                        <a:effectLst/>
                        <a:latin typeface="Times New Roman"/>
                        <a:ea typeface="Times New Roman"/>
                      </a:endParaRPr>
                    </a:p>
                  </a:txBody>
                  <a:tcPr marL="68580" marR="68580" marT="0" marB="0" anchor="ctr"/>
                </a:tc>
              </a:tr>
              <a:tr h="511407">
                <a:tc rowSpan="3">
                  <a:txBody>
                    <a:bodyPr/>
                    <a:lstStyle/>
                    <a:p>
                      <a:pPr marL="0" marR="0" algn="just">
                        <a:spcBef>
                          <a:spcPts val="0"/>
                        </a:spcBef>
                        <a:spcAft>
                          <a:spcPts val="0"/>
                        </a:spcAft>
                      </a:pPr>
                      <a:r>
                        <a:rPr lang="en-US" sz="1400" b="1" dirty="0">
                          <a:effectLst/>
                        </a:rPr>
                        <a:t>average</a:t>
                      </a:r>
                    </a:p>
                    <a:p>
                      <a:pPr marL="0" marR="0" algn="just">
                        <a:spcBef>
                          <a:spcPts val="0"/>
                        </a:spcBef>
                        <a:spcAft>
                          <a:spcPts val="0"/>
                        </a:spcAft>
                      </a:pPr>
                      <a:r>
                        <a:rPr lang="en-US" sz="1400" b="1" dirty="0">
                          <a:effectLst/>
                        </a:rPr>
                        <a:t>(standard</a:t>
                      </a:r>
                    </a:p>
                    <a:p>
                      <a:pPr marL="0" marR="0" algn="just">
                        <a:spcBef>
                          <a:spcPts val="0"/>
                        </a:spcBef>
                        <a:spcAft>
                          <a:spcPts val="0"/>
                        </a:spcAft>
                      </a:pPr>
                      <a:r>
                        <a:rPr lang="en-US" sz="1400" b="1" dirty="0">
                          <a:effectLst/>
                        </a:rPr>
                        <a:t>deviation)</a:t>
                      </a:r>
                      <a:endParaRPr lang="en-US" sz="1400" b="1" dirty="0">
                        <a:effectLst/>
                        <a:latin typeface="Times New Roman"/>
                        <a:ea typeface="SimSun"/>
                      </a:endParaRPr>
                    </a:p>
                  </a:txBody>
                  <a:tcPr marL="68580" marR="68580" marT="0" marB="0" anchor="ctr"/>
                </a:tc>
                <a:tc>
                  <a:txBody>
                    <a:bodyPr/>
                    <a:lstStyle/>
                    <a:p>
                      <a:pPr marL="0" marR="0" algn="r">
                        <a:spcBef>
                          <a:spcPts val="0"/>
                        </a:spcBef>
                        <a:spcAft>
                          <a:spcPts val="0"/>
                        </a:spcAft>
                      </a:pPr>
                      <a:r>
                        <a:rPr lang="en-US" sz="1400">
                          <a:effectLst/>
                        </a:rPr>
                        <a:t>pre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4459.07</a:t>
                      </a:r>
                    </a:p>
                    <a:p>
                      <a:pPr marL="0" marR="0" algn="r">
                        <a:spcBef>
                          <a:spcPts val="0"/>
                        </a:spcBef>
                        <a:spcAft>
                          <a:spcPts val="0"/>
                        </a:spcAft>
                      </a:pPr>
                      <a:r>
                        <a:rPr lang="en-US" sz="1400">
                          <a:effectLst/>
                        </a:rPr>
                        <a:t>(1128.42)</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26.63</a:t>
                      </a:r>
                    </a:p>
                    <a:p>
                      <a:pPr marL="0" marR="0" algn="r">
                        <a:spcBef>
                          <a:spcPts val="0"/>
                        </a:spcBef>
                        <a:spcAft>
                          <a:spcPts val="0"/>
                        </a:spcAft>
                      </a:pPr>
                      <a:r>
                        <a:rPr lang="en-US" sz="1400">
                          <a:effectLst/>
                        </a:rPr>
                        <a:t>(8.15)</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112.13</a:t>
                      </a:r>
                    </a:p>
                    <a:p>
                      <a:pPr marL="0" marR="0" algn="r">
                        <a:spcBef>
                          <a:spcPts val="0"/>
                        </a:spcBef>
                        <a:spcAft>
                          <a:spcPts val="0"/>
                        </a:spcAft>
                      </a:pPr>
                      <a:r>
                        <a:rPr lang="en-US" sz="1400" dirty="0">
                          <a:effectLst/>
                        </a:rPr>
                        <a:t>(24.94)</a:t>
                      </a:r>
                      <a:endParaRPr lang="en-US" sz="1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80.01</a:t>
                      </a:r>
                    </a:p>
                    <a:p>
                      <a:pPr marL="0" marR="0" algn="r">
                        <a:spcBef>
                          <a:spcPts val="0"/>
                        </a:spcBef>
                        <a:spcAft>
                          <a:spcPts val="0"/>
                        </a:spcAft>
                      </a:pPr>
                      <a:r>
                        <a:rPr lang="en-US" sz="1400" dirty="0">
                          <a:effectLst/>
                        </a:rPr>
                        <a:t>(33.17)</a:t>
                      </a:r>
                      <a:endParaRPr lang="en-US" sz="1400" dirty="0">
                        <a:effectLst/>
                        <a:latin typeface="Times New Roman"/>
                        <a:ea typeface="Times New Roman"/>
                      </a:endParaRPr>
                    </a:p>
                  </a:txBody>
                  <a:tcPr marL="68580" marR="68580" marT="0" marB="0" anchor="ctr"/>
                </a:tc>
              </a:tr>
              <a:tr h="511407">
                <a:tc vMerge="1">
                  <a:txBody>
                    <a:bodyPr/>
                    <a:lstStyle/>
                    <a:p>
                      <a:endParaRPr lang="en-US"/>
                    </a:p>
                  </a:txBody>
                  <a:tcPr/>
                </a:tc>
                <a:tc>
                  <a:txBody>
                    <a:bodyPr/>
                    <a:lstStyle/>
                    <a:p>
                      <a:pPr marL="0" marR="0" algn="r">
                        <a:spcBef>
                          <a:spcPts val="0"/>
                        </a:spcBef>
                        <a:spcAft>
                          <a:spcPts val="0"/>
                        </a:spcAft>
                      </a:pPr>
                      <a:r>
                        <a:rPr lang="en-US" sz="1400">
                          <a:effectLst/>
                        </a:rPr>
                        <a:t>post</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4401.17</a:t>
                      </a:r>
                    </a:p>
                    <a:p>
                      <a:pPr marL="0" marR="0" algn="r">
                        <a:spcBef>
                          <a:spcPts val="0"/>
                        </a:spcBef>
                        <a:spcAft>
                          <a:spcPts val="0"/>
                        </a:spcAft>
                      </a:pPr>
                      <a:r>
                        <a:rPr lang="en-US" sz="1400">
                          <a:effectLst/>
                        </a:rPr>
                        <a:t>(1167.78)</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25.70</a:t>
                      </a:r>
                    </a:p>
                    <a:p>
                      <a:pPr marL="0" marR="0" algn="r">
                        <a:spcBef>
                          <a:spcPts val="0"/>
                        </a:spcBef>
                        <a:spcAft>
                          <a:spcPts val="0"/>
                        </a:spcAft>
                      </a:pPr>
                      <a:r>
                        <a:rPr lang="en-US" sz="1400">
                          <a:effectLst/>
                        </a:rPr>
                        <a:t>(7.73)</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95.89</a:t>
                      </a:r>
                    </a:p>
                    <a:p>
                      <a:pPr marL="0" marR="0" algn="r">
                        <a:spcBef>
                          <a:spcPts val="0"/>
                        </a:spcBef>
                        <a:spcAft>
                          <a:spcPts val="0"/>
                        </a:spcAft>
                      </a:pPr>
                      <a:r>
                        <a:rPr lang="en-US" sz="1400">
                          <a:effectLst/>
                        </a:rPr>
                        <a:t>(15.66)</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73.03</a:t>
                      </a:r>
                    </a:p>
                    <a:p>
                      <a:pPr marL="0" marR="0" algn="r">
                        <a:spcBef>
                          <a:spcPts val="0"/>
                        </a:spcBef>
                        <a:spcAft>
                          <a:spcPts val="0"/>
                        </a:spcAft>
                      </a:pPr>
                      <a:r>
                        <a:rPr lang="en-US" sz="1400" dirty="0">
                          <a:effectLst/>
                        </a:rPr>
                        <a:t>(28.76)</a:t>
                      </a:r>
                      <a:endParaRPr lang="en-US" sz="1400" dirty="0">
                        <a:effectLst/>
                        <a:latin typeface="Times New Roman"/>
                        <a:ea typeface="Times New Roman"/>
                      </a:endParaRPr>
                    </a:p>
                  </a:txBody>
                  <a:tcPr marL="68580" marR="68580" marT="0" marB="0" anchor="ctr"/>
                </a:tc>
              </a:tr>
              <a:tr h="511407">
                <a:tc vMerge="1">
                  <a:txBody>
                    <a:bodyPr/>
                    <a:lstStyle/>
                    <a:p>
                      <a:endParaRPr lang="en-US"/>
                    </a:p>
                  </a:txBody>
                  <a:tcPr/>
                </a:tc>
                <a:tc>
                  <a:txBody>
                    <a:bodyPr/>
                    <a:lstStyle/>
                    <a:p>
                      <a:pPr marL="0" marR="0" algn="r">
                        <a:spcBef>
                          <a:spcPts val="0"/>
                        </a:spcBef>
                        <a:spcAft>
                          <a:spcPts val="0"/>
                        </a:spcAft>
                      </a:pPr>
                      <a:r>
                        <a:rPr lang="en-US" sz="1400">
                          <a:effectLst/>
                        </a:rPr>
                        <a:t>difference</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-57.90</a:t>
                      </a:r>
                    </a:p>
                    <a:p>
                      <a:pPr marL="0" marR="0" algn="r">
                        <a:spcBef>
                          <a:spcPts val="0"/>
                        </a:spcBef>
                        <a:spcAft>
                          <a:spcPts val="0"/>
                        </a:spcAft>
                      </a:pPr>
                      <a:r>
                        <a:rPr lang="en-US" sz="1400">
                          <a:effectLst/>
                        </a:rPr>
                        <a:t>(99.38)</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-0.93</a:t>
                      </a:r>
                    </a:p>
                    <a:p>
                      <a:pPr marL="0" marR="0" algn="r">
                        <a:spcBef>
                          <a:spcPts val="0"/>
                        </a:spcBef>
                        <a:spcAft>
                          <a:spcPts val="0"/>
                        </a:spcAft>
                      </a:pPr>
                      <a:r>
                        <a:rPr lang="en-US" sz="1400">
                          <a:effectLst/>
                        </a:rPr>
                        <a:t>(0.63)</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a:effectLst/>
                        </a:rPr>
                        <a:t>-16.23</a:t>
                      </a:r>
                    </a:p>
                    <a:p>
                      <a:pPr marL="0" marR="0" algn="r">
                        <a:spcBef>
                          <a:spcPts val="0"/>
                        </a:spcBef>
                        <a:spcAft>
                          <a:spcPts val="0"/>
                        </a:spcAft>
                      </a:pPr>
                      <a:r>
                        <a:rPr lang="en-US" sz="1400">
                          <a:effectLst/>
                        </a:rPr>
                        <a:t>(10.24)</a:t>
                      </a:r>
                      <a:endParaRPr lang="en-US" sz="140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1400" dirty="0">
                          <a:effectLst/>
                        </a:rPr>
                        <a:t>-6.98</a:t>
                      </a:r>
                    </a:p>
                    <a:p>
                      <a:pPr marL="0" marR="0" algn="r">
                        <a:spcBef>
                          <a:spcPts val="0"/>
                        </a:spcBef>
                        <a:spcAft>
                          <a:spcPts val="0"/>
                        </a:spcAft>
                      </a:pPr>
                      <a:r>
                        <a:rPr lang="en-US" sz="1400" dirty="0">
                          <a:effectLst/>
                        </a:rPr>
                        <a:t>(6.42)</a:t>
                      </a:r>
                      <a:endParaRPr lang="en-US" sz="1400" dirty="0">
                        <a:effectLst/>
                        <a:latin typeface="Times New Roman"/>
                        <a:ea typeface="Times New Roman"/>
                      </a:endParaRPr>
                    </a:p>
                  </a:txBody>
                  <a:tcPr marL="68580" marR="68580" marT="0" marB="0" anchor="ctr"/>
                </a:tc>
              </a:tr>
            </a:tbl>
          </a:graphicData>
        </a:graphic>
      </p:graphicFrame>
      <p:sp>
        <p:nvSpPr>
          <p:cNvPr id="6" name="Rectangle 1"/>
          <p:cNvSpPr>
            <a:spLocks noChangeArrowheads="1"/>
          </p:cNvSpPr>
          <p:nvPr/>
        </p:nvSpPr>
        <p:spPr bwMode="auto">
          <a:xfrm>
            <a:off x="2422525" y="22669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Title 6"/>
          <p:cNvSpPr>
            <a:spLocks noGrp="1"/>
          </p:cNvSpPr>
          <p:nvPr>
            <p:ph type="title"/>
          </p:nvPr>
        </p:nvSpPr>
        <p:spPr/>
        <p:txBody>
          <a:bodyPr/>
          <a:lstStyle/>
          <a:p>
            <a:r>
              <a:rPr lang="en-US" dirty="0" smtClean="0"/>
              <a:t> </a:t>
            </a:r>
            <a:endParaRPr lang="en-US" dirty="0"/>
          </a:p>
        </p:txBody>
      </p:sp>
      <p:sp>
        <p:nvSpPr>
          <p:cNvPr id="14" name="Rectangle 2"/>
          <p:cNvSpPr txBox="1">
            <a:spLocks noChangeArrowheads="1"/>
          </p:cNvSpPr>
          <p:nvPr/>
        </p:nvSpPr>
        <p:spPr bwMode="auto">
          <a:xfrm>
            <a:off x="614363" y="-25400"/>
            <a:ext cx="82248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Results</a:t>
            </a:r>
            <a:r>
              <a:rPr lang="en-US" altLang="en-US" b="1" kern="0" dirty="0" smtClean="0"/>
              <a:t/>
            </a:r>
            <a:br>
              <a:rPr lang="en-US" altLang="en-US" b="1" kern="0" dirty="0" smtClean="0"/>
            </a:br>
            <a:r>
              <a:rPr lang="en-US" altLang="en-US" sz="2800" b="1" kern="0" dirty="0">
                <a:solidFill>
                  <a:schemeClr val="accent1">
                    <a:lumMod val="60000"/>
                    <a:lumOff val="40000"/>
                  </a:schemeClr>
                </a:solidFill>
              </a:rPr>
              <a:t>T</a:t>
            </a:r>
            <a:r>
              <a:rPr lang="en-US" altLang="en-US" sz="2800" b="1" kern="0" dirty="0" smtClean="0">
                <a:solidFill>
                  <a:schemeClr val="accent1">
                    <a:lumMod val="60000"/>
                    <a:lumOff val="40000"/>
                  </a:schemeClr>
                </a:solidFill>
              </a:rPr>
              <a:t>abulated results for 4 subjects </a:t>
            </a:r>
            <a:endParaRPr lang="en-US" altLang="en-US" sz="2800" kern="0" dirty="0" smtClean="0">
              <a:solidFill>
                <a:schemeClr val="accent1">
                  <a:lumMod val="60000"/>
                  <a:lumOff val="40000"/>
                </a:schemeClr>
              </a:solidFill>
            </a:endParaRPr>
          </a:p>
        </p:txBody>
      </p:sp>
    </p:spTree>
    <p:extLst>
      <p:ext uri="{BB962C8B-B14F-4D97-AF65-F5344CB8AC3E}">
        <p14:creationId xmlns:p14="http://schemas.microsoft.com/office/powerpoint/2010/main" val="222023862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8224837" cy="1143000"/>
          </a:xfrm>
        </p:spPr>
        <p:txBody>
          <a:bodyPr/>
          <a:lstStyle/>
          <a:p>
            <a:pPr eaLnBrk="1" hangingPunct="1"/>
            <a:r>
              <a:rPr lang="en-US" sz="3000" b="1" dirty="0" smtClean="0"/>
              <a:t>Results</a:t>
            </a:r>
            <a:r>
              <a:rPr lang="en-US" altLang="en-US" b="1" dirty="0" smtClean="0"/>
              <a:t/>
            </a:r>
            <a:br>
              <a:rPr lang="en-US" altLang="en-US" b="1" dirty="0" smtClean="0"/>
            </a:br>
            <a:r>
              <a:rPr lang="en-US" altLang="en-US" sz="2800" b="1" dirty="0" smtClean="0">
                <a:solidFill>
                  <a:schemeClr val="accent1">
                    <a:lumMod val="60000"/>
                    <a:lumOff val="40000"/>
                  </a:schemeClr>
                </a:solidFill>
              </a:rPr>
              <a:t>3D renderings of the</a:t>
            </a:r>
            <a:r>
              <a:rPr lang="en-US" altLang="en-US" sz="2800" b="1" dirty="0">
                <a:solidFill>
                  <a:schemeClr val="accent1">
                    <a:lumMod val="60000"/>
                    <a:lumOff val="40000"/>
                  </a:schemeClr>
                </a:solidFill>
              </a:rPr>
              <a:t> </a:t>
            </a:r>
            <a:r>
              <a:rPr lang="en-US" altLang="en-US" sz="2800" b="1" dirty="0" smtClean="0">
                <a:solidFill>
                  <a:schemeClr val="accent1">
                    <a:lumMod val="60000"/>
                    <a:lumOff val="40000"/>
                  </a:schemeClr>
                </a:solidFill>
              </a:rPr>
              <a:t>fat near heart</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156</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429000" y="5376446"/>
            <a:ext cx="838200" cy="338554"/>
          </a:xfrm>
          <a:prstGeom prst="rect">
            <a:avLst/>
          </a:prstGeom>
          <a:noFill/>
        </p:spPr>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UM</a:t>
            </a:r>
            <a:endParaRPr lang="en-US" sz="1600"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863233" y="5867400"/>
            <a:ext cx="7835045" cy="1015663"/>
          </a:xfrm>
          <a:prstGeom prst="rect">
            <a:avLst/>
          </a:prstGeom>
        </p:spPr>
        <p:txBody>
          <a:bodyPr wrap="square">
            <a:spAutoFit/>
          </a:bodyPr>
          <a:lstStyle/>
          <a:p>
            <a:pPr>
              <a:spcBef>
                <a:spcPts val="600"/>
              </a:spcBef>
              <a:spcAft>
                <a:spcPts val="600"/>
              </a:spcAft>
            </a:pPr>
            <a:r>
              <a:rPr lang="en-US" sz="1500" dirty="0"/>
              <a:t>From left to right: PAAT, EAT and PAT 3D volume renderings from pre-intervention data for subject D, where slice number counts up from the diaphragm. The slice by slice volumes displayed as stacked bars going from left to right for the aorta (magenta), PAAT (cyan), heart (red), EAT (silver) and PAT (sea green) tissues are shown in the inset, where slice numbers count </a:t>
            </a:r>
            <a:r>
              <a:rPr lang="en-US" sz="1500" dirty="0" smtClean="0"/>
              <a:t>down.</a:t>
            </a:r>
            <a:endParaRPr lang="en-US" sz="1500" dirty="0"/>
          </a:p>
        </p:txBody>
      </p:sp>
      <p:sp>
        <p:nvSpPr>
          <p:cNvPr id="11" name="Content Placeholder 20"/>
          <p:cNvSpPr txBox="1">
            <a:spLocks/>
          </p:cNvSpPr>
          <p:nvPr/>
        </p:nvSpPr>
        <p:spPr bwMode="auto">
          <a:xfrm>
            <a:off x="569912" y="1381125"/>
            <a:ext cx="8421688"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a:lstStyle>
          <a:p>
            <a:pPr marL="0" indent="0"/>
            <a:r>
              <a:rPr lang="en-US" sz="2200" kern="0" dirty="0">
                <a:latin typeface="Garamond" panose="02020404030301010803" pitchFamily="18" charset="0"/>
              </a:rPr>
              <a:t>A reduction in heart fat depots is associated with better health </a:t>
            </a:r>
            <a:r>
              <a:rPr lang="en-US" sz="2200" kern="0" dirty="0" smtClean="0">
                <a:latin typeface="Garamond" panose="02020404030301010803" pitchFamily="18" charset="0"/>
              </a:rPr>
              <a:t>outcomes. 3D renderings </a:t>
            </a:r>
            <a:r>
              <a:rPr lang="en-US" sz="2200" kern="0" dirty="0">
                <a:latin typeface="Garamond" panose="02020404030301010803" pitchFamily="18" charset="0"/>
              </a:rPr>
              <a:t>of the cardiac-related fat depots are shown </a:t>
            </a:r>
            <a:r>
              <a:rPr lang="en-US" sz="2200" kern="0" dirty="0" smtClean="0">
                <a:latin typeface="Garamond" panose="02020404030301010803" pitchFamily="18" charset="0"/>
              </a:rPr>
              <a:t>below.</a:t>
            </a:r>
            <a:endParaRPr lang="en-US" sz="2200" kern="0" dirty="0">
              <a:latin typeface="Garamond" panose="02020404030301010803" pitchFamily="18" charset="0"/>
            </a:endParaRPr>
          </a:p>
        </p:txBody>
      </p:sp>
      <p:pic>
        <p:nvPicPr>
          <p:cNvPr id="1741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36" y="2144109"/>
            <a:ext cx="8792840" cy="371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428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Conclusion</a:t>
            </a:r>
            <a:r>
              <a:rPr lang="en-US" altLang="en-US" b="1" dirty="0" smtClean="0"/>
              <a:t/>
            </a:r>
            <a:br>
              <a:rPr lang="en-US" altLang="en-US" b="1" dirty="0" smtClean="0"/>
            </a:br>
            <a:r>
              <a:rPr lang="en-US" altLang="en-US" sz="2800" b="1" dirty="0">
                <a:solidFill>
                  <a:schemeClr val="accent1">
                    <a:lumMod val="60000"/>
                    <a:lumOff val="40000"/>
                  </a:schemeClr>
                </a:solidFill>
              </a:rPr>
              <a:t>Our contribution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5"/>
            <a:ext cx="8229600" cy="5208588"/>
          </a:xfrm>
        </p:spPr>
        <p:txBody>
          <a:bodyPr/>
          <a:lstStyle/>
          <a:p>
            <a:pPr lvl="1" algn="just" eaLnBrk="1" hangingPunct="1">
              <a:spcBef>
                <a:spcPts val="600"/>
              </a:spcBef>
              <a:spcAft>
                <a:spcPts val="600"/>
              </a:spcAft>
              <a:defRPr/>
            </a:pPr>
            <a:r>
              <a:rPr lang="en-US" sz="2800" dirty="0">
                <a:latin typeface="Garamond" panose="02020404030301010803" pitchFamily="18" charset="0"/>
              </a:rPr>
              <a:t>We provide estimations of heart fat distributions from Dixon MRI.</a:t>
            </a:r>
          </a:p>
          <a:p>
            <a:pPr lvl="1" algn="just" eaLnBrk="1" hangingPunct="1">
              <a:spcBef>
                <a:spcPts val="600"/>
              </a:spcBef>
              <a:spcAft>
                <a:spcPts val="600"/>
              </a:spcAft>
              <a:defRPr/>
            </a:pPr>
            <a:r>
              <a:rPr lang="en-US" sz="2800" dirty="0" smtClean="0">
                <a:latin typeface="Garamond" panose="02020404030301010803" pitchFamily="18" charset="0"/>
              </a:rPr>
              <a:t>Quantification </a:t>
            </a:r>
            <a:r>
              <a:rPr lang="en-US" sz="2800" dirty="0">
                <a:latin typeface="Garamond" panose="02020404030301010803" pitchFamily="18" charset="0"/>
              </a:rPr>
              <a:t>of fat around the heart is feasible with fast 2-point Dixon scans </a:t>
            </a:r>
            <a:r>
              <a:rPr lang="en-US" sz="2800" dirty="0" smtClean="0">
                <a:latin typeface="Garamond" panose="02020404030301010803" pitchFamily="18" charset="0"/>
              </a:rPr>
              <a:t>having rapid TR; the </a:t>
            </a:r>
            <a:r>
              <a:rPr lang="en-US" sz="2800" dirty="0">
                <a:latin typeface="Garamond" panose="02020404030301010803" pitchFamily="18" charset="0"/>
              </a:rPr>
              <a:t>Dixon-technique MRI </a:t>
            </a:r>
            <a:r>
              <a:rPr lang="en-US" sz="2800" dirty="0" smtClean="0">
                <a:latin typeface="Garamond" panose="02020404030301010803" pitchFamily="18" charset="0"/>
              </a:rPr>
              <a:t>with breath-hold offers good </a:t>
            </a:r>
            <a:r>
              <a:rPr lang="en-US" sz="2800" dirty="0">
                <a:latin typeface="Garamond" panose="02020404030301010803" pitchFamily="18" charset="0"/>
              </a:rPr>
              <a:t>contrast between fat and water bearing tissue</a:t>
            </a:r>
            <a:r>
              <a:rPr lang="en-US" sz="2800" dirty="0" smtClean="0">
                <a:latin typeface="Garamond" panose="02020404030301010803" pitchFamily="18" charset="0"/>
              </a:rPr>
              <a:t>.</a:t>
            </a:r>
          </a:p>
          <a:p>
            <a:pPr lvl="1" algn="just" eaLnBrk="1" hangingPunct="1">
              <a:spcBef>
                <a:spcPts val="600"/>
              </a:spcBef>
              <a:spcAft>
                <a:spcPts val="600"/>
              </a:spcAft>
              <a:defRPr/>
            </a:pPr>
            <a:r>
              <a:rPr lang="en-US" sz="2800" dirty="0" smtClean="0">
                <a:latin typeface="Garamond" panose="02020404030301010803" pitchFamily="18" charset="0"/>
              </a:rPr>
              <a:t>This </a:t>
            </a:r>
            <a:r>
              <a:rPr lang="en-US" sz="2800" dirty="0">
                <a:latin typeface="Garamond" panose="02020404030301010803" pitchFamily="18" charset="0"/>
              </a:rPr>
              <a:t>could potentially act as a surrogate for </a:t>
            </a:r>
            <a:r>
              <a:rPr lang="en-US" sz="2800" dirty="0" smtClean="0">
                <a:latin typeface="Garamond" panose="02020404030301010803" pitchFamily="18" charset="0"/>
              </a:rPr>
              <a:t>other measures, e.g. from </a:t>
            </a:r>
            <a:r>
              <a:rPr lang="en-US" sz="2800" dirty="0">
                <a:latin typeface="Garamond" panose="02020404030301010803" pitchFamily="18" charset="0"/>
              </a:rPr>
              <a:t>cardiac-gated CT </a:t>
            </a:r>
            <a:r>
              <a:rPr lang="en-US" sz="2800" dirty="0" smtClean="0">
                <a:latin typeface="Garamond" panose="02020404030301010803" pitchFamily="18" charset="0"/>
              </a:rPr>
              <a:t>approaches, which is useful for intervention studies.</a:t>
            </a:r>
          </a:p>
          <a:p>
            <a:pPr lvl="1" algn="just" eaLnBrk="1" hangingPunct="1">
              <a:spcBef>
                <a:spcPts val="600"/>
              </a:spcBef>
              <a:spcAft>
                <a:spcPts val="600"/>
              </a:spcAft>
              <a:defRPr/>
            </a:pPr>
            <a:r>
              <a:rPr lang="en-US" sz="2800" dirty="0" smtClean="0">
                <a:latin typeface="Garamond" panose="02020404030301010803" pitchFamily="18" charset="0"/>
              </a:rPr>
              <a:t>We also illustrate </a:t>
            </a:r>
            <a:r>
              <a:rPr lang="en-US" sz="2800" dirty="0">
                <a:latin typeface="Garamond" panose="02020404030301010803" pitchFamily="18" charset="0"/>
              </a:rPr>
              <a:t>lung imaging via the void signal</a:t>
            </a:r>
            <a:r>
              <a:rPr lang="en-US" sz="2800" dirty="0" smtClean="0">
                <a:latin typeface="Garamond" panose="02020404030301010803" pitchFamily="18" charset="0"/>
              </a:rPr>
              <a:t>.</a:t>
            </a:r>
            <a:endParaRPr lang="en-US" sz="28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157</a:t>
            </a:fld>
            <a:endParaRPr lang="en-US" dirty="0">
              <a:solidFill>
                <a:srgbClr val="000000">
                  <a:tint val="75000"/>
                </a:srgbClr>
              </a:solidFill>
            </a:endParaRPr>
          </a:p>
        </p:txBody>
      </p:sp>
    </p:spTree>
    <p:extLst>
      <p:ext uri="{BB962C8B-B14F-4D97-AF65-F5344CB8AC3E}">
        <p14:creationId xmlns:p14="http://schemas.microsoft.com/office/powerpoint/2010/main" val="94453960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Conclusion</a:t>
            </a:r>
            <a:r>
              <a:rPr lang="en-US" altLang="en-US" b="1" dirty="0" smtClean="0"/>
              <a:t/>
            </a:r>
            <a:br>
              <a:rPr lang="en-US" altLang="en-US" b="1" dirty="0" smtClean="0"/>
            </a:br>
            <a:r>
              <a:rPr lang="en-US" altLang="en-US" sz="2800" b="1" dirty="0" smtClean="0">
                <a:solidFill>
                  <a:schemeClr val="accent1">
                    <a:lumMod val="60000"/>
                    <a:lumOff val="40000"/>
                  </a:schemeClr>
                </a:solidFill>
              </a:rPr>
              <a:t>Further </a:t>
            </a:r>
            <a:r>
              <a:rPr lang="en-US" altLang="en-US" sz="2800" b="1" dirty="0" smtClean="0">
                <a:solidFill>
                  <a:schemeClr val="accent1">
                    <a:lumMod val="60000"/>
                    <a:lumOff val="40000"/>
                  </a:schemeClr>
                </a:solidFill>
              </a:rPr>
              <a:t>refinement</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5"/>
            <a:ext cx="6288087" cy="5208588"/>
          </a:xfrm>
        </p:spPr>
        <p:txBody>
          <a:bodyPr/>
          <a:lstStyle/>
          <a:p>
            <a:pPr lvl="1" algn="just" eaLnBrk="1" hangingPunct="1">
              <a:spcBef>
                <a:spcPts val="600"/>
              </a:spcBef>
              <a:spcAft>
                <a:spcPts val="600"/>
              </a:spcAft>
              <a:defRPr/>
            </a:pPr>
            <a:r>
              <a:rPr lang="en-US" sz="2500" dirty="0" smtClean="0">
                <a:latin typeface="Garamond" panose="02020404030301010803" pitchFamily="18" charset="0"/>
              </a:rPr>
              <a:t>Validation by comparing with the manual segmentation of a radiologist has been accomplished (results to be published).</a:t>
            </a:r>
          </a:p>
          <a:p>
            <a:pPr lvl="1" algn="just" eaLnBrk="1" hangingPunct="1">
              <a:spcBef>
                <a:spcPts val="600"/>
              </a:spcBef>
              <a:spcAft>
                <a:spcPts val="600"/>
              </a:spcAft>
              <a:defRPr/>
            </a:pPr>
            <a:r>
              <a:rPr lang="en-US" sz="2500" dirty="0">
                <a:latin typeface="Garamond" panose="02020404030301010803" pitchFamily="18" charset="0"/>
              </a:rPr>
              <a:t>Rectification and alignment at the sub-millimeter </a:t>
            </a:r>
            <a:r>
              <a:rPr lang="en-US" sz="2500" dirty="0" smtClean="0">
                <a:latin typeface="Garamond" panose="02020404030301010803" pitchFamily="18" charset="0"/>
              </a:rPr>
              <a:t>level has been achieved via interpolating the fiducial intervertebral disc (IVD) locations.</a:t>
            </a:r>
          </a:p>
          <a:p>
            <a:pPr lvl="2" algn="just" eaLnBrk="1" hangingPunct="1">
              <a:spcBef>
                <a:spcPts val="600"/>
              </a:spcBef>
              <a:spcAft>
                <a:spcPts val="600"/>
              </a:spcAft>
              <a:defRPr/>
            </a:pPr>
            <a:r>
              <a:rPr lang="en-US" sz="2100" i="0" dirty="0" smtClean="0">
                <a:latin typeface="Garamond" panose="02020404030301010803" pitchFamily="18" charset="0"/>
              </a:rPr>
              <a:t>IVD slice locations are labeled. There is some preliminary work to automate this process, with some partial success.</a:t>
            </a:r>
          </a:p>
          <a:p>
            <a:pPr lvl="2" algn="just" eaLnBrk="1" hangingPunct="1">
              <a:spcBef>
                <a:spcPts val="600"/>
              </a:spcBef>
              <a:spcAft>
                <a:spcPts val="600"/>
              </a:spcAft>
              <a:defRPr/>
            </a:pPr>
            <a:r>
              <a:rPr lang="en-US" sz="2100" i="0" dirty="0" smtClean="0">
                <a:latin typeface="Garamond" panose="02020404030301010803" pitchFamily="18" charset="0"/>
              </a:rPr>
              <a:t>An ellipse mask is grown from the location seed in the water-only volume. </a:t>
            </a:r>
          </a:p>
          <a:p>
            <a:pPr lvl="2" algn="just" eaLnBrk="1" hangingPunct="1">
              <a:spcBef>
                <a:spcPts val="600"/>
              </a:spcBef>
              <a:spcAft>
                <a:spcPts val="600"/>
              </a:spcAft>
              <a:defRPr/>
            </a:pPr>
            <a:r>
              <a:rPr lang="en-US" sz="2100" i="0" dirty="0" smtClean="0">
                <a:latin typeface="Garamond" panose="02020404030301010803" pitchFamily="18" charset="0"/>
              </a:rPr>
              <a:t>The spinal cord can be extracted.</a:t>
            </a:r>
            <a:endParaRPr lang="en-US" sz="2100" i="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158</a:t>
            </a:fld>
            <a:endParaRPr lang="en-US" dirty="0">
              <a:solidFill>
                <a:srgbClr val="000000">
                  <a:tint val="75000"/>
                </a:srgbClr>
              </a:solidFill>
            </a:endParaRPr>
          </a:p>
        </p:txBody>
      </p:sp>
      <p:pic>
        <p:nvPicPr>
          <p:cNvPr id="5" name="Picture 4"/>
          <p:cNvPicPr/>
          <p:nvPr/>
        </p:nvPicPr>
        <p:blipFill rotWithShape="1">
          <a:blip r:embed="rId3"/>
          <a:srcRect l="32436" t="10535" r="28383" b="3567"/>
          <a:stretch/>
        </p:blipFill>
        <p:spPr bwMode="auto">
          <a:xfrm>
            <a:off x="6970816" y="2514600"/>
            <a:ext cx="2173184" cy="3970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84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endParaRPr lang="en-US" dirty="0" smtClean="0"/>
          </a:p>
          <a:p>
            <a:pPr algn="ctr"/>
            <a:endParaRPr lang="en-US" dirty="0"/>
          </a:p>
          <a:p>
            <a:pPr algn="ctr"/>
            <a:r>
              <a:rPr lang="en-US" dirty="0" smtClean="0"/>
              <a:t>THANK YOU.</a:t>
            </a:r>
          </a:p>
        </p:txBody>
      </p:sp>
      <p:sp>
        <p:nvSpPr>
          <p:cNvPr id="4" name="Slide Number Placeholder 3"/>
          <p:cNvSpPr>
            <a:spLocks noGrp="1"/>
          </p:cNvSpPr>
          <p:nvPr>
            <p:ph type="sldNum" sz="quarter" idx="10"/>
          </p:nvPr>
        </p:nvSpPr>
        <p:spPr/>
        <p:txBody>
          <a:bodyPr/>
          <a:lstStyle/>
          <a:p>
            <a:pPr>
              <a:defRPr/>
            </a:pPr>
            <a:fld id="{11BF9F04-2413-45C8-B34A-B6932984E323}" type="slidenum">
              <a:rPr lang="en-US" smtClean="0">
                <a:solidFill>
                  <a:srgbClr val="000000">
                    <a:tint val="75000"/>
                  </a:srgbClr>
                </a:solidFill>
              </a:rPr>
              <a:pPr>
                <a:defRPr/>
              </a:pPr>
              <a:t>159</a:t>
            </a:fld>
            <a:endParaRPr lang="en-US" dirty="0">
              <a:solidFill>
                <a:srgbClr val="000000">
                  <a:tint val="75000"/>
                </a:srgbClr>
              </a:solidFill>
            </a:endParaRPr>
          </a:p>
        </p:txBody>
      </p:sp>
      <p:sp>
        <p:nvSpPr>
          <p:cNvPr id="3" name="Title 2"/>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17036217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Advanced Pattern Recognition applied to Computer Vision</a:t>
            </a:r>
            <a:endParaRPr lang="en-US" dirty="0"/>
          </a:p>
        </p:txBody>
      </p:sp>
      <p:sp>
        <p:nvSpPr>
          <p:cNvPr id="3" name="Subtitle 2"/>
          <p:cNvSpPr>
            <a:spLocks noGrp="1"/>
          </p:cNvSpPr>
          <p:nvPr>
            <p:ph type="subTitle" idx="1"/>
          </p:nvPr>
        </p:nvSpPr>
        <p:spPr/>
        <p:txBody>
          <a:bodyPr/>
          <a:lstStyle/>
          <a:p>
            <a:r>
              <a:rPr lang="en-US" dirty="0" smtClean="0"/>
              <a:t>Dr. </a:t>
            </a:r>
            <a:r>
              <a:rPr lang="en-US" dirty="0" err="1" smtClean="0"/>
              <a:t>Sunanda</a:t>
            </a:r>
            <a:r>
              <a:rPr lang="en-US" dirty="0" smtClean="0"/>
              <a:t> </a:t>
            </a:r>
            <a:r>
              <a:rPr lang="en-US" dirty="0" err="1" smtClean="0"/>
              <a:t>Mitra</a:t>
            </a:r>
            <a:endParaRPr lang="en-US" dirty="0" smtClean="0"/>
          </a:p>
          <a:p>
            <a:r>
              <a:rPr lang="en-US" dirty="0" smtClean="0"/>
              <a:t>Class projects</a:t>
            </a:r>
          </a:p>
          <a:p>
            <a:r>
              <a:rPr lang="en-US" dirty="0" smtClean="0"/>
              <a:t>Jason E. Hill</a:t>
            </a:r>
            <a:endParaRPr lang="en-US" dirty="0"/>
          </a:p>
        </p:txBody>
      </p:sp>
    </p:spTree>
    <p:extLst>
      <p:ext uri="{BB962C8B-B14F-4D97-AF65-F5344CB8AC3E}">
        <p14:creationId xmlns:p14="http://schemas.microsoft.com/office/powerpoint/2010/main" val="43996889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70C2A0-7481-4A19-994C-623954255BEF}" type="slidenum">
              <a:rPr lang="en-US" smtClean="0">
                <a:solidFill>
                  <a:srgbClr val="000000">
                    <a:tint val="75000"/>
                  </a:srgbClr>
                </a:solidFill>
              </a:rPr>
              <a:pPr>
                <a:defRPr/>
              </a:pPr>
              <a:t>160</a:t>
            </a:fld>
            <a:endParaRPr lang="en-US" dirty="0">
              <a:solidFill>
                <a:srgbClr val="000000">
                  <a:tint val="75000"/>
                </a:srgbClr>
              </a:solidFill>
            </a:endParaRPr>
          </a:p>
        </p:txBody>
      </p:sp>
    </p:spTree>
    <p:extLst>
      <p:ext uri="{BB962C8B-B14F-4D97-AF65-F5344CB8AC3E}">
        <p14:creationId xmlns:p14="http://schemas.microsoft.com/office/powerpoint/2010/main" val="151659891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70C2A0-7481-4A19-994C-623954255BEF}" type="slidenum">
              <a:rPr lang="en-US" smtClean="0">
                <a:solidFill>
                  <a:srgbClr val="000000">
                    <a:tint val="75000"/>
                  </a:srgbClr>
                </a:solidFill>
              </a:rPr>
              <a:pPr>
                <a:defRPr/>
              </a:pPr>
              <a:t>161</a:t>
            </a:fld>
            <a:endParaRPr lang="en-US" dirty="0">
              <a:solidFill>
                <a:srgbClr val="000000">
                  <a:tint val="75000"/>
                </a:srgbClr>
              </a:solidFill>
            </a:endParaRPr>
          </a:p>
        </p:txBody>
      </p:sp>
    </p:spTree>
    <p:extLst>
      <p:ext uri="{BB962C8B-B14F-4D97-AF65-F5344CB8AC3E}">
        <p14:creationId xmlns:p14="http://schemas.microsoft.com/office/powerpoint/2010/main" val="289949847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70C2A0-7481-4A19-994C-623954255BEF}" type="slidenum">
              <a:rPr lang="en-US" smtClean="0">
                <a:solidFill>
                  <a:srgbClr val="000000">
                    <a:tint val="75000"/>
                  </a:srgbClr>
                </a:solidFill>
              </a:rPr>
              <a:pPr>
                <a:defRPr/>
              </a:pPr>
              <a:t>162</a:t>
            </a:fld>
            <a:endParaRPr lang="en-US" dirty="0">
              <a:solidFill>
                <a:srgbClr val="000000">
                  <a:tint val="75000"/>
                </a:srgbClr>
              </a:solidFill>
            </a:endParaRPr>
          </a:p>
        </p:txBody>
      </p:sp>
    </p:spTree>
    <p:extLst>
      <p:ext uri="{BB962C8B-B14F-4D97-AF65-F5344CB8AC3E}">
        <p14:creationId xmlns:p14="http://schemas.microsoft.com/office/powerpoint/2010/main" val="375205144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70C2A0-7481-4A19-994C-623954255BEF}" type="slidenum">
              <a:rPr lang="en-US" smtClean="0">
                <a:solidFill>
                  <a:srgbClr val="000000">
                    <a:tint val="75000"/>
                  </a:srgbClr>
                </a:solidFill>
              </a:rPr>
              <a:pPr>
                <a:defRPr/>
              </a:pPr>
              <a:t>163</a:t>
            </a:fld>
            <a:endParaRPr lang="en-US" dirty="0">
              <a:solidFill>
                <a:srgbClr val="000000">
                  <a:tint val="75000"/>
                </a:srgbClr>
              </a:solidFill>
            </a:endParaRPr>
          </a:p>
        </p:txBody>
      </p:sp>
    </p:spTree>
    <p:extLst>
      <p:ext uri="{BB962C8B-B14F-4D97-AF65-F5344CB8AC3E}">
        <p14:creationId xmlns:p14="http://schemas.microsoft.com/office/powerpoint/2010/main" val="337778750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endParaRPr lang="en-US" dirty="0" smtClean="0"/>
          </a:p>
          <a:p>
            <a:pPr algn="ctr"/>
            <a:endParaRPr lang="en-US" dirty="0"/>
          </a:p>
          <a:p>
            <a:pPr algn="ctr"/>
            <a:r>
              <a:rPr lang="en-US" dirty="0" smtClean="0"/>
              <a:t>Supplemental Material.</a:t>
            </a:r>
          </a:p>
        </p:txBody>
      </p:sp>
      <p:sp>
        <p:nvSpPr>
          <p:cNvPr id="4" name="Slide Number Placeholder 3"/>
          <p:cNvSpPr>
            <a:spLocks noGrp="1"/>
          </p:cNvSpPr>
          <p:nvPr>
            <p:ph type="sldNum" sz="quarter" idx="10"/>
          </p:nvPr>
        </p:nvSpPr>
        <p:spPr/>
        <p:txBody>
          <a:bodyPr/>
          <a:lstStyle/>
          <a:p>
            <a:pPr>
              <a:defRPr/>
            </a:pPr>
            <a:fld id="{11BF9F04-2413-45C8-B34A-B6932984E323}" type="slidenum">
              <a:rPr lang="en-US" smtClean="0">
                <a:solidFill>
                  <a:srgbClr val="000000">
                    <a:tint val="75000"/>
                  </a:srgbClr>
                </a:solidFill>
              </a:rPr>
              <a:pPr>
                <a:defRPr/>
              </a:pPr>
              <a:t>164</a:t>
            </a:fld>
            <a:endParaRPr lang="en-US" dirty="0">
              <a:solidFill>
                <a:srgbClr val="000000">
                  <a:tint val="75000"/>
                </a:srgbClr>
              </a:solidFill>
            </a:endParaRPr>
          </a:p>
        </p:txBody>
      </p:sp>
      <p:sp>
        <p:nvSpPr>
          <p:cNvPr id="5" name="Rectangle 2"/>
          <p:cNvSpPr txBox="1">
            <a:spLocks noChangeArrowheads="1"/>
          </p:cNvSpPr>
          <p:nvPr/>
        </p:nvSpPr>
        <p:spPr bwMode="auto">
          <a:xfrm>
            <a:off x="614363" y="-2540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endParaRPr lang="en-US" altLang="en-US" sz="2800" kern="0" dirty="0" smtClean="0">
              <a:solidFill>
                <a:schemeClr val="accent1">
                  <a:lumMod val="60000"/>
                  <a:lumOff val="40000"/>
                </a:schemeClr>
              </a:solidFill>
            </a:endParaRPr>
          </a:p>
        </p:txBody>
      </p:sp>
      <p:sp>
        <p:nvSpPr>
          <p:cNvPr id="6" name="Title 5"/>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389697919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687388" y="76200"/>
            <a:ext cx="7770812" cy="838200"/>
          </a:xfrm>
        </p:spPr>
        <p:txBody>
          <a:bodyPr/>
          <a:lstStyle/>
          <a:p>
            <a:r>
              <a:rPr lang="en-US" smtClean="0"/>
              <a:t>Projective Transformations</a:t>
            </a:r>
          </a:p>
        </p:txBody>
      </p:sp>
      <p:sp>
        <p:nvSpPr>
          <p:cNvPr id="16388" name="Rectangle 3"/>
          <p:cNvSpPr>
            <a:spLocks noGrp="1" noChangeArrowheads="1"/>
          </p:cNvSpPr>
          <p:nvPr>
            <p:ph type="body" idx="1"/>
          </p:nvPr>
        </p:nvSpPr>
        <p:spPr>
          <a:xfrm>
            <a:off x="304800" y="1231900"/>
            <a:ext cx="8566150" cy="4940300"/>
          </a:xfrm>
        </p:spPr>
        <p:txBody>
          <a:bodyPr/>
          <a:lstStyle/>
          <a:p>
            <a:r>
              <a:rPr lang="en-US" sz="2000" dirty="0" smtClean="0"/>
              <a:t>Projective transformations …</a:t>
            </a:r>
          </a:p>
          <a:p>
            <a:pPr lvl="1"/>
            <a:r>
              <a:rPr lang="en-US" sz="1800" dirty="0" smtClean="0"/>
              <a:t>Affine transformations (parallel lines kept), and</a:t>
            </a:r>
          </a:p>
          <a:p>
            <a:pPr lvl="1"/>
            <a:r>
              <a:rPr lang="en-US" sz="1800" dirty="0" smtClean="0"/>
              <a:t>Projective warps</a:t>
            </a:r>
          </a:p>
          <a:p>
            <a:r>
              <a:rPr lang="en-US" sz="2000" dirty="0" smtClean="0"/>
              <a:t>Properties of projective transformations:</a:t>
            </a:r>
          </a:p>
          <a:p>
            <a:pPr lvl="1"/>
            <a:r>
              <a:rPr lang="en-US" sz="1800" dirty="0" smtClean="0">
                <a:solidFill>
                  <a:srgbClr val="C00000"/>
                </a:solidFill>
              </a:rPr>
              <a:t>Origin does not necessarily map to origin</a:t>
            </a:r>
          </a:p>
          <a:p>
            <a:pPr lvl="1"/>
            <a:r>
              <a:rPr lang="en-US" sz="1800" dirty="0" smtClean="0"/>
              <a:t>Lines map to lines</a:t>
            </a:r>
          </a:p>
          <a:p>
            <a:pPr lvl="1"/>
            <a:r>
              <a:rPr lang="en-US" sz="1800" dirty="0" smtClean="0">
                <a:solidFill>
                  <a:srgbClr val="C00000"/>
                </a:solidFill>
              </a:rPr>
              <a:t>Parallel lines do not necessarily remain parallel</a:t>
            </a:r>
          </a:p>
          <a:p>
            <a:pPr lvl="1"/>
            <a:r>
              <a:rPr lang="en-US" sz="1800" dirty="0" smtClean="0">
                <a:solidFill>
                  <a:srgbClr val="C00000"/>
                </a:solidFill>
              </a:rPr>
              <a:t>Ratios are not preserved</a:t>
            </a:r>
          </a:p>
          <a:p>
            <a:pPr lvl="1"/>
            <a:r>
              <a:rPr lang="en-US" sz="1800" dirty="0" smtClean="0"/>
              <a:t>Closed under composition</a:t>
            </a:r>
          </a:p>
          <a:p>
            <a:pPr lvl="1"/>
            <a:r>
              <a:rPr lang="en-US" sz="1800" dirty="0" smtClean="0"/>
              <a:t>Models change of basis</a:t>
            </a:r>
          </a:p>
        </p:txBody>
      </p:sp>
      <p:graphicFrame>
        <p:nvGraphicFramePr>
          <p:cNvPr id="16386" name="Object 4"/>
          <p:cNvGraphicFramePr>
            <a:graphicFrameLocks noChangeAspect="1"/>
          </p:cNvGraphicFramePr>
          <p:nvPr>
            <p:extLst>
              <p:ext uri="{D42A27DB-BD31-4B8C-83A1-F6EECF244321}">
                <p14:modId xmlns:p14="http://schemas.microsoft.com/office/powerpoint/2010/main" val="2109260468"/>
              </p:ext>
            </p:extLst>
          </p:nvPr>
        </p:nvGraphicFramePr>
        <p:xfrm>
          <a:off x="5638800" y="1981200"/>
          <a:ext cx="2811462" cy="1184275"/>
        </p:xfrm>
        <a:graphic>
          <a:graphicData uri="http://schemas.openxmlformats.org/presentationml/2006/ole">
            <mc:AlternateContent xmlns:mc="http://schemas.openxmlformats.org/markup-compatibility/2006">
              <mc:Choice xmlns:v="urn:schemas-microsoft-com:vml" Requires="v">
                <p:oleObj spid="_x0000_s50205" name="Equation" r:id="rId3" imgW="1384200" imgH="583920" progId="Equation.DSMT4">
                  <p:embed/>
                </p:oleObj>
              </mc:Choice>
              <mc:Fallback>
                <p:oleObj name="Equation" r:id="rId3" imgW="1384200" imgH="5839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981200"/>
                        <a:ext cx="2811462" cy="1184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27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53770"/>
            <a:ext cx="9144000" cy="2204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50596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75000"/>
                  </a:schemeClr>
                </a:solidFill>
              </a:rPr>
              <a:t>Linear Dual (LD) </a:t>
            </a:r>
            <a:r>
              <a:rPr lang="en-US" dirty="0">
                <a:solidFill>
                  <a:schemeClr val="tx2">
                    <a:lumMod val="75000"/>
                  </a:schemeClr>
                </a:solidFill>
              </a:rPr>
              <a:t>P</a:t>
            </a:r>
            <a:r>
              <a:rPr lang="en-US" dirty="0" smtClean="0">
                <a:solidFill>
                  <a:schemeClr val="tx2">
                    <a:lumMod val="75000"/>
                  </a:schemeClr>
                </a:solidFill>
              </a:rPr>
              <a:t>roblem</a:t>
            </a:r>
            <a:endParaRPr lang="en-US" dirty="0">
              <a:solidFill>
                <a:schemeClr val="tx2">
                  <a:lumMod val="75000"/>
                </a:schemeClr>
              </a:solidFill>
            </a:endParaRPr>
          </a:p>
        </p:txBody>
      </p:sp>
      <p:sp>
        <p:nvSpPr>
          <p:cNvPr id="5" name="TextBox 4"/>
          <p:cNvSpPr txBox="1"/>
          <p:nvPr/>
        </p:nvSpPr>
        <p:spPr>
          <a:xfrm>
            <a:off x="604050" y="4120277"/>
            <a:ext cx="7854150" cy="2585323"/>
          </a:xfrm>
          <a:prstGeom prst="rect">
            <a:avLst/>
          </a:prstGeom>
          <a:noFill/>
        </p:spPr>
        <p:txBody>
          <a:bodyPr wrap="square" rtlCol="0">
            <a:spAutoFit/>
          </a:bodyPr>
          <a:lstStyle/>
          <a:p>
            <a:pPr marL="285750" indent="-285750" defTabSz="457200">
              <a:buFont typeface="Arial" panose="020B0604020202020204" pitchFamily="34" charset="0"/>
              <a:buChar char="•"/>
            </a:pPr>
            <a:r>
              <a:rPr lang="en-US" sz="2400" dirty="0" smtClean="0">
                <a:solidFill>
                  <a:srgbClr val="292934"/>
                </a:solidFill>
              </a:rPr>
              <a:t>Duality gap:                                               for feasible solutions.</a:t>
            </a:r>
          </a:p>
          <a:p>
            <a:pPr marL="285750" indent="-285750" defTabSz="457200">
              <a:buFont typeface="Arial" panose="020B0604020202020204" pitchFamily="34" charset="0"/>
              <a:buChar char="•"/>
            </a:pPr>
            <a:r>
              <a:rPr lang="en-US" sz="2400" dirty="0" smtClean="0">
                <a:solidFill>
                  <a:srgbClr val="292934"/>
                </a:solidFill>
              </a:rPr>
              <a:t>From LP duality theory: there exists </a:t>
            </a:r>
            <a:r>
              <a:rPr lang="en-US" sz="2400" b="1" i="1" dirty="0" smtClean="0">
                <a:solidFill>
                  <a:srgbClr val="292934"/>
                </a:solidFill>
                <a:latin typeface="Times New Roman" panose="02020603050405020304" pitchFamily="18" charset="0"/>
                <a:cs typeface="Times New Roman" panose="02020603050405020304" pitchFamily="18" charset="0"/>
              </a:rPr>
              <a:t>x*</a:t>
            </a:r>
            <a:r>
              <a:rPr lang="en-US" sz="2400" dirty="0" smtClean="0">
                <a:solidFill>
                  <a:srgbClr val="292934"/>
                </a:solidFill>
              </a:rPr>
              <a:t> and </a:t>
            </a:r>
            <a:r>
              <a:rPr lang="en-US" sz="2400" dirty="0" smtClean="0">
                <a:solidFill>
                  <a:srgbClr val="292934"/>
                </a:solidFill>
                <a:latin typeface="Times New Roman" panose="02020603050405020304" pitchFamily="18" charset="0"/>
                <a:cs typeface="Times New Roman" panose="02020603050405020304" pitchFamily="18" charset="0"/>
              </a:rPr>
              <a:t>( </a:t>
            </a:r>
            <a:r>
              <a:rPr lang="en-US" sz="2400" b="1" i="1" dirty="0" smtClean="0">
                <a:solidFill>
                  <a:srgbClr val="292934"/>
                </a:solidFill>
                <a:latin typeface="Times New Roman" panose="02020603050405020304" pitchFamily="18" charset="0"/>
                <a:cs typeface="Times New Roman" panose="02020603050405020304" pitchFamily="18" charset="0"/>
              </a:rPr>
              <a:t>y</a:t>
            </a:r>
            <a:r>
              <a:rPr lang="en-US" sz="2400" i="1" dirty="0" smtClean="0">
                <a:solidFill>
                  <a:srgbClr val="292934"/>
                </a:solidFill>
                <a:latin typeface="Times New Roman" panose="02020603050405020304" pitchFamily="18" charset="0"/>
                <a:cs typeface="Times New Roman" panose="02020603050405020304" pitchFamily="18" charset="0"/>
              </a:rPr>
              <a:t>*</a:t>
            </a:r>
            <a:r>
              <a:rPr lang="en-US" sz="2400" dirty="0" smtClean="0">
                <a:solidFill>
                  <a:srgbClr val="292934"/>
                </a:solidFill>
                <a:latin typeface="Times New Roman" panose="02020603050405020304" pitchFamily="18" charset="0"/>
                <a:cs typeface="Times New Roman" panose="02020603050405020304" pitchFamily="18" charset="0"/>
              </a:rPr>
              <a:t>, </a:t>
            </a:r>
            <a:r>
              <a:rPr lang="en-US" sz="2400" b="1" i="1" dirty="0" smtClean="0">
                <a:solidFill>
                  <a:srgbClr val="292934"/>
                </a:solidFill>
                <a:latin typeface="Times New Roman" panose="02020603050405020304" pitchFamily="18" charset="0"/>
                <a:cs typeface="Times New Roman" panose="02020603050405020304" pitchFamily="18" charset="0"/>
              </a:rPr>
              <a:t>s</a:t>
            </a:r>
            <a:r>
              <a:rPr lang="en-US" sz="2400" i="1" dirty="0" smtClean="0">
                <a:solidFill>
                  <a:srgbClr val="292934"/>
                </a:solidFill>
                <a:latin typeface="Times New Roman" panose="02020603050405020304" pitchFamily="18" charset="0"/>
                <a:cs typeface="Times New Roman" panose="02020603050405020304" pitchFamily="18" charset="0"/>
              </a:rPr>
              <a:t>* </a:t>
            </a:r>
            <a:r>
              <a:rPr lang="en-US" sz="2400" dirty="0" smtClean="0">
                <a:solidFill>
                  <a:srgbClr val="292934"/>
                </a:solidFill>
                <a:latin typeface="Times New Roman" panose="02020603050405020304" pitchFamily="18" charset="0"/>
                <a:cs typeface="Times New Roman" panose="02020603050405020304" pitchFamily="18" charset="0"/>
              </a:rPr>
              <a:t>) </a:t>
            </a:r>
            <a:r>
              <a:rPr lang="en-US" sz="2400" dirty="0" smtClean="0">
                <a:solidFill>
                  <a:srgbClr val="292934"/>
                </a:solidFill>
              </a:rPr>
              <a:t>feasible for primal and dual, respectively, such that </a:t>
            </a:r>
          </a:p>
          <a:p>
            <a:pPr marL="285750" indent="-285750" defTabSz="457200">
              <a:buFont typeface="Arial" panose="020B0604020202020204" pitchFamily="34" charset="0"/>
              <a:buChar char="•"/>
            </a:pPr>
            <a:endParaRPr lang="en-US" sz="2400" dirty="0" smtClean="0">
              <a:solidFill>
                <a:srgbClr val="292934"/>
              </a:solidFill>
            </a:endParaRPr>
          </a:p>
          <a:p>
            <a:pPr marL="285750" indent="-285750" defTabSz="457200">
              <a:buFont typeface="Arial" panose="020B0604020202020204" pitchFamily="34" charset="0"/>
              <a:buChar char="•"/>
            </a:pPr>
            <a:endParaRPr lang="en-US" sz="2400" dirty="0" smtClean="0">
              <a:solidFill>
                <a:srgbClr val="292934"/>
              </a:solidFill>
            </a:endParaRPr>
          </a:p>
          <a:p>
            <a:pPr marL="285750" indent="-285750" defTabSz="457200">
              <a:buFont typeface="Arial" panose="020B0604020202020204" pitchFamily="34" charset="0"/>
              <a:buChar char="•"/>
            </a:pPr>
            <a:endParaRPr lang="en-US" dirty="0">
              <a:solidFill>
                <a:srgbClr val="292934"/>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20234"/>
            <a:ext cx="54102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800600" y="3505200"/>
            <a:ext cx="1066800" cy="492443"/>
          </a:xfrm>
          <a:prstGeom prst="rect">
            <a:avLst/>
          </a:prstGeom>
          <a:solidFill>
            <a:schemeClr val="bg1"/>
          </a:solidFill>
        </p:spPr>
        <p:txBody>
          <a:bodyPr wrap="square" rtlCol="0">
            <a:spAutoFit/>
          </a:bodyPr>
          <a:lstStyle/>
          <a:p>
            <a:r>
              <a:rPr lang="en-US" sz="2600" dirty="0" smtClean="0">
                <a:solidFill>
                  <a:srgbClr val="292934"/>
                </a:solidFill>
                <a:latin typeface="Times New Roman" panose="02020603050405020304" pitchFamily="18" charset="0"/>
                <a:cs typeface="Times New Roman" panose="02020603050405020304" pitchFamily="18" charset="0"/>
              </a:rPr>
              <a:t>K.</a:t>
            </a:r>
            <a:endParaRPr lang="en-US" sz="2600" dirty="0">
              <a:solidFill>
                <a:srgbClr val="292934"/>
              </a:solidFill>
              <a:latin typeface="Times New Roman" panose="02020603050405020304" pitchFamily="18" charset="0"/>
              <a:cs typeface="Times New Roman" panose="02020603050405020304" pitchFamily="18" charset="0"/>
            </a:endParaRP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550" y="4098154"/>
            <a:ext cx="3867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5791200"/>
            <a:ext cx="44386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127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101"/>
                                        </p:tgtEl>
                                        <p:attrNameLst>
                                          <p:attrName>style.visibility</p:attrName>
                                        </p:attrNameLst>
                                      </p:cBhvr>
                                      <p:to>
                                        <p:strVal val="visible"/>
                                      </p:to>
                                    </p:set>
                                    <p:animEffect transition="in" filter="fade">
                                      <p:cBhvr>
                                        <p:cTn id="18"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75000"/>
                  </a:schemeClr>
                </a:solidFill>
              </a:rPr>
              <a:t>Linear Programming (LP) Problem</a:t>
            </a:r>
            <a:endParaRPr lang="en-US" dirty="0">
              <a:solidFill>
                <a:schemeClr val="tx2">
                  <a:lumMod val="75000"/>
                </a:schemeClr>
              </a:solidFill>
            </a:endParaRPr>
          </a:p>
        </p:txBody>
      </p:sp>
      <p:sp>
        <p:nvSpPr>
          <p:cNvPr id="5" name="TextBox 4"/>
          <p:cNvSpPr txBox="1"/>
          <p:nvPr/>
        </p:nvSpPr>
        <p:spPr>
          <a:xfrm>
            <a:off x="604050" y="4038600"/>
            <a:ext cx="7854150" cy="2585323"/>
          </a:xfrm>
          <a:prstGeom prst="rect">
            <a:avLst/>
          </a:prstGeom>
          <a:noFill/>
        </p:spPr>
        <p:txBody>
          <a:bodyPr wrap="square" rtlCol="0">
            <a:spAutoFit/>
          </a:bodyPr>
          <a:lstStyle/>
          <a:p>
            <a:pPr marL="285750" indent="-285750" defTabSz="457200">
              <a:buFont typeface="Arial" panose="020B0604020202020204" pitchFamily="34" charset="0"/>
              <a:buChar char="•"/>
            </a:pPr>
            <a:r>
              <a:rPr lang="en-US" sz="2400" dirty="0" smtClean="0">
                <a:solidFill>
                  <a:srgbClr val="292934"/>
                </a:solidFill>
              </a:rPr>
              <a:t>Here </a:t>
            </a:r>
            <a:r>
              <a:rPr lang="en-US" sz="2400" b="1" i="1" dirty="0" smtClean="0">
                <a:solidFill>
                  <a:srgbClr val="292934"/>
                </a:solidFill>
                <a:latin typeface="Times New Roman" panose="02020603050405020304" pitchFamily="18" charset="0"/>
                <a:cs typeface="Times New Roman" panose="02020603050405020304" pitchFamily="18" charset="0"/>
              </a:rPr>
              <a:t>x</a:t>
            </a:r>
            <a:r>
              <a:rPr lang="en-US" sz="2400" dirty="0" smtClean="0">
                <a:solidFill>
                  <a:srgbClr val="292934"/>
                </a:solidFill>
              </a:rPr>
              <a:t> is a vector of </a:t>
            </a:r>
            <a:r>
              <a:rPr lang="en-US" sz="2400" i="1" dirty="0" smtClean="0">
                <a:solidFill>
                  <a:srgbClr val="292934"/>
                </a:solidFill>
                <a:latin typeface="Times New Roman" panose="02020603050405020304" pitchFamily="18" charset="0"/>
                <a:cs typeface="Times New Roman" panose="02020603050405020304" pitchFamily="18" charset="0"/>
              </a:rPr>
              <a:t>n</a:t>
            </a:r>
            <a:r>
              <a:rPr lang="en-US" sz="2400" dirty="0" smtClean="0">
                <a:solidFill>
                  <a:srgbClr val="292934"/>
                </a:solidFill>
              </a:rPr>
              <a:t> variables (components), thus the problem is to minimize a dot product.</a:t>
            </a:r>
          </a:p>
          <a:p>
            <a:pPr marL="285750" indent="-285750" defTabSz="457200">
              <a:buFont typeface="Arial" panose="020B0604020202020204" pitchFamily="34" charset="0"/>
              <a:buChar char="•"/>
            </a:pPr>
            <a:r>
              <a:rPr lang="en-US" sz="2400" dirty="0">
                <a:solidFill>
                  <a:srgbClr val="292934"/>
                </a:solidFill>
              </a:rPr>
              <a:t>Each </a:t>
            </a:r>
            <a:r>
              <a:rPr lang="en-US" sz="2400" i="1" dirty="0">
                <a:solidFill>
                  <a:srgbClr val="292934"/>
                </a:solidFill>
                <a:latin typeface="Times New Roman" panose="02020603050405020304" pitchFamily="18" charset="0"/>
                <a:cs typeface="Times New Roman" panose="02020603050405020304" pitchFamily="18" charset="0"/>
              </a:rPr>
              <a:t>x</a:t>
            </a:r>
            <a:r>
              <a:rPr lang="en-US" sz="2400" i="1" baseline="-25000" dirty="0">
                <a:solidFill>
                  <a:srgbClr val="292934"/>
                </a:solidFill>
                <a:latin typeface="Times New Roman" panose="02020603050405020304" pitchFamily="18" charset="0"/>
                <a:cs typeface="Times New Roman" panose="02020603050405020304" pitchFamily="18" charset="0"/>
              </a:rPr>
              <a:t>i</a:t>
            </a:r>
            <a:r>
              <a:rPr lang="en-US" sz="2400" dirty="0">
                <a:solidFill>
                  <a:srgbClr val="292934"/>
                </a:solidFill>
                <a:latin typeface="Times New Roman" panose="02020603050405020304" pitchFamily="18" charset="0"/>
                <a:cs typeface="Times New Roman" panose="02020603050405020304" pitchFamily="18" charset="0"/>
              </a:rPr>
              <a:t> ≥ 0</a:t>
            </a:r>
            <a:r>
              <a:rPr lang="en-US" sz="2400" dirty="0">
                <a:solidFill>
                  <a:srgbClr val="292934"/>
                </a:solidFill>
                <a:cs typeface="Times New Roman"/>
              </a:rPr>
              <a:t>, and the domain of </a:t>
            </a:r>
            <a:r>
              <a:rPr lang="en-US" sz="2400" i="1" dirty="0">
                <a:solidFill>
                  <a:srgbClr val="292934"/>
                </a:solidFill>
                <a:latin typeface="Times New Roman" panose="02020603050405020304" pitchFamily="18" charset="0"/>
                <a:cs typeface="Times New Roman" panose="02020603050405020304" pitchFamily="18" charset="0"/>
              </a:rPr>
              <a:t>x</a:t>
            </a:r>
            <a:r>
              <a:rPr lang="en-US" sz="2400" dirty="0">
                <a:solidFill>
                  <a:srgbClr val="292934"/>
                </a:solidFill>
                <a:cs typeface="Times New Roman"/>
              </a:rPr>
              <a:t> forms a closed convex cone </a:t>
            </a:r>
            <a:r>
              <a:rPr lang="en-US" sz="2400" dirty="0">
                <a:solidFill>
                  <a:srgbClr val="292934"/>
                </a:solidFill>
                <a:latin typeface="Times New Roman" panose="02020603050405020304" pitchFamily="18" charset="0"/>
                <a:cs typeface="Times New Roman" panose="02020603050405020304" pitchFamily="18" charset="0"/>
              </a:rPr>
              <a:t>K</a:t>
            </a:r>
            <a:r>
              <a:rPr lang="en-US" sz="2400" dirty="0" smtClean="0">
                <a:solidFill>
                  <a:srgbClr val="292934"/>
                </a:solidFill>
                <a:cs typeface="Times New Roman"/>
              </a:rPr>
              <a:t>.</a:t>
            </a:r>
          </a:p>
          <a:p>
            <a:pPr marL="285750" indent="-285750" defTabSz="457200">
              <a:buFont typeface="Arial" panose="020B0604020202020204" pitchFamily="34" charset="0"/>
              <a:buChar char="•"/>
            </a:pPr>
            <a:r>
              <a:rPr lang="en-US" sz="2400" dirty="0" smtClean="0">
                <a:solidFill>
                  <a:srgbClr val="292934"/>
                </a:solidFill>
                <a:cs typeface="Times New Roman"/>
              </a:rPr>
              <a:t>If </a:t>
            </a:r>
            <a:r>
              <a:rPr lang="en-US" sz="2400" b="1" i="1" dirty="0">
                <a:solidFill>
                  <a:srgbClr val="292934"/>
                </a:solidFill>
                <a:latin typeface="Times New Roman" panose="02020603050405020304" pitchFamily="18" charset="0"/>
                <a:cs typeface="Times New Roman" panose="02020603050405020304" pitchFamily="18" charset="0"/>
              </a:rPr>
              <a:t>x</a:t>
            </a:r>
            <a:r>
              <a:rPr lang="en-US" sz="2400" dirty="0" smtClean="0">
                <a:solidFill>
                  <a:srgbClr val="292934"/>
                </a:solidFill>
                <a:cs typeface="Times New Roman"/>
              </a:rPr>
              <a:t>, </a:t>
            </a:r>
            <a:r>
              <a:rPr lang="en-US" sz="2400" b="1" i="1" dirty="0" smtClean="0">
                <a:solidFill>
                  <a:srgbClr val="292934"/>
                </a:solidFill>
                <a:latin typeface="Times New Roman" panose="02020603050405020304" pitchFamily="18" charset="0"/>
                <a:cs typeface="Times New Roman" panose="02020603050405020304" pitchFamily="18" charset="0"/>
              </a:rPr>
              <a:t>w</a:t>
            </a:r>
            <a:r>
              <a:rPr lang="en-US" sz="2400" dirty="0" smtClean="0">
                <a:solidFill>
                  <a:srgbClr val="292934"/>
                </a:solidFill>
                <a:cs typeface="Times New Roman"/>
              </a:rPr>
              <a:t> </a:t>
            </a:r>
            <a:r>
              <a:rPr lang="en-US" sz="2400" dirty="0" smtClean="0">
                <a:solidFill>
                  <a:srgbClr val="292934"/>
                </a:solidFill>
                <a:cs typeface="Times New Roman"/>
                <a:sym typeface="Symbol"/>
              </a:rPr>
              <a:t> </a:t>
            </a:r>
            <a:r>
              <a:rPr lang="en-US" sz="2400" dirty="0" smtClean="0">
                <a:solidFill>
                  <a:srgbClr val="292934"/>
                </a:solidFill>
                <a:latin typeface="Times New Roman" panose="02020603050405020304" pitchFamily="18" charset="0"/>
                <a:cs typeface="Times New Roman" panose="02020603050405020304" pitchFamily="18" charset="0"/>
              </a:rPr>
              <a:t>K</a:t>
            </a:r>
            <a:r>
              <a:rPr lang="en-US" sz="2400" dirty="0">
                <a:solidFill>
                  <a:srgbClr val="292934"/>
                </a:solidFill>
                <a:cs typeface="Times New Roman"/>
              </a:rPr>
              <a:t> </a:t>
            </a:r>
            <a:r>
              <a:rPr lang="en-US" sz="2400" dirty="0" smtClean="0">
                <a:solidFill>
                  <a:srgbClr val="292934"/>
                </a:solidFill>
                <a:cs typeface="Times New Roman"/>
                <a:sym typeface="Symbol"/>
              </a:rPr>
              <a:t></a:t>
            </a:r>
            <a:r>
              <a:rPr lang="en-US" sz="2400" dirty="0" smtClean="0">
                <a:solidFill>
                  <a:srgbClr val="292934"/>
                </a:solidFill>
                <a:cs typeface="Times New Roman"/>
              </a:rPr>
              <a:t> </a:t>
            </a:r>
            <a:r>
              <a:rPr lang="en-US" sz="2400" i="1" dirty="0" smtClean="0">
                <a:solidFill>
                  <a:srgbClr val="292934"/>
                </a:solidFill>
                <a:cs typeface="Times New Roman"/>
                <a:sym typeface="Symbol"/>
              </a:rPr>
              <a:t></a:t>
            </a:r>
            <a:r>
              <a:rPr lang="en-US" sz="2400" dirty="0" smtClean="0">
                <a:solidFill>
                  <a:srgbClr val="292934"/>
                </a:solidFill>
                <a:cs typeface="Times New Roman"/>
                <a:sym typeface="Symbol"/>
              </a:rPr>
              <a:t> </a:t>
            </a:r>
            <a:r>
              <a:rPr lang="en-US" sz="2400" b="1" i="1" dirty="0" smtClean="0">
                <a:solidFill>
                  <a:srgbClr val="292934"/>
                </a:solidFill>
                <a:latin typeface="Times New Roman" panose="02020603050405020304" pitchFamily="18" charset="0"/>
                <a:cs typeface="Times New Roman" panose="02020603050405020304" pitchFamily="18" charset="0"/>
              </a:rPr>
              <a:t>x</a:t>
            </a:r>
            <a:r>
              <a:rPr lang="en-US" sz="2400" dirty="0" smtClean="0">
                <a:solidFill>
                  <a:srgbClr val="292934"/>
                </a:solidFill>
                <a:cs typeface="Times New Roman"/>
              </a:rPr>
              <a:t> + </a:t>
            </a:r>
            <a:r>
              <a:rPr lang="en-US" sz="2400" i="1" dirty="0" smtClean="0">
                <a:solidFill>
                  <a:srgbClr val="292934"/>
                </a:solidFill>
                <a:cs typeface="Times New Roman"/>
                <a:sym typeface="Symbol"/>
              </a:rPr>
              <a:t></a:t>
            </a:r>
            <a:r>
              <a:rPr lang="en-US" sz="2400" dirty="0" smtClean="0">
                <a:solidFill>
                  <a:srgbClr val="292934"/>
                </a:solidFill>
                <a:cs typeface="Times New Roman"/>
                <a:sym typeface="Symbol"/>
              </a:rPr>
              <a:t> </a:t>
            </a:r>
            <a:r>
              <a:rPr lang="en-US" sz="2400" b="1" i="1" dirty="0" smtClean="0">
                <a:solidFill>
                  <a:srgbClr val="292934"/>
                </a:solidFill>
                <a:latin typeface="Times New Roman" panose="02020603050405020304" pitchFamily="18" charset="0"/>
                <a:cs typeface="Times New Roman" panose="02020603050405020304" pitchFamily="18" charset="0"/>
              </a:rPr>
              <a:t>w</a:t>
            </a:r>
            <a:r>
              <a:rPr lang="en-US" sz="2400" dirty="0" smtClean="0">
                <a:solidFill>
                  <a:srgbClr val="292934"/>
                </a:solidFill>
                <a:cs typeface="Times New Roman"/>
              </a:rPr>
              <a:t> </a:t>
            </a:r>
            <a:r>
              <a:rPr lang="en-US" sz="2400" dirty="0">
                <a:solidFill>
                  <a:srgbClr val="292934"/>
                </a:solidFill>
                <a:cs typeface="Times New Roman"/>
                <a:sym typeface="Symbol"/>
              </a:rPr>
              <a:t> </a:t>
            </a:r>
            <a:r>
              <a:rPr lang="en-US" sz="2400" dirty="0" smtClean="0">
                <a:solidFill>
                  <a:srgbClr val="292934"/>
                </a:solidFill>
                <a:latin typeface="Times New Roman" panose="02020603050405020304" pitchFamily="18" charset="0"/>
                <a:cs typeface="Times New Roman" panose="02020603050405020304" pitchFamily="18" charset="0"/>
              </a:rPr>
              <a:t>K</a:t>
            </a:r>
            <a:r>
              <a:rPr lang="en-US" sz="2400" dirty="0" smtClean="0">
                <a:solidFill>
                  <a:srgbClr val="292934"/>
                </a:solidFill>
                <a:cs typeface="Times New Roman"/>
              </a:rPr>
              <a:t>, for </a:t>
            </a:r>
            <a:r>
              <a:rPr lang="en-US" sz="2400" i="1" dirty="0" smtClean="0">
                <a:solidFill>
                  <a:srgbClr val="292934"/>
                </a:solidFill>
                <a:cs typeface="Times New Roman"/>
                <a:sym typeface="Symbol"/>
              </a:rPr>
              <a:t></a:t>
            </a:r>
            <a:r>
              <a:rPr lang="en-US" sz="2400" dirty="0" smtClean="0">
                <a:solidFill>
                  <a:srgbClr val="292934"/>
                </a:solidFill>
                <a:cs typeface="Times New Roman"/>
                <a:sym typeface="Symbol"/>
              </a:rPr>
              <a:t>,</a:t>
            </a:r>
            <a:r>
              <a:rPr lang="en-US" sz="2400" i="1" dirty="0" smtClean="0">
                <a:solidFill>
                  <a:srgbClr val="292934"/>
                </a:solidFill>
                <a:cs typeface="Times New Roman"/>
                <a:sym typeface="Symbol"/>
              </a:rPr>
              <a:t>  </a:t>
            </a:r>
            <a:r>
              <a:rPr lang="en-US" sz="2400" dirty="0" smtClean="0">
                <a:solidFill>
                  <a:srgbClr val="292934"/>
                </a:solidFill>
                <a:latin typeface="Times New Roman" panose="02020603050405020304" pitchFamily="18" charset="0"/>
                <a:cs typeface="Times New Roman" panose="02020603050405020304" pitchFamily="18" charset="0"/>
              </a:rPr>
              <a:t>≥ 0.</a:t>
            </a:r>
            <a:r>
              <a:rPr lang="en-US" sz="2400" dirty="0">
                <a:solidFill>
                  <a:srgbClr val="292934"/>
                </a:solidFill>
                <a:cs typeface="Times New Roman"/>
              </a:rPr>
              <a:t> </a:t>
            </a:r>
            <a:r>
              <a:rPr lang="en-US" sz="2400" dirty="0" smtClean="0">
                <a:solidFill>
                  <a:srgbClr val="292934"/>
                </a:solidFill>
                <a:latin typeface="Times New Roman" panose="02020603050405020304" pitchFamily="18" charset="0"/>
                <a:cs typeface="Times New Roman" panose="02020603050405020304" pitchFamily="18" charset="0"/>
              </a:rPr>
              <a:t>K</a:t>
            </a:r>
            <a:r>
              <a:rPr lang="en-US" sz="2400" dirty="0" smtClean="0">
                <a:solidFill>
                  <a:srgbClr val="292934"/>
                </a:solidFill>
                <a:cs typeface="Times New Roman"/>
              </a:rPr>
              <a:t> is closed.</a:t>
            </a:r>
          </a:p>
          <a:p>
            <a:pPr marL="285750" indent="-285750" defTabSz="457200">
              <a:buFont typeface="Arial" panose="020B0604020202020204" pitchFamily="34" charset="0"/>
              <a:buChar char="•"/>
            </a:pPr>
            <a:r>
              <a:rPr lang="en-US" sz="2400" dirty="0" smtClean="0">
                <a:solidFill>
                  <a:srgbClr val="292934"/>
                </a:solidFill>
                <a:cs typeface="Times New Roman"/>
              </a:rPr>
              <a:t>Can be solved </a:t>
            </a:r>
            <a:r>
              <a:rPr lang="en-US" sz="2400" b="1" dirty="0" smtClean="0">
                <a:solidFill>
                  <a:srgbClr val="292934"/>
                </a:solidFill>
                <a:cs typeface="Times New Roman"/>
              </a:rPr>
              <a:t>exactly</a:t>
            </a:r>
            <a:r>
              <a:rPr lang="en-US" sz="2400" dirty="0" smtClean="0">
                <a:solidFill>
                  <a:srgbClr val="292934"/>
                </a:solidFill>
                <a:cs typeface="Times New Roman"/>
              </a:rPr>
              <a:t> in polynomial time.</a:t>
            </a:r>
            <a:endParaRPr lang="en-US" sz="2400" dirty="0" smtClean="0">
              <a:solidFill>
                <a:srgbClr val="292934"/>
              </a:solidFill>
            </a:endParaRPr>
          </a:p>
          <a:p>
            <a:pPr marL="285750" indent="-285750" defTabSz="457200">
              <a:buFont typeface="Arial" panose="020B0604020202020204" pitchFamily="34" charset="0"/>
              <a:buChar char="•"/>
            </a:pPr>
            <a:endParaRPr lang="en-US" dirty="0">
              <a:solidFill>
                <a:srgbClr val="292934"/>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363" y="1409700"/>
            <a:ext cx="6391275"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724400" y="3165157"/>
            <a:ext cx="914400" cy="492443"/>
          </a:xfrm>
          <a:prstGeom prst="rect">
            <a:avLst/>
          </a:prstGeom>
          <a:solidFill>
            <a:schemeClr val="bg1"/>
          </a:solidFill>
        </p:spPr>
        <p:txBody>
          <a:bodyPr wrap="square" rtlCol="0">
            <a:spAutoFit/>
          </a:bodyPr>
          <a:lstStyle/>
          <a:p>
            <a:r>
              <a:rPr lang="en-US" sz="2600" dirty="0" smtClean="0">
                <a:solidFill>
                  <a:srgbClr val="292934"/>
                </a:solidFill>
                <a:latin typeface="Times New Roman" panose="02020603050405020304" pitchFamily="18" charset="0"/>
                <a:cs typeface="Times New Roman" panose="02020603050405020304" pitchFamily="18" charset="0"/>
              </a:rPr>
              <a:t>K.</a:t>
            </a:r>
            <a:endParaRPr lang="en-US" sz="2600" dirty="0">
              <a:solidFill>
                <a:srgbClr val="292934"/>
              </a:solidFill>
              <a:latin typeface="Times New Roman" panose="02020603050405020304" pitchFamily="18" charset="0"/>
              <a:cs typeface="Times New Roman" panose="02020603050405020304" pitchFamily="18" charset="0"/>
            </a:endParaRPr>
          </a:p>
        </p:txBody>
      </p:sp>
      <p:sp>
        <p:nvSpPr>
          <p:cNvPr id="6"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167</a:t>
            </a:fld>
            <a:endParaRPr lang="en-US"/>
          </a:p>
        </p:txBody>
      </p:sp>
    </p:spTree>
    <p:extLst>
      <p:ext uri="{BB962C8B-B14F-4D97-AF65-F5344CB8AC3E}">
        <p14:creationId xmlns:p14="http://schemas.microsoft.com/office/powerpoint/2010/main" val="134346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75000"/>
                  </a:schemeClr>
                </a:solidFill>
              </a:rPr>
              <a:t>Semidefinite Program (SDP) Problem</a:t>
            </a:r>
            <a:endParaRPr lang="en-US" dirty="0">
              <a:solidFill>
                <a:schemeClr val="tx2">
                  <a:lumMod val="75000"/>
                </a:schemeClr>
              </a:solidFill>
            </a:endParaRPr>
          </a:p>
        </p:txBody>
      </p:sp>
      <p:sp>
        <p:nvSpPr>
          <p:cNvPr id="5" name="TextBox 4"/>
          <p:cNvSpPr txBox="1"/>
          <p:nvPr/>
        </p:nvSpPr>
        <p:spPr>
          <a:xfrm>
            <a:off x="655668" y="3657600"/>
            <a:ext cx="8183531" cy="3662541"/>
          </a:xfrm>
          <a:prstGeom prst="rect">
            <a:avLst/>
          </a:prstGeom>
          <a:noFill/>
        </p:spPr>
        <p:txBody>
          <a:bodyPr wrap="square" rtlCol="0">
            <a:spAutoFit/>
          </a:bodyPr>
          <a:lstStyle/>
          <a:p>
            <a:pPr defTabSz="457200"/>
            <a:endParaRPr lang="en-US" sz="2400" dirty="0">
              <a:solidFill>
                <a:srgbClr val="292934"/>
              </a:solidFill>
            </a:endParaRPr>
          </a:p>
          <a:p>
            <a:pPr defTabSz="457200"/>
            <a:r>
              <a:rPr lang="en-US" sz="2400" dirty="0">
                <a:solidFill>
                  <a:srgbClr val="292934"/>
                </a:solidFill>
              </a:rPr>
              <a:t>w</a:t>
            </a:r>
            <a:r>
              <a:rPr lang="en-US" sz="2400" dirty="0" smtClean="0">
                <a:solidFill>
                  <a:srgbClr val="292934"/>
                </a:solidFill>
              </a:rPr>
              <a:t>here the inner product of square matrices is</a:t>
            </a:r>
          </a:p>
          <a:p>
            <a:pPr marL="285750" indent="-285750" defTabSz="457200">
              <a:buFont typeface="Arial" panose="020B0604020202020204" pitchFamily="34" charset="0"/>
              <a:buChar char="•"/>
            </a:pPr>
            <a:endParaRPr lang="en-US" sz="2200" dirty="0">
              <a:solidFill>
                <a:srgbClr val="292934"/>
              </a:solidFill>
            </a:endParaRPr>
          </a:p>
          <a:p>
            <a:pPr defTabSz="457200"/>
            <a:r>
              <a:rPr lang="en-US" sz="2400" dirty="0" smtClean="0">
                <a:solidFill>
                  <a:srgbClr val="292934"/>
                </a:solidFill>
                <a:sym typeface="Symbol"/>
              </a:rPr>
              <a:t>          </a:t>
            </a:r>
            <a:r>
              <a:rPr lang="en-US" sz="2400" dirty="0" smtClean="0">
                <a:solidFill>
                  <a:srgbClr val="292934"/>
                </a:solidFill>
              </a:rPr>
              <a:t> </a:t>
            </a:r>
            <a:r>
              <a:rPr lang="en-US" sz="2400" i="1" dirty="0">
                <a:solidFill>
                  <a:srgbClr val="292934"/>
                </a:solidFill>
                <a:latin typeface="Times New Roman" panose="02020603050405020304" pitchFamily="18" charset="0"/>
                <a:cs typeface="Times New Roman" panose="02020603050405020304" pitchFamily="18" charset="0"/>
              </a:rPr>
              <a:t>C</a:t>
            </a:r>
            <a:r>
              <a:rPr lang="en-US" sz="2400" dirty="0" smtClean="0">
                <a:solidFill>
                  <a:srgbClr val="292934"/>
                </a:solidFill>
              </a:rPr>
              <a:t>, </a:t>
            </a:r>
            <a:r>
              <a:rPr lang="en-US" sz="2400" i="1" dirty="0" smtClean="0">
                <a:solidFill>
                  <a:srgbClr val="292934"/>
                </a:solidFill>
                <a:latin typeface="Times New Roman" panose="02020603050405020304" pitchFamily="18" charset="0"/>
                <a:cs typeface="Times New Roman" panose="02020603050405020304" pitchFamily="18" charset="0"/>
              </a:rPr>
              <a:t>X</a:t>
            </a:r>
            <a:r>
              <a:rPr lang="en-US" sz="2400" dirty="0" smtClean="0">
                <a:solidFill>
                  <a:srgbClr val="292934"/>
                </a:solidFill>
              </a:rPr>
              <a:t> </a:t>
            </a:r>
            <a:r>
              <a:rPr lang="en-US" sz="2400" dirty="0" smtClean="0">
                <a:solidFill>
                  <a:srgbClr val="292934"/>
                </a:solidFill>
                <a:sym typeface="Symbol"/>
              </a:rPr>
              <a:t></a:t>
            </a:r>
            <a:r>
              <a:rPr lang="en-US" sz="2400" dirty="0" smtClean="0">
                <a:solidFill>
                  <a:srgbClr val="292934"/>
                </a:solidFill>
              </a:rPr>
              <a:t> </a:t>
            </a:r>
            <a:r>
              <a:rPr lang="en-US" sz="2400" dirty="0" smtClean="0">
                <a:solidFill>
                  <a:srgbClr val="292934"/>
                </a:solidFill>
                <a:latin typeface="Times New Roman" panose="02020603050405020304" pitchFamily="18" charset="0"/>
                <a:cs typeface="Times New Roman" panose="02020603050405020304" pitchFamily="18" charset="0"/>
              </a:rPr>
              <a:t>=</a:t>
            </a:r>
            <a:r>
              <a:rPr lang="en-US" sz="2400" dirty="0" smtClean="0">
                <a:solidFill>
                  <a:srgbClr val="292934"/>
                </a:solidFill>
              </a:rPr>
              <a:t> </a:t>
            </a:r>
          </a:p>
          <a:p>
            <a:pPr marL="285750" indent="-285750" defTabSz="457200">
              <a:buFont typeface="Arial" panose="020B0604020202020204" pitchFamily="34" charset="0"/>
              <a:buChar char="•"/>
            </a:pPr>
            <a:endParaRPr lang="en-US" sz="2400" dirty="0" smtClean="0">
              <a:solidFill>
                <a:srgbClr val="292934"/>
              </a:solidFill>
            </a:endParaRPr>
          </a:p>
          <a:p>
            <a:pPr marL="285750" indent="-285750" defTabSz="457200">
              <a:buFont typeface="Arial" panose="020B0604020202020204" pitchFamily="34" charset="0"/>
              <a:buChar char="•"/>
            </a:pPr>
            <a:r>
              <a:rPr lang="en-US" sz="2400" dirty="0" smtClean="0">
                <a:solidFill>
                  <a:srgbClr val="292934"/>
                </a:solidFill>
              </a:rPr>
              <a:t>We denote that X is symmetric and positive semidefinite by                 and                   means that </a:t>
            </a:r>
          </a:p>
          <a:p>
            <a:pPr marL="285750" indent="-285750" defTabSz="457200">
              <a:buFont typeface="Arial" panose="020B0604020202020204" pitchFamily="34" charset="0"/>
              <a:buChar char="•"/>
            </a:pPr>
            <a:r>
              <a:rPr lang="en-US" sz="2400" dirty="0">
                <a:solidFill>
                  <a:srgbClr val="292934"/>
                </a:solidFill>
                <a:cs typeface="Times New Roman"/>
              </a:rPr>
              <a:t>Can be solved </a:t>
            </a:r>
            <a:r>
              <a:rPr lang="en-US" sz="2400" b="1" i="1" dirty="0" smtClean="0">
                <a:solidFill>
                  <a:srgbClr val="292934"/>
                </a:solidFill>
                <a:cs typeface="Times New Roman"/>
              </a:rPr>
              <a:t>almost</a:t>
            </a:r>
            <a:r>
              <a:rPr lang="en-US" sz="2400" b="1" dirty="0" smtClean="0">
                <a:solidFill>
                  <a:srgbClr val="292934"/>
                </a:solidFill>
                <a:cs typeface="Times New Roman"/>
              </a:rPr>
              <a:t> exactly </a:t>
            </a:r>
            <a:r>
              <a:rPr lang="en-US" sz="2400" dirty="0" smtClean="0">
                <a:solidFill>
                  <a:srgbClr val="292934"/>
                </a:solidFill>
                <a:cs typeface="Times New Roman"/>
              </a:rPr>
              <a:t>in </a:t>
            </a:r>
            <a:r>
              <a:rPr lang="en-US" sz="2400" dirty="0">
                <a:solidFill>
                  <a:srgbClr val="292934"/>
                </a:solidFill>
                <a:cs typeface="Times New Roman"/>
              </a:rPr>
              <a:t>polynomial time.</a:t>
            </a:r>
            <a:endParaRPr lang="en-US" sz="2400" dirty="0">
              <a:solidFill>
                <a:srgbClr val="292934"/>
              </a:solidFill>
            </a:endParaRPr>
          </a:p>
          <a:p>
            <a:pPr marL="285750" indent="-285750" defTabSz="457200">
              <a:buFont typeface="Arial" panose="020B0604020202020204" pitchFamily="34" charset="0"/>
              <a:buChar char="•"/>
            </a:pPr>
            <a:endParaRPr lang="en-US" sz="2400" dirty="0" smtClean="0">
              <a:solidFill>
                <a:srgbClr val="292934"/>
              </a:solidFill>
            </a:endParaRPr>
          </a:p>
          <a:p>
            <a:pPr marL="285750" indent="-285750" defTabSz="457200">
              <a:buFont typeface="Arial" panose="020B0604020202020204" pitchFamily="34" charset="0"/>
              <a:buChar char="•"/>
            </a:pPr>
            <a:endParaRPr lang="en-US" dirty="0">
              <a:solidFill>
                <a:srgbClr val="292934"/>
              </a:solidFill>
            </a:endParaRPr>
          </a:p>
        </p:txBody>
      </p:sp>
      <p:sp>
        <p:nvSpPr>
          <p:cNvPr id="8" name="TextBox 7"/>
          <p:cNvSpPr txBox="1"/>
          <p:nvPr/>
        </p:nvSpPr>
        <p:spPr>
          <a:xfrm>
            <a:off x="4724400" y="2057400"/>
            <a:ext cx="3962400" cy="523220"/>
          </a:xfrm>
          <a:prstGeom prst="rect">
            <a:avLst/>
          </a:prstGeom>
          <a:solidFill>
            <a:schemeClr val="bg1"/>
          </a:solidFill>
        </p:spPr>
        <p:txBody>
          <a:bodyPr wrap="square" rtlCol="0">
            <a:spAutoFit/>
          </a:bodyPr>
          <a:lstStyle/>
          <a:p>
            <a:endParaRPr lang="en-US" sz="2800" dirty="0">
              <a:solidFill>
                <a:srgbClr val="292934"/>
              </a:solidFill>
              <a:latin typeface="Times New Roman" panose="02020603050405020304" pitchFamily="18" charset="0"/>
              <a:cs typeface="Times New Roman" panose="02020603050405020304" pitchFamily="18"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1905000"/>
            <a:ext cx="657225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80250" y="1318736"/>
            <a:ext cx="7854150" cy="1477328"/>
          </a:xfrm>
          <a:prstGeom prst="rect">
            <a:avLst/>
          </a:prstGeom>
          <a:noFill/>
        </p:spPr>
        <p:txBody>
          <a:bodyPr wrap="square" rtlCol="0">
            <a:spAutoFit/>
          </a:bodyPr>
          <a:lstStyle/>
          <a:p>
            <a:pPr defTabSz="457200"/>
            <a:r>
              <a:rPr lang="en-US" sz="2400" dirty="0" smtClean="0">
                <a:solidFill>
                  <a:srgbClr val="292934"/>
                </a:solidFill>
              </a:rPr>
              <a:t>Let </a:t>
            </a:r>
            <a:r>
              <a:rPr lang="en-US" sz="2400" i="1" dirty="0" smtClean="0">
                <a:solidFill>
                  <a:srgbClr val="292934"/>
                </a:solidFill>
                <a:latin typeface="Times New Roman" panose="02020603050405020304" pitchFamily="18" charset="0"/>
                <a:cs typeface="Times New Roman" panose="02020603050405020304" pitchFamily="18" charset="0"/>
              </a:rPr>
              <a:t>X</a:t>
            </a:r>
            <a:r>
              <a:rPr lang="en-US" sz="2400" dirty="0" smtClean="0">
                <a:solidFill>
                  <a:srgbClr val="292934"/>
                </a:solidFill>
              </a:rPr>
              <a:t> be an </a:t>
            </a:r>
            <a:r>
              <a:rPr lang="en-US" sz="2400" i="1" dirty="0" smtClean="0">
                <a:solidFill>
                  <a:srgbClr val="292934"/>
                </a:solidFill>
                <a:latin typeface="Times New Roman" panose="02020603050405020304" pitchFamily="18" charset="0"/>
                <a:cs typeface="Times New Roman" panose="02020603050405020304" pitchFamily="18" charset="0"/>
              </a:rPr>
              <a:t>n</a:t>
            </a:r>
            <a:r>
              <a:rPr lang="en-US" sz="2400" dirty="0" smtClean="0">
                <a:solidFill>
                  <a:srgbClr val="292934"/>
                </a:solidFill>
                <a:latin typeface="Times New Roman" panose="02020603050405020304" pitchFamily="18" charset="0"/>
                <a:cs typeface="Times New Roman" panose="02020603050405020304" pitchFamily="18" charset="0"/>
              </a:rPr>
              <a:t> × </a:t>
            </a:r>
            <a:r>
              <a:rPr lang="en-US" sz="2400" i="1" dirty="0" smtClean="0">
                <a:solidFill>
                  <a:srgbClr val="292934"/>
                </a:solidFill>
                <a:latin typeface="Times New Roman" panose="02020603050405020304" pitchFamily="18" charset="0"/>
                <a:cs typeface="Times New Roman" panose="02020603050405020304" pitchFamily="18" charset="0"/>
              </a:rPr>
              <a:t>n</a:t>
            </a:r>
            <a:r>
              <a:rPr lang="en-US" sz="2400" dirty="0" smtClean="0">
                <a:solidFill>
                  <a:srgbClr val="292934"/>
                </a:solidFill>
              </a:rPr>
              <a:t> symmetric matrix ( </a:t>
            </a:r>
            <a:r>
              <a:rPr lang="en-US" sz="2400" i="1" dirty="0" smtClean="0">
                <a:solidFill>
                  <a:srgbClr val="292934"/>
                </a:solidFill>
                <a:latin typeface="Times New Roman" panose="02020603050405020304" pitchFamily="18" charset="0"/>
                <a:cs typeface="Times New Roman" panose="02020603050405020304" pitchFamily="18" charset="0"/>
              </a:rPr>
              <a:t>X = X</a:t>
            </a:r>
            <a:r>
              <a:rPr lang="en-US" sz="2400" baseline="30000" dirty="0" smtClean="0">
                <a:solidFill>
                  <a:srgbClr val="292934"/>
                </a:solidFill>
                <a:latin typeface="Times New Roman" panose="02020603050405020304" pitchFamily="18" charset="0"/>
                <a:cs typeface="Times New Roman" panose="02020603050405020304" pitchFamily="18" charset="0"/>
              </a:rPr>
              <a:t> </a:t>
            </a:r>
            <a:r>
              <a:rPr lang="en-US" sz="2400" i="1" baseline="30000" dirty="0" smtClean="0">
                <a:solidFill>
                  <a:srgbClr val="292934"/>
                </a:solidFill>
                <a:latin typeface="Times New Roman" panose="02020603050405020304" pitchFamily="18" charset="0"/>
                <a:cs typeface="Times New Roman" panose="02020603050405020304" pitchFamily="18" charset="0"/>
              </a:rPr>
              <a:t>T</a:t>
            </a:r>
            <a:r>
              <a:rPr lang="en-US" sz="2400" dirty="0" smtClean="0">
                <a:solidFill>
                  <a:srgbClr val="292934"/>
                </a:solidFill>
              </a:rPr>
              <a:t> )</a:t>
            </a:r>
          </a:p>
          <a:p>
            <a:pPr marL="285750" indent="-285750" defTabSz="457200">
              <a:buFont typeface="Arial" panose="020B0604020202020204" pitchFamily="34" charset="0"/>
              <a:buChar char="•"/>
            </a:pPr>
            <a:endParaRPr lang="en-US" sz="2400" dirty="0" smtClean="0">
              <a:solidFill>
                <a:srgbClr val="292934"/>
              </a:solidFill>
            </a:endParaRPr>
          </a:p>
          <a:p>
            <a:pPr marL="285750" indent="-285750" defTabSz="457200">
              <a:buFont typeface="Arial" panose="020B0604020202020204" pitchFamily="34" charset="0"/>
              <a:buChar char="•"/>
            </a:pPr>
            <a:endParaRPr lang="en-US" sz="2400" dirty="0">
              <a:solidFill>
                <a:srgbClr val="292934"/>
              </a:solidFill>
            </a:endParaRPr>
          </a:p>
          <a:p>
            <a:pPr defTabSz="457200"/>
            <a:endParaRPr lang="en-US" dirty="0">
              <a:solidFill>
                <a:srgbClr val="292934"/>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654" y="4495800"/>
            <a:ext cx="343852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5819775"/>
            <a:ext cx="124777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4883" y="5867400"/>
            <a:ext cx="13525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7499" y="5886450"/>
            <a:ext cx="16954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168</a:t>
            </a:fld>
            <a:endParaRPr lang="en-US"/>
          </a:p>
        </p:txBody>
      </p:sp>
    </p:spTree>
    <p:extLst>
      <p:ext uri="{BB962C8B-B14F-4D97-AF65-F5344CB8AC3E}">
        <p14:creationId xmlns:p14="http://schemas.microsoft.com/office/powerpoint/2010/main" val="19052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up)">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7"/>
                                        </p:tgtEl>
                                        <p:attrNameLst>
                                          <p:attrName>style.visibility</p:attrName>
                                        </p:attrNameLst>
                                      </p:cBhvr>
                                      <p:to>
                                        <p:strVal val="visible"/>
                                      </p:to>
                                    </p:set>
                                    <p:animEffect transition="in" filter="fade">
                                      <p:cBhvr>
                                        <p:cTn id="26" dur="500"/>
                                        <p:tgtEl>
                                          <p:spTgt spid="1027"/>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29"/>
                                        </p:tgtEl>
                                        <p:attrNameLst>
                                          <p:attrName>style.visibility</p:attrName>
                                        </p:attrNameLst>
                                      </p:cBhvr>
                                      <p:to>
                                        <p:strVal val="visible"/>
                                      </p:to>
                                    </p:set>
                                    <p:animEffect transition="in" filter="fade">
                                      <p:cBhvr>
                                        <p:cTn id="32" dur="500"/>
                                        <p:tgtEl>
                                          <p:spTgt spid="10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0"/>
          <p:cNvSpPr>
            <a:spLocks noGrp="1"/>
          </p:cNvSpPr>
          <p:nvPr>
            <p:ph idx="1"/>
          </p:nvPr>
        </p:nvSpPr>
        <p:spPr>
          <a:xfrm>
            <a:off x="342900" y="1230313"/>
            <a:ext cx="8702675" cy="5426075"/>
          </a:xfrm>
        </p:spPr>
        <p:txBody>
          <a:bodyPr/>
          <a:lstStyle/>
          <a:p>
            <a:pPr marL="0" lvl="2" indent="0" eaLnBrk="1" hangingPunct="1">
              <a:spcBef>
                <a:spcPct val="20000"/>
              </a:spcBef>
              <a:buClr>
                <a:srgbClr val="C00000"/>
              </a:buClr>
              <a:buFont typeface="Courier New" pitchFamily="49" charset="0"/>
              <a:buChar char="o"/>
            </a:pPr>
            <a:r>
              <a:rPr lang="en-US" sz="2800" b="1" i="0" dirty="0" smtClean="0"/>
              <a:t>  The Major Drawbacks of the “Jump” Method</a:t>
            </a:r>
          </a:p>
          <a:p>
            <a:pPr marL="0" lvl="2" indent="0" eaLnBrk="1" hangingPunct="1">
              <a:spcBef>
                <a:spcPct val="20000"/>
              </a:spcBef>
              <a:buClr>
                <a:srgbClr val="C00000"/>
              </a:buClr>
              <a:buNone/>
            </a:pPr>
            <a:r>
              <a:rPr lang="en-US" b="1" i="0" dirty="0"/>
              <a:t>	</a:t>
            </a:r>
            <a:r>
              <a:rPr lang="en-US" b="1" i="0" dirty="0" smtClean="0"/>
              <a:t>(</a:t>
            </a:r>
            <a:r>
              <a:rPr lang="en-US" i="0" dirty="0" smtClean="0"/>
              <a:t>Corona, 2012</a:t>
            </a:r>
            <a:r>
              <a:rPr lang="en-US" b="1" i="0" dirty="0" smtClean="0"/>
              <a:t>)</a:t>
            </a:r>
          </a:p>
          <a:p>
            <a:pPr marL="514350" lvl="3" indent="0" eaLnBrk="1" hangingPunct="1">
              <a:spcBef>
                <a:spcPct val="0"/>
              </a:spcBef>
              <a:buClr>
                <a:srgbClr val="C00000"/>
              </a:buClr>
              <a:buFont typeface="Arial" charset="0"/>
              <a:buChar char="•"/>
            </a:pPr>
            <a:r>
              <a:rPr lang="en-US" sz="2000" dirty="0" smtClean="0"/>
              <a:t>  </a:t>
            </a:r>
            <a:r>
              <a:rPr lang="en-US" sz="1900" dirty="0" smtClean="0">
                <a:latin typeface="Arial" pitchFamily="34" charset="0"/>
                <a:cs typeface="Arial" pitchFamily="34" charset="0"/>
              </a:rPr>
              <a:t>Because the k-means algorithm performance is extremely dependent on the choice of the initial centers, the accuracy of the distortion curve may be compromised by a poor initialization. E.g.  k-means using gradient descent  can get “trapped” in local optima which yields a crude estimation of </a:t>
            </a:r>
            <a:r>
              <a:rPr lang="en-US" sz="1900" i="1" dirty="0" err="1" smtClean="0">
                <a:solidFill>
                  <a:srgbClr val="000000"/>
                </a:solidFill>
              </a:rPr>
              <a:t>d</a:t>
            </a:r>
            <a:r>
              <a:rPr lang="en-US" sz="1900" i="1" baseline="-25000" dirty="0" err="1" smtClean="0">
                <a:solidFill>
                  <a:srgbClr val="000000"/>
                </a:solidFill>
              </a:rPr>
              <a:t>K</a:t>
            </a:r>
            <a:r>
              <a:rPr lang="en-US" sz="1900" dirty="0" smtClean="0">
                <a:solidFill>
                  <a:srgbClr val="000000"/>
                </a:solidFill>
              </a:rPr>
              <a:t> </a:t>
            </a:r>
            <a:r>
              <a:rPr lang="en-US" sz="1900" dirty="0" smtClean="0">
                <a:latin typeface="Arial" pitchFamily="34" charset="0"/>
                <a:cs typeface="Arial" pitchFamily="34" charset="0"/>
              </a:rPr>
              <a:t>using k-means results in very noisy or inaccurate “jump” selections.</a:t>
            </a:r>
            <a:endParaRPr lang="en-US" sz="1900" dirty="0">
              <a:cs typeface="Arial" pitchFamily="34" charset="0"/>
            </a:endParaRPr>
          </a:p>
          <a:p>
            <a:pPr marL="514350" lvl="3" indent="0" eaLnBrk="1" hangingPunct="1">
              <a:spcBef>
                <a:spcPct val="0"/>
              </a:spcBef>
              <a:buClr>
                <a:srgbClr val="C00000"/>
              </a:buClr>
              <a:buFont typeface="Arial" charset="0"/>
              <a:buChar char="•"/>
            </a:pPr>
            <a:endParaRPr lang="en-US" sz="1900" dirty="0" smtClean="0"/>
          </a:p>
          <a:p>
            <a:pPr marL="514350" lvl="3" indent="0" eaLnBrk="1" hangingPunct="1">
              <a:spcBef>
                <a:spcPct val="0"/>
              </a:spcBef>
              <a:buClr>
                <a:srgbClr val="C00000"/>
              </a:buClr>
              <a:buFont typeface="Arial" charset="0"/>
              <a:buChar char="•"/>
            </a:pPr>
            <a:r>
              <a:rPr lang="en-US" sz="1900" dirty="0" smtClean="0"/>
              <a:t>  </a:t>
            </a:r>
            <a:r>
              <a:rPr lang="en-US" sz="1900" dirty="0" smtClean="0">
                <a:latin typeface="Arial" pitchFamily="34" charset="0"/>
                <a:cs typeface="Arial" pitchFamily="34" charset="0"/>
              </a:rPr>
              <a:t>The method assumes high dimensionality (</a:t>
            </a:r>
            <a:r>
              <a:rPr lang="en-US" sz="1900" i="1" dirty="0" smtClean="0"/>
              <a:t>p</a:t>
            </a:r>
            <a:r>
              <a:rPr lang="en-US" sz="1900" dirty="0" smtClean="0"/>
              <a:t> → ∞</a:t>
            </a:r>
            <a:r>
              <a:rPr lang="en-US" sz="1900" dirty="0" smtClean="0">
                <a:latin typeface="Arial" pitchFamily="34" charset="0"/>
                <a:cs typeface="Arial" pitchFamily="34" charset="0"/>
              </a:rPr>
              <a:t>), accurate </a:t>
            </a:r>
            <a:r>
              <a:rPr lang="en-US" sz="1900" i="1" dirty="0" err="1" smtClean="0">
                <a:solidFill>
                  <a:srgbClr val="000000"/>
                </a:solidFill>
              </a:rPr>
              <a:t>d</a:t>
            </a:r>
            <a:r>
              <a:rPr lang="en-US" sz="1900" i="1" baseline="-25000" dirty="0" err="1" smtClean="0">
                <a:solidFill>
                  <a:srgbClr val="000000"/>
                </a:solidFill>
              </a:rPr>
              <a:t>K</a:t>
            </a:r>
            <a:r>
              <a:rPr lang="en-US" sz="1900" dirty="0" smtClean="0"/>
              <a:t> </a:t>
            </a:r>
            <a:r>
              <a:rPr lang="en-US" sz="1900" dirty="0" smtClean="0">
                <a:latin typeface="Arial" pitchFamily="34" charset="0"/>
                <a:cs typeface="Arial" pitchFamily="34" charset="0"/>
              </a:rPr>
              <a:t>values, well balanced clusters, identical covariance matrix, sufficiently large distance between centroids, etc. and the power transformation can only be determined under these assumptions for underlying Gaussian distributions. Real world data easily violate these assumptions. </a:t>
            </a:r>
            <a:endParaRPr lang="en-US" sz="1900" dirty="0" smtClean="0"/>
          </a:p>
          <a:p>
            <a:pPr marL="514350" lvl="3" indent="0" eaLnBrk="1" hangingPunct="1">
              <a:spcBef>
                <a:spcPct val="0"/>
              </a:spcBef>
              <a:buClr>
                <a:srgbClr val="C00000"/>
              </a:buClr>
              <a:buFontTx/>
              <a:buNone/>
            </a:pPr>
            <a:endParaRPr lang="en-US" sz="1900" dirty="0" smtClean="0"/>
          </a:p>
          <a:p>
            <a:pPr marL="514350" lvl="3" indent="0" eaLnBrk="1" hangingPunct="1">
              <a:spcBef>
                <a:spcPct val="0"/>
              </a:spcBef>
              <a:buClr>
                <a:srgbClr val="C00000"/>
              </a:buClr>
              <a:buFont typeface="Arial" charset="0"/>
              <a:buChar char="•"/>
            </a:pPr>
            <a:r>
              <a:rPr lang="en-US" sz="1900" dirty="0" smtClean="0"/>
              <a:t>  </a:t>
            </a:r>
            <a:r>
              <a:rPr lang="en-US" sz="1900" dirty="0" smtClean="0">
                <a:latin typeface="Arial" pitchFamily="34" charset="0"/>
                <a:cs typeface="Arial" pitchFamily="34" charset="0"/>
              </a:rPr>
              <a:t>If strong correlations are present among variables, or if the clusters have intriguing or complicated shapes, linear algorithms such as k-means will not capture the data essence.</a:t>
            </a:r>
          </a:p>
        </p:txBody>
      </p:sp>
      <p:sp>
        <p:nvSpPr>
          <p:cNvPr id="57350" name="Rectangle 2"/>
          <p:cNvSpPr>
            <a:spLocks noGrp="1" noChangeArrowheads="1"/>
          </p:cNvSpPr>
          <p:nvPr>
            <p:ph type="title"/>
          </p:nvPr>
        </p:nvSpPr>
        <p:spPr/>
        <p:txBody>
          <a:bodyPr/>
          <a:lstStyle/>
          <a:p>
            <a:pPr eaLnBrk="1" hangingPunct="1"/>
            <a:r>
              <a:rPr lang="en-US" b="1" dirty="0" smtClean="0"/>
              <a:t>Application of the Improved Jump Method to Medical Image Processing</a:t>
            </a:r>
            <a:br>
              <a:rPr lang="en-US" b="1" dirty="0" smtClean="0"/>
            </a:br>
            <a:r>
              <a:rPr lang="en-US" sz="1500" b="1" dirty="0" smtClean="0">
                <a:solidFill>
                  <a:srgbClr val="CC0000"/>
                </a:solidFill>
              </a:rPr>
              <a:t>The “Jump” Method</a:t>
            </a:r>
            <a:endParaRPr lang="en-US" sz="1400" dirty="0" smtClean="0">
              <a:solidFill>
                <a:srgbClr val="CC0000"/>
              </a:solidFill>
            </a:endParaRPr>
          </a:p>
        </p:txBody>
      </p:sp>
      <p:sp>
        <p:nvSpPr>
          <p:cNvPr id="9" name="Slide Number Placeholder 8"/>
          <p:cNvSpPr>
            <a:spLocks noGrp="1"/>
          </p:cNvSpPr>
          <p:nvPr>
            <p:ph type="sldNum" sz="quarter" idx="10"/>
          </p:nvPr>
        </p:nvSpPr>
        <p:spPr/>
        <p:txBody>
          <a:bodyPr/>
          <a:lstStyle/>
          <a:p>
            <a:pPr>
              <a:defRPr/>
            </a:pPr>
            <a:fld id="{60EFD023-3B5B-4453-B021-915B7CCDA294}" type="slidenum">
              <a:rPr lang="en-US">
                <a:solidFill>
                  <a:srgbClr val="000000">
                    <a:tint val="75000"/>
                  </a:srgbClr>
                </a:solidFill>
              </a:rPr>
              <a:pPr>
                <a:defRPr/>
              </a:pPr>
              <a:t>169</a:t>
            </a:fld>
            <a:endParaRPr lang="en-US" dirty="0">
              <a:solidFill>
                <a:srgbClr val="000000">
                  <a:tint val="75000"/>
                </a:srgbClr>
              </a:solidFill>
            </a:endParaRPr>
          </a:p>
        </p:txBody>
      </p:sp>
      <p:sp>
        <p:nvSpPr>
          <p:cNvPr id="57352" name="TextBox 10">
            <a:hlinkClick r:id="" action="ppaction://noaction"/>
          </p:cNvPr>
          <p:cNvSpPr txBox="1">
            <a:spLocks noChangeArrowheads="1"/>
          </p:cNvSpPr>
          <p:nvPr/>
        </p:nvSpPr>
        <p:spPr bwMode="auto">
          <a:xfrm>
            <a:off x="8815388" y="1117600"/>
            <a:ext cx="3286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1000">
                <a:solidFill>
                  <a:srgbClr val="F8F8F8"/>
                </a:solidFill>
              </a:rPr>
              <a:t>K</a:t>
            </a:r>
          </a:p>
        </p:txBody>
      </p:sp>
    </p:spTree>
    <p:extLst>
      <p:ext uri="{BB962C8B-B14F-4D97-AF65-F5344CB8AC3E}">
        <p14:creationId xmlns:p14="http://schemas.microsoft.com/office/powerpoint/2010/main" val="29179768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190" y="3494244"/>
            <a:ext cx="4668811" cy="2449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6130" name="Rectangle 2"/>
          <p:cNvSpPr>
            <a:spLocks noGrp="1" noChangeArrowheads="1"/>
          </p:cNvSpPr>
          <p:nvPr>
            <p:ph type="title"/>
          </p:nvPr>
        </p:nvSpPr>
        <p:spPr>
          <a:noFill/>
        </p:spPr>
        <p:txBody>
          <a:bodyPr/>
          <a:lstStyle/>
          <a:p>
            <a:pPr eaLnBrk="1" hangingPunct="1"/>
            <a:r>
              <a:rPr lang="en-US" dirty="0" smtClean="0"/>
              <a:t>What is Computer Vision?</a:t>
            </a:r>
          </a:p>
        </p:txBody>
      </p:sp>
      <p:sp>
        <p:nvSpPr>
          <p:cNvPr id="176131" name="Rectangle 3"/>
          <p:cNvSpPr>
            <a:spLocks noGrp="1" noChangeArrowheads="1"/>
          </p:cNvSpPr>
          <p:nvPr>
            <p:ph type="body" idx="1"/>
          </p:nvPr>
        </p:nvSpPr>
        <p:spPr>
          <a:xfrm>
            <a:off x="457200" y="1371600"/>
            <a:ext cx="8686800" cy="5257800"/>
          </a:xfrm>
          <a:noFill/>
        </p:spPr>
        <p:txBody>
          <a:bodyPr>
            <a:normAutofit fontScale="85000" lnSpcReduction="20000"/>
          </a:bodyPr>
          <a:lstStyle/>
          <a:p>
            <a:r>
              <a:rPr lang="en-US" u="sng" dirty="0" smtClean="0"/>
              <a:t>Goal</a:t>
            </a:r>
            <a:r>
              <a:rPr lang="en-US" dirty="0" smtClean="0"/>
              <a:t>: to mimic low level human vision tasks with computers. NOTE: not limited to the visual spectrum.</a:t>
            </a:r>
            <a:endParaRPr lang="en-US" dirty="0"/>
          </a:p>
          <a:p>
            <a:r>
              <a:rPr lang="en-US" u="sng" dirty="0"/>
              <a:t>P</a:t>
            </a:r>
            <a:r>
              <a:rPr lang="en-US" u="sng" dirty="0" smtClean="0"/>
              <a:t>roblems</a:t>
            </a:r>
            <a:r>
              <a:rPr lang="en-US" dirty="0" smtClean="0"/>
              <a:t>:</a:t>
            </a:r>
            <a:endParaRPr lang="en-US" dirty="0"/>
          </a:p>
          <a:p>
            <a:pPr lvl="1"/>
            <a:r>
              <a:rPr lang="en-US" dirty="0" smtClean="0"/>
              <a:t>Color spaces</a:t>
            </a:r>
          </a:p>
          <a:p>
            <a:pPr lvl="1"/>
            <a:r>
              <a:rPr lang="en-US" dirty="0" smtClean="0"/>
              <a:t>Feature detection and matching</a:t>
            </a:r>
            <a:endParaRPr lang="en-US" dirty="0"/>
          </a:p>
          <a:p>
            <a:pPr lvl="2"/>
            <a:r>
              <a:rPr lang="en-US" dirty="0" smtClean="0"/>
              <a:t>Edges and corners</a:t>
            </a:r>
          </a:p>
          <a:p>
            <a:pPr lvl="2"/>
            <a:r>
              <a:rPr lang="en-US" dirty="0" smtClean="0"/>
              <a:t>Shape detectors</a:t>
            </a:r>
            <a:endParaRPr lang="en-US" dirty="0"/>
          </a:p>
          <a:p>
            <a:pPr lvl="2"/>
            <a:r>
              <a:rPr lang="en-US" dirty="0" smtClean="0"/>
              <a:t>Scale invariance</a:t>
            </a:r>
            <a:endParaRPr lang="en-US" dirty="0"/>
          </a:p>
          <a:p>
            <a:pPr lvl="1"/>
            <a:r>
              <a:rPr lang="en-US" dirty="0"/>
              <a:t>Scene </a:t>
            </a:r>
            <a:r>
              <a:rPr lang="en-US" dirty="0" smtClean="0"/>
              <a:t>reconstruction</a:t>
            </a:r>
            <a:endParaRPr lang="en-US" dirty="0"/>
          </a:p>
          <a:p>
            <a:pPr lvl="2"/>
            <a:r>
              <a:rPr lang="en-US" dirty="0"/>
              <a:t>Image stitching (Panorama)</a:t>
            </a:r>
          </a:p>
          <a:p>
            <a:pPr lvl="2"/>
            <a:r>
              <a:rPr lang="en-US" dirty="0"/>
              <a:t>3D scene </a:t>
            </a:r>
            <a:r>
              <a:rPr lang="en-US" dirty="0" smtClean="0"/>
              <a:t>estimation</a:t>
            </a:r>
            <a:endParaRPr lang="en-US" dirty="0"/>
          </a:p>
          <a:p>
            <a:pPr lvl="1"/>
            <a:r>
              <a:rPr lang="en-US" dirty="0" smtClean="0"/>
              <a:t>Segmentation/Clustering</a:t>
            </a:r>
            <a:endParaRPr lang="en-US" dirty="0" smtClean="0"/>
          </a:p>
          <a:p>
            <a:pPr lvl="1"/>
            <a:r>
              <a:rPr lang="en-US" dirty="0" smtClean="0"/>
              <a:t>Object Detection</a:t>
            </a:r>
          </a:p>
          <a:p>
            <a:pPr lvl="1"/>
            <a:r>
              <a:rPr lang="en-US" dirty="0" smtClean="0"/>
              <a:t>Tracking</a:t>
            </a:r>
          </a:p>
          <a:p>
            <a:pPr lvl="1"/>
            <a:r>
              <a:rPr lang="en-US" dirty="0" smtClean="0"/>
              <a:t>Classification?</a:t>
            </a:r>
          </a:p>
          <a:p>
            <a:pPr lvl="2"/>
            <a:endParaRPr lang="en-US" dirty="0"/>
          </a:p>
          <a:p>
            <a:pPr marL="0" indent="0" eaLnBrk="1" hangingPunct="1">
              <a:buNone/>
              <a:tabLst>
                <a:tab pos="457200" algn="l"/>
                <a:tab pos="1371600" algn="l"/>
                <a:tab pos="1547813" algn="l"/>
              </a:tabLst>
            </a:pPr>
            <a:endParaRPr lang="en-US" dirty="0" smtClean="0"/>
          </a:p>
        </p:txBody>
      </p:sp>
      <p:cxnSp>
        <p:nvCxnSpPr>
          <p:cNvPr id="3" name="Straight Arrow Connector 2"/>
          <p:cNvCxnSpPr/>
          <p:nvPr/>
        </p:nvCxnSpPr>
        <p:spPr>
          <a:xfrm>
            <a:off x="3276600" y="6324600"/>
            <a:ext cx="18288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257800" y="5943600"/>
            <a:ext cx="3200400" cy="830997"/>
          </a:xfrm>
          <a:prstGeom prst="rect">
            <a:avLst/>
          </a:prstGeom>
          <a:ln>
            <a:solidFill>
              <a:schemeClr val="accent1">
                <a:shade val="95000"/>
                <a:satMod val="105000"/>
              </a:schemeClr>
            </a:solidFill>
          </a:ln>
        </p:spPr>
        <p:txBody>
          <a:bodyPr wrap="square">
            <a:spAutoFit/>
          </a:bodyPr>
          <a:lstStyle/>
          <a:p>
            <a:pPr lvl="1"/>
            <a:r>
              <a:rPr lang="en-US" sz="2400" dirty="0" smtClean="0"/>
              <a:t>Machine Learning    </a:t>
            </a:r>
            <a:endParaRPr lang="en-US" sz="2400" dirty="0" smtClean="0"/>
          </a:p>
          <a:p>
            <a:pPr lvl="1"/>
            <a:r>
              <a:rPr lang="en-US" sz="2400" dirty="0"/>
              <a:t> </a:t>
            </a:r>
            <a:r>
              <a:rPr lang="en-US" sz="2400" dirty="0" smtClean="0"/>
              <a:t> </a:t>
            </a:r>
            <a:r>
              <a:rPr lang="en-US" sz="2400" dirty="0" smtClean="0"/>
              <a:t>(</a:t>
            </a:r>
            <a:r>
              <a:rPr lang="en-US" sz="2400" dirty="0" smtClean="0"/>
              <a:t>using features)</a:t>
            </a:r>
            <a:endParaRPr lang="en-US" sz="2400" dirty="0"/>
          </a:p>
        </p:txBody>
      </p:sp>
    </p:spTree>
    <p:extLst>
      <p:ext uri="{BB962C8B-B14F-4D97-AF65-F5344CB8AC3E}">
        <p14:creationId xmlns:p14="http://schemas.microsoft.com/office/powerpoint/2010/main" val="2794368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3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13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613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13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613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3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3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613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6131">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6131">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6131">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6131">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6131">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2466"/>
                                        </p:tgtEl>
                                        <p:attrNameLst>
                                          <p:attrName>style.visibility</p:attrName>
                                        </p:attrNameLst>
                                      </p:cBhvr>
                                      <p:to>
                                        <p:strVal val="visible"/>
                                      </p:to>
                                    </p:set>
                                    <p:animEffect transition="in" filter="fade">
                                      <p:cBhvr>
                                        <p:cTn id="45" dur="500"/>
                                        <p:tgtEl>
                                          <p:spTgt spid="62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0"/>
          <p:cNvSpPr>
            <a:spLocks noGrp="1"/>
          </p:cNvSpPr>
          <p:nvPr>
            <p:ph idx="1"/>
          </p:nvPr>
        </p:nvSpPr>
        <p:spPr>
          <a:xfrm>
            <a:off x="342900" y="1230313"/>
            <a:ext cx="8702675" cy="5426075"/>
          </a:xfrm>
        </p:spPr>
        <p:txBody>
          <a:bodyPr/>
          <a:lstStyle/>
          <a:p>
            <a:pPr marL="0" lvl="2" indent="0" eaLnBrk="1" hangingPunct="1">
              <a:spcBef>
                <a:spcPct val="20000"/>
              </a:spcBef>
              <a:buClr>
                <a:srgbClr val="C00000"/>
              </a:buClr>
              <a:buFont typeface="Courier New" pitchFamily="49" charset="0"/>
              <a:buChar char="o"/>
            </a:pPr>
            <a:r>
              <a:rPr lang="en-US" sz="2800" b="1" i="0" dirty="0" smtClean="0"/>
              <a:t>  Improvements to the “Jump” Method</a:t>
            </a:r>
          </a:p>
          <a:p>
            <a:pPr marL="0" lvl="2" indent="0" eaLnBrk="1" hangingPunct="1">
              <a:spcBef>
                <a:spcPct val="20000"/>
              </a:spcBef>
              <a:buClr>
                <a:srgbClr val="C00000"/>
              </a:buClr>
              <a:buNone/>
            </a:pPr>
            <a:r>
              <a:rPr lang="en-US" sz="1400" b="1" i="0" dirty="0"/>
              <a:t>	</a:t>
            </a:r>
            <a:r>
              <a:rPr lang="en-US" b="1" i="0" dirty="0" smtClean="0"/>
              <a:t>(</a:t>
            </a:r>
            <a:r>
              <a:rPr lang="en-US" i="0" dirty="0" smtClean="0"/>
              <a:t>Corona, 2012</a:t>
            </a:r>
            <a:r>
              <a:rPr lang="en-US" b="1" i="0" dirty="0" smtClean="0"/>
              <a:t>)</a:t>
            </a:r>
          </a:p>
          <a:p>
            <a:pPr marL="514350" lvl="3" indent="0" eaLnBrk="1" hangingPunct="1">
              <a:spcBef>
                <a:spcPct val="0"/>
              </a:spcBef>
              <a:buClr>
                <a:srgbClr val="C00000"/>
              </a:buClr>
              <a:buFont typeface="Arial" charset="0"/>
              <a:buChar char="•"/>
            </a:pPr>
            <a:r>
              <a:rPr lang="en-US" sz="2200" dirty="0" smtClean="0"/>
              <a:t>  </a:t>
            </a:r>
            <a:r>
              <a:rPr lang="en-US" sz="2200" dirty="0" smtClean="0">
                <a:latin typeface="Arial" pitchFamily="34" charset="0"/>
                <a:cs typeface="Arial" pitchFamily="34" charset="0"/>
              </a:rPr>
              <a:t>Spectral clustering and probabilistic initialization techniques can be used to attenuate the suboptimal convergence of the </a:t>
            </a:r>
            <a:r>
              <a:rPr lang="en-US" sz="2200" i="1" dirty="0" smtClean="0">
                <a:latin typeface="Arial" pitchFamily="34" charset="0"/>
                <a:cs typeface="Arial" pitchFamily="34" charset="0"/>
              </a:rPr>
              <a:t>k</a:t>
            </a:r>
            <a:r>
              <a:rPr lang="en-US" sz="2200" dirty="0" smtClean="0">
                <a:latin typeface="Arial" pitchFamily="34" charset="0"/>
                <a:cs typeface="Arial" pitchFamily="34" charset="0"/>
              </a:rPr>
              <a:t>-means algorithm.</a:t>
            </a:r>
          </a:p>
          <a:p>
            <a:pPr marL="514350" lvl="3" indent="0" eaLnBrk="1" hangingPunct="1">
              <a:spcBef>
                <a:spcPct val="0"/>
              </a:spcBef>
              <a:buClr>
                <a:srgbClr val="C00000"/>
              </a:buClr>
              <a:buFontTx/>
              <a:buNone/>
            </a:pPr>
            <a:endParaRPr lang="en-US" sz="2200" dirty="0" smtClean="0"/>
          </a:p>
          <a:p>
            <a:pPr marL="514350" lvl="3" indent="0" eaLnBrk="1" hangingPunct="1">
              <a:spcBef>
                <a:spcPct val="0"/>
              </a:spcBef>
              <a:buClr>
                <a:srgbClr val="C00000"/>
              </a:buClr>
              <a:buFont typeface="Arial" charset="0"/>
              <a:buChar char="•"/>
            </a:pPr>
            <a:r>
              <a:rPr lang="en-US" sz="2200" dirty="0" smtClean="0"/>
              <a:t>  </a:t>
            </a:r>
            <a:r>
              <a:rPr lang="en-US" sz="2200" dirty="0" smtClean="0">
                <a:latin typeface="Arial" pitchFamily="34" charset="0"/>
                <a:cs typeface="Arial" pitchFamily="34" charset="0"/>
              </a:rPr>
              <a:t>Handling realistic data necessitates that the power transform,</a:t>
            </a:r>
            <a:r>
              <a:rPr lang="en-US" sz="2200" dirty="0" smtClean="0"/>
              <a:t> </a:t>
            </a:r>
            <a:r>
              <a:rPr lang="en-US" sz="2200" i="1" dirty="0"/>
              <a:t>Y</a:t>
            </a:r>
            <a:r>
              <a:rPr lang="en-US" sz="2200" dirty="0">
                <a:latin typeface="Arial" pitchFamily="34" charset="0"/>
                <a:cs typeface="Arial" pitchFamily="34" charset="0"/>
              </a:rPr>
              <a:t>, </a:t>
            </a:r>
            <a:r>
              <a:rPr lang="en-US" sz="2200" dirty="0" smtClean="0">
                <a:latin typeface="Arial" pitchFamily="34" charset="0"/>
                <a:cs typeface="Arial" pitchFamily="34" charset="0"/>
              </a:rPr>
              <a:t>be adaptively modified according to the data at hand. By maximizing this new objective function one obtains a suitable power transformation,</a:t>
            </a:r>
            <a:r>
              <a:rPr lang="en-US" sz="2200" dirty="0" smtClean="0"/>
              <a:t> </a:t>
            </a:r>
            <a:r>
              <a:rPr lang="en-US" sz="2200" i="1" dirty="0" smtClean="0"/>
              <a:t>Y</a:t>
            </a:r>
            <a:r>
              <a:rPr lang="en-US" sz="2200" dirty="0" smtClean="0">
                <a:latin typeface="Arial" pitchFamily="34" charset="0"/>
                <a:cs typeface="Arial" pitchFamily="34" charset="0"/>
              </a:rPr>
              <a:t>, that ensures a more robust solution to the number of clusters in a dataset.</a:t>
            </a:r>
          </a:p>
          <a:p>
            <a:pPr marL="514350" lvl="3" indent="0" eaLnBrk="1" hangingPunct="1">
              <a:spcBef>
                <a:spcPct val="0"/>
              </a:spcBef>
              <a:buClr>
                <a:srgbClr val="C00000"/>
              </a:buClr>
              <a:buFontTx/>
              <a:buNone/>
            </a:pPr>
            <a:endParaRPr lang="en-US" sz="2200" dirty="0" smtClean="0"/>
          </a:p>
          <a:p>
            <a:pPr marL="514350" lvl="3" indent="0" eaLnBrk="1" hangingPunct="1">
              <a:spcBef>
                <a:spcPct val="0"/>
              </a:spcBef>
              <a:buClr>
                <a:srgbClr val="C00000"/>
              </a:buClr>
              <a:buFont typeface="Arial" charset="0"/>
              <a:buChar char="•"/>
            </a:pPr>
            <a:r>
              <a:rPr lang="en-US" sz="2200" dirty="0" smtClean="0"/>
              <a:t>  </a:t>
            </a:r>
            <a:r>
              <a:rPr lang="en-US" sz="2200" dirty="0" smtClean="0">
                <a:latin typeface="Arial" pitchFamily="34" charset="0"/>
                <a:cs typeface="Arial" pitchFamily="34" charset="0"/>
              </a:rPr>
              <a:t>Find </a:t>
            </a:r>
            <a:r>
              <a:rPr lang="en-US" sz="2200" dirty="0">
                <a:latin typeface="Arial" pitchFamily="34" charset="0"/>
                <a:cs typeface="Arial" pitchFamily="34" charset="0"/>
              </a:rPr>
              <a:t>a suitable kernel method to map the original dataset onto a “better” space where the mapped data is well behaved such that the “jump” method can be used there </a:t>
            </a:r>
            <a:r>
              <a:rPr lang="en-US" sz="2200" dirty="0" smtClean="0">
                <a:latin typeface="Arial" pitchFamily="34" charset="0"/>
                <a:cs typeface="Arial" pitchFamily="34" charset="0"/>
              </a:rPr>
              <a:t>more effectively</a:t>
            </a:r>
            <a:r>
              <a:rPr lang="en-US" sz="2200" dirty="0">
                <a:latin typeface="Arial" pitchFamily="34" charset="0"/>
                <a:cs typeface="Arial" pitchFamily="34" charset="0"/>
              </a:rPr>
              <a:t>.</a:t>
            </a:r>
          </a:p>
          <a:p>
            <a:pPr marL="514350" lvl="3" indent="0" eaLnBrk="1" hangingPunct="1">
              <a:spcBef>
                <a:spcPct val="0"/>
              </a:spcBef>
              <a:buClr>
                <a:srgbClr val="C00000"/>
              </a:buClr>
              <a:buFont typeface="Arial" charset="0"/>
              <a:buChar char="•"/>
            </a:pPr>
            <a:endParaRPr lang="en-US" dirty="0" smtClean="0"/>
          </a:p>
        </p:txBody>
      </p:sp>
      <p:sp>
        <p:nvSpPr>
          <p:cNvPr id="57350" name="Rectangle 2"/>
          <p:cNvSpPr>
            <a:spLocks noGrp="1" noChangeArrowheads="1"/>
          </p:cNvSpPr>
          <p:nvPr>
            <p:ph type="title"/>
          </p:nvPr>
        </p:nvSpPr>
        <p:spPr/>
        <p:txBody>
          <a:bodyPr/>
          <a:lstStyle/>
          <a:p>
            <a:pPr eaLnBrk="1" hangingPunct="1"/>
            <a:r>
              <a:rPr lang="en-US" b="1" dirty="0" smtClean="0"/>
              <a:t>Application of the Improved Jump Method to Medical Image Processing</a:t>
            </a:r>
            <a:br>
              <a:rPr lang="en-US" b="1" dirty="0" smtClean="0"/>
            </a:br>
            <a:r>
              <a:rPr lang="en-US" sz="1500" b="1" dirty="0" smtClean="0">
                <a:solidFill>
                  <a:srgbClr val="CC0000"/>
                </a:solidFill>
              </a:rPr>
              <a:t>The Improved Jump Method (IJM)</a:t>
            </a:r>
            <a:endParaRPr lang="en-US" sz="1400" dirty="0" smtClean="0">
              <a:solidFill>
                <a:srgbClr val="CC0000"/>
              </a:solidFill>
            </a:endParaRPr>
          </a:p>
        </p:txBody>
      </p:sp>
      <p:sp>
        <p:nvSpPr>
          <p:cNvPr id="9" name="Slide Number Placeholder 8"/>
          <p:cNvSpPr>
            <a:spLocks noGrp="1"/>
          </p:cNvSpPr>
          <p:nvPr>
            <p:ph type="sldNum" sz="quarter" idx="10"/>
          </p:nvPr>
        </p:nvSpPr>
        <p:spPr/>
        <p:txBody>
          <a:bodyPr/>
          <a:lstStyle/>
          <a:p>
            <a:pPr>
              <a:defRPr/>
            </a:pPr>
            <a:fld id="{60EFD023-3B5B-4453-B021-915B7CCDA294}" type="slidenum">
              <a:rPr lang="en-US">
                <a:solidFill>
                  <a:srgbClr val="000000">
                    <a:tint val="75000"/>
                  </a:srgbClr>
                </a:solidFill>
              </a:rPr>
              <a:pPr>
                <a:defRPr/>
              </a:pPr>
              <a:t>170</a:t>
            </a:fld>
            <a:endParaRPr lang="en-US" dirty="0">
              <a:solidFill>
                <a:srgbClr val="000000">
                  <a:tint val="75000"/>
                </a:srgbClr>
              </a:solidFill>
            </a:endParaRPr>
          </a:p>
        </p:txBody>
      </p:sp>
      <p:sp>
        <p:nvSpPr>
          <p:cNvPr id="57352" name="TextBox 10">
            <a:hlinkClick r:id="" action="ppaction://noaction"/>
          </p:cNvPr>
          <p:cNvSpPr txBox="1">
            <a:spLocks noChangeArrowheads="1"/>
          </p:cNvSpPr>
          <p:nvPr/>
        </p:nvSpPr>
        <p:spPr bwMode="auto">
          <a:xfrm>
            <a:off x="8815388" y="1117600"/>
            <a:ext cx="3286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1000">
                <a:solidFill>
                  <a:srgbClr val="F8F8F8"/>
                </a:solidFill>
              </a:rPr>
              <a:t>K</a:t>
            </a:r>
          </a:p>
        </p:txBody>
      </p:sp>
    </p:spTree>
    <p:extLst>
      <p:ext uri="{BB962C8B-B14F-4D97-AF65-F5344CB8AC3E}">
        <p14:creationId xmlns:p14="http://schemas.microsoft.com/office/powerpoint/2010/main" val="68207608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Content Placeholder 20"/>
          <p:cNvSpPr>
            <a:spLocks noGrp="1"/>
          </p:cNvSpPr>
          <p:nvPr>
            <p:ph idx="1"/>
          </p:nvPr>
        </p:nvSpPr>
        <p:spPr>
          <a:xfrm>
            <a:off x="342901" y="1230313"/>
            <a:ext cx="8574087" cy="5426075"/>
          </a:xfrm>
        </p:spPr>
        <p:txBody>
          <a:bodyPr/>
          <a:lstStyle/>
          <a:p>
            <a:pPr marL="0" lvl="2" indent="0" eaLnBrk="1" hangingPunct="1">
              <a:spcBef>
                <a:spcPct val="20000"/>
              </a:spcBef>
              <a:buClr>
                <a:srgbClr val="C00000"/>
              </a:buClr>
              <a:buFont typeface="Courier New" pitchFamily="49" charset="0"/>
              <a:buChar char="o"/>
            </a:pPr>
            <a:r>
              <a:rPr lang="en-US" sz="2800" b="1" i="0" dirty="0" smtClean="0"/>
              <a:t> The Improved Jump Method (IJM) – Methodology 3 </a:t>
            </a:r>
          </a:p>
          <a:p>
            <a:pPr marL="514350" lvl="3" indent="0" eaLnBrk="1" hangingPunct="1">
              <a:spcBef>
                <a:spcPct val="20000"/>
              </a:spcBef>
              <a:buClr>
                <a:srgbClr val="C00000"/>
              </a:buClr>
              <a:buFont typeface="Wingdings" pitchFamily="2" charset="2"/>
              <a:buChar char="§"/>
            </a:pPr>
            <a:endParaRPr lang="en-US" sz="2700" dirty="0" smtClean="0">
              <a:latin typeface="+mn-lt"/>
            </a:endParaRPr>
          </a:p>
          <a:p>
            <a:pPr marL="514350" lvl="3" indent="0" eaLnBrk="1" hangingPunct="1">
              <a:spcBef>
                <a:spcPct val="20000"/>
              </a:spcBef>
              <a:buClr>
                <a:srgbClr val="C00000"/>
              </a:buClr>
              <a:buFont typeface="Wingdings" pitchFamily="2" charset="2"/>
              <a:buChar char="§"/>
            </a:pPr>
            <a:r>
              <a:rPr lang="en-US" sz="2700" dirty="0" smtClean="0">
                <a:latin typeface="+mn-lt"/>
              </a:rPr>
              <a:t>  </a:t>
            </a:r>
            <a:r>
              <a:rPr lang="en-US" sz="2700" dirty="0" smtClean="0">
                <a:latin typeface="Arial" pitchFamily="34" charset="0"/>
                <a:cs typeface="Arial" pitchFamily="34" charset="0"/>
              </a:rPr>
              <a:t>Using the </a:t>
            </a:r>
            <a:r>
              <a:rPr lang="en-US" sz="2700" i="1" dirty="0" err="1" smtClean="0">
                <a:latin typeface="+mn-lt"/>
              </a:rPr>
              <a:t>d</a:t>
            </a:r>
            <a:r>
              <a:rPr lang="en-US" sz="2700" i="1" baseline="-25000" dirty="0" err="1" smtClean="0">
                <a:latin typeface="+mn-lt"/>
              </a:rPr>
              <a:t>K</a:t>
            </a:r>
            <a:r>
              <a:rPr lang="en-US" sz="2700" dirty="0" smtClean="0">
                <a:latin typeface="+mn-lt"/>
              </a:rPr>
              <a:t> </a:t>
            </a:r>
            <a:r>
              <a:rPr lang="en-US" sz="2700" dirty="0" smtClean="0">
                <a:latin typeface="Arial" pitchFamily="34" charset="0"/>
                <a:cs typeface="Arial" pitchFamily="34" charset="0"/>
              </a:rPr>
              <a:t>information one can calculate the corresponding</a:t>
            </a:r>
            <a:r>
              <a:rPr lang="en-US" sz="2700" dirty="0" smtClean="0">
                <a:latin typeface="+mn-lt"/>
              </a:rPr>
              <a:t> </a:t>
            </a:r>
            <a:r>
              <a:rPr lang="en-US" sz="2700" i="1" dirty="0" smtClean="0">
                <a:latin typeface="+mn-lt"/>
              </a:rPr>
              <a:t>M</a:t>
            </a:r>
            <a:r>
              <a:rPr lang="en-US" sz="2700" i="1" baseline="30000" dirty="0" smtClean="0">
                <a:latin typeface="+mn-lt"/>
              </a:rPr>
              <a:t>*</a:t>
            </a:r>
            <a:r>
              <a:rPr lang="en-US" sz="2700" i="1" baseline="-25000" dirty="0" smtClean="0">
                <a:latin typeface="+mn-lt"/>
              </a:rPr>
              <a:t>K</a:t>
            </a:r>
            <a:r>
              <a:rPr lang="en-US" sz="2700" dirty="0" smtClean="0">
                <a:latin typeface="+mn-lt"/>
              </a:rPr>
              <a:t> </a:t>
            </a:r>
            <a:r>
              <a:rPr lang="en-US" sz="2700" dirty="0" smtClean="0">
                <a:latin typeface="Arial" pitchFamily="34" charset="0"/>
                <a:cs typeface="Arial" pitchFamily="34" charset="0"/>
              </a:rPr>
              <a:t>for each configuration tested.</a:t>
            </a:r>
          </a:p>
          <a:p>
            <a:pPr marL="514350" lvl="3" indent="0" eaLnBrk="1" hangingPunct="1">
              <a:spcBef>
                <a:spcPct val="20000"/>
              </a:spcBef>
              <a:buClr>
                <a:srgbClr val="C00000"/>
              </a:buClr>
              <a:buFont typeface="Wingdings" pitchFamily="2" charset="2"/>
              <a:buChar char="§"/>
            </a:pPr>
            <a:endParaRPr lang="en-US" sz="2700" dirty="0" smtClean="0">
              <a:latin typeface="Arial" pitchFamily="34" charset="0"/>
              <a:cs typeface="Arial" pitchFamily="34" charset="0"/>
            </a:endParaRPr>
          </a:p>
          <a:p>
            <a:pPr marL="514350" lvl="3" indent="0" eaLnBrk="1" hangingPunct="1">
              <a:spcBef>
                <a:spcPct val="20000"/>
              </a:spcBef>
              <a:buClr>
                <a:srgbClr val="C00000"/>
              </a:buClr>
              <a:buFont typeface="Wingdings" pitchFamily="2" charset="2"/>
              <a:buChar char="§"/>
            </a:pPr>
            <a:r>
              <a:rPr lang="en-US" sz="2700" dirty="0" smtClean="0">
                <a:latin typeface="+mn-lt"/>
              </a:rPr>
              <a:t>  </a:t>
            </a:r>
            <a:r>
              <a:rPr lang="en-US" sz="2700" dirty="0" smtClean="0">
                <a:latin typeface="Arial" pitchFamily="34" charset="0"/>
                <a:cs typeface="Arial" pitchFamily="34" charset="0"/>
              </a:rPr>
              <a:t>A simple comparison among the values of </a:t>
            </a:r>
            <a:r>
              <a:rPr lang="en-US" sz="2700" i="1" dirty="0" smtClean="0">
                <a:latin typeface="+mn-lt"/>
              </a:rPr>
              <a:t>M</a:t>
            </a:r>
            <a:r>
              <a:rPr lang="en-US" sz="2700" i="1" baseline="30000" dirty="0" smtClean="0">
                <a:latin typeface="+mn-lt"/>
              </a:rPr>
              <a:t>*</a:t>
            </a:r>
            <a:r>
              <a:rPr lang="en-US" sz="2700" i="1" baseline="-25000" dirty="0" smtClean="0">
                <a:latin typeface="+mn-lt"/>
              </a:rPr>
              <a:t>K</a:t>
            </a:r>
            <a:r>
              <a:rPr lang="en-US" sz="2700" dirty="0" smtClean="0">
                <a:latin typeface="+mn-lt"/>
              </a:rPr>
              <a:t> </a:t>
            </a:r>
            <a:r>
              <a:rPr lang="en-US" sz="2700" dirty="0" smtClean="0">
                <a:latin typeface="Arial" pitchFamily="34" charset="0"/>
                <a:cs typeface="Arial" pitchFamily="34" charset="0"/>
              </a:rPr>
              <a:t>is sufficient to determine a suitable number of clusters, and appropriate parameters for the construction of the kernel matrix (i.e. model selection).</a:t>
            </a:r>
          </a:p>
          <a:p>
            <a:pPr marL="457200" indent="-457200" algn="just">
              <a:spcAft>
                <a:spcPts val="600"/>
              </a:spcAft>
              <a:buFont typeface="Arial" pitchFamily="34" charset="0"/>
              <a:buChar char="•"/>
            </a:pPr>
            <a:endParaRPr lang="en-US" sz="2700" dirty="0" smtClean="0">
              <a:latin typeface="+mn-lt"/>
            </a:endParaRPr>
          </a:p>
          <a:p>
            <a:pPr marL="514350" lvl="3" indent="0" eaLnBrk="1" hangingPunct="1">
              <a:spcBef>
                <a:spcPct val="20000"/>
              </a:spcBef>
              <a:buClr>
                <a:srgbClr val="C00000"/>
              </a:buClr>
              <a:buFont typeface="Wingdings" pitchFamily="2" charset="2"/>
              <a:buChar char="§"/>
            </a:pPr>
            <a:endParaRPr lang="en-US" sz="2000" b="1" dirty="0" smtClean="0"/>
          </a:p>
          <a:p>
            <a:pPr marL="0" lvl="2" indent="0" eaLnBrk="1" hangingPunct="1">
              <a:spcBef>
                <a:spcPct val="20000"/>
              </a:spcBef>
              <a:buClr>
                <a:srgbClr val="C00000"/>
              </a:buClr>
              <a:buFont typeface="Courier New" pitchFamily="49" charset="0"/>
              <a:buChar char="o"/>
            </a:pPr>
            <a:endParaRPr lang="en-US" sz="2800" b="1" i="0" dirty="0" smtClean="0"/>
          </a:p>
          <a:p>
            <a:pPr marL="0" lvl="2" indent="0" eaLnBrk="1" hangingPunct="1">
              <a:spcBef>
                <a:spcPct val="20000"/>
              </a:spcBef>
              <a:buClr>
                <a:srgbClr val="C00000"/>
              </a:buClr>
              <a:buFontTx/>
              <a:buNone/>
            </a:pPr>
            <a:endParaRPr lang="en-US" sz="2800" b="1" i="0" dirty="0" smtClean="0"/>
          </a:p>
          <a:p>
            <a:pPr marL="0" lvl="2" indent="0" eaLnBrk="1" hangingPunct="1">
              <a:spcBef>
                <a:spcPct val="20000"/>
              </a:spcBef>
              <a:buClr>
                <a:srgbClr val="C00000"/>
              </a:buClr>
              <a:buFont typeface="Courier New" pitchFamily="49" charset="0"/>
              <a:buChar char="o"/>
            </a:pPr>
            <a:endParaRPr lang="en-US" sz="1600" b="1" i="0" dirty="0" smtClean="0"/>
          </a:p>
        </p:txBody>
      </p:sp>
      <p:sp>
        <p:nvSpPr>
          <p:cNvPr id="9222" name="Rectangle 2"/>
          <p:cNvSpPr>
            <a:spLocks noGrp="1" noChangeArrowheads="1"/>
          </p:cNvSpPr>
          <p:nvPr>
            <p:ph type="title"/>
          </p:nvPr>
        </p:nvSpPr>
        <p:spPr/>
        <p:txBody>
          <a:bodyPr/>
          <a:lstStyle/>
          <a:p>
            <a:pPr eaLnBrk="1" hangingPunct="1"/>
            <a:r>
              <a:rPr lang="en-US" b="1" dirty="0" smtClean="0"/>
              <a:t>Application of the Improved Jump Method to Medical Image Processing</a:t>
            </a:r>
            <a:br>
              <a:rPr lang="en-US" b="1" dirty="0" smtClean="0"/>
            </a:br>
            <a:r>
              <a:rPr lang="en-US" sz="1500" b="1" dirty="0" smtClean="0">
                <a:solidFill>
                  <a:srgbClr val="CC0000"/>
                </a:solidFill>
              </a:rPr>
              <a:t>The Improved Jump Method (IJM): Methodology</a:t>
            </a:r>
            <a:endParaRPr lang="en-US" sz="1400" dirty="0" smtClean="0">
              <a:solidFill>
                <a:srgbClr val="CC0000"/>
              </a:solidFill>
            </a:endParaRPr>
          </a:p>
        </p:txBody>
      </p:sp>
      <p:sp>
        <p:nvSpPr>
          <p:cNvPr id="9225" name="TextBox 12">
            <a:hlinkClick r:id="rId2" action="ppaction://hlinksldjump"/>
          </p:cNvPr>
          <p:cNvSpPr txBox="1">
            <a:spLocks noChangeArrowheads="1"/>
          </p:cNvSpPr>
          <p:nvPr/>
        </p:nvSpPr>
        <p:spPr bwMode="auto">
          <a:xfrm>
            <a:off x="8916988" y="1138238"/>
            <a:ext cx="228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800" b="1">
                <a:solidFill>
                  <a:srgbClr val="EAEAEA"/>
                </a:solidFill>
              </a:rPr>
              <a:t>H</a:t>
            </a:r>
          </a:p>
        </p:txBody>
      </p:sp>
      <p:sp>
        <p:nvSpPr>
          <p:cNvPr id="13" name="Slide Number Placeholder 12"/>
          <p:cNvSpPr>
            <a:spLocks noGrp="1"/>
          </p:cNvSpPr>
          <p:nvPr>
            <p:ph type="sldNum" sz="quarter" idx="10"/>
          </p:nvPr>
        </p:nvSpPr>
        <p:spPr/>
        <p:txBody>
          <a:bodyPr/>
          <a:lstStyle/>
          <a:p>
            <a:pPr>
              <a:defRPr/>
            </a:pPr>
            <a:fld id="{7D37F982-3527-4D25-A6C0-59EAAF0F90CE}" type="slidenum">
              <a:rPr lang="en-US">
                <a:solidFill>
                  <a:srgbClr val="000000">
                    <a:tint val="75000"/>
                  </a:srgbClr>
                </a:solidFill>
              </a:rPr>
              <a:pPr>
                <a:defRPr/>
              </a:pPr>
              <a:t>171</a:t>
            </a:fld>
            <a:endParaRPr lang="en-US" dirty="0">
              <a:solidFill>
                <a:srgbClr val="000000">
                  <a:tint val="75000"/>
                </a:srgbClr>
              </a:solidFill>
            </a:endParaRPr>
          </a:p>
        </p:txBody>
      </p:sp>
    </p:spTree>
    <p:extLst>
      <p:ext uri="{BB962C8B-B14F-4D97-AF65-F5344CB8AC3E}">
        <p14:creationId xmlns:p14="http://schemas.microsoft.com/office/powerpoint/2010/main" val="100319994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8" name="Rectangle 2"/>
          <p:cNvSpPr>
            <a:spLocks noGrp="1" noChangeArrowheads="1"/>
          </p:cNvSpPr>
          <p:nvPr>
            <p:ph type="title"/>
          </p:nvPr>
        </p:nvSpPr>
        <p:spPr/>
        <p:txBody>
          <a:bodyPr/>
          <a:lstStyle/>
          <a:p>
            <a:pPr eaLnBrk="1" hangingPunct="1"/>
            <a:r>
              <a:rPr lang="en-US" b="1" dirty="0" smtClean="0"/>
              <a:t>Application of the Improved Jump Method to Medical Image Processing</a:t>
            </a:r>
            <a:br>
              <a:rPr lang="en-US" b="1" dirty="0" smtClean="0"/>
            </a:br>
            <a:r>
              <a:rPr lang="en-US" sz="1500" b="1" dirty="0" smtClean="0">
                <a:solidFill>
                  <a:srgbClr val="CC0000"/>
                </a:solidFill>
              </a:rPr>
              <a:t>The Improved Jump Method (IJM): Example</a:t>
            </a:r>
            <a:endParaRPr lang="en-US" sz="1400" dirty="0" smtClean="0">
              <a:solidFill>
                <a:srgbClr val="CC0000"/>
              </a:solidFill>
            </a:endParaRPr>
          </a:p>
        </p:txBody>
      </p:sp>
      <p:pic>
        <p:nvPicPr>
          <p:cNvPr id="13"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 y="3808894"/>
            <a:ext cx="9070307" cy="29625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27652" y="1336333"/>
            <a:ext cx="7606748" cy="2292935"/>
          </a:xfrm>
          <a:prstGeom prst="rect">
            <a:avLst/>
          </a:prstGeom>
          <a:noFill/>
        </p:spPr>
        <p:txBody>
          <a:bodyPr wrap="square">
            <a:spAutoFit/>
          </a:bodyPr>
          <a:lstStyle/>
          <a:p>
            <a:pPr marL="0" lvl="2" fontAlgn="base">
              <a:spcBef>
                <a:spcPts val="300"/>
              </a:spcBef>
              <a:spcAft>
                <a:spcPts val="300"/>
              </a:spcAft>
              <a:buClr>
                <a:srgbClr val="C00000"/>
              </a:buClr>
              <a:buFont typeface="Arial" pitchFamily="34" charset="0"/>
              <a:buChar char="•"/>
              <a:defRPr/>
            </a:pPr>
            <a:r>
              <a:rPr lang="en-US" sz="1900" dirty="0">
                <a:solidFill>
                  <a:srgbClr val="000000"/>
                </a:solidFill>
              </a:rPr>
              <a:t>  </a:t>
            </a:r>
            <a:r>
              <a:rPr lang="en-US" sz="1900" dirty="0">
                <a:solidFill>
                  <a:srgbClr val="000000"/>
                </a:solidFill>
                <a:latin typeface="Arial" charset="0"/>
              </a:rPr>
              <a:t>By normalizing the score PCA-reduced space, the scores are projected onto the unit sphere, depending on the number of clusters searched.</a:t>
            </a:r>
          </a:p>
          <a:p>
            <a:pPr marL="0" lvl="2" fontAlgn="base">
              <a:spcBef>
                <a:spcPts val="300"/>
              </a:spcBef>
              <a:spcAft>
                <a:spcPts val="300"/>
              </a:spcAft>
              <a:buClr>
                <a:srgbClr val="C00000"/>
              </a:buClr>
              <a:buFont typeface="Arial" pitchFamily="34" charset="0"/>
              <a:buChar char="•"/>
              <a:defRPr/>
            </a:pPr>
            <a:r>
              <a:rPr lang="en-US" sz="1900" dirty="0">
                <a:solidFill>
                  <a:srgbClr val="000000"/>
                </a:solidFill>
                <a:latin typeface="Arial" charset="0"/>
              </a:rPr>
              <a:t> </a:t>
            </a:r>
            <a:r>
              <a:rPr lang="en-US" sz="1900" dirty="0">
                <a:solidFill>
                  <a:srgbClr val="000000"/>
                </a:solidFill>
                <a:latin typeface="Arial" pitchFamily="34" charset="0"/>
                <a:cs typeface="Arial" pitchFamily="34" charset="0"/>
              </a:rPr>
              <a:t>Higher dimensional data spaces are projected onto the appropriate unit hyper-sphere, decreasing the dimensionality by one.   </a:t>
            </a:r>
            <a:endParaRPr lang="en-US" sz="1900" dirty="0">
              <a:solidFill>
                <a:srgbClr val="000000"/>
              </a:solidFill>
            </a:endParaRPr>
          </a:p>
          <a:p>
            <a:pPr fontAlgn="base">
              <a:spcBef>
                <a:spcPts val="300"/>
              </a:spcBef>
              <a:spcAft>
                <a:spcPts val="300"/>
              </a:spcAft>
              <a:buClr>
                <a:srgbClr val="C00000"/>
              </a:buClr>
              <a:buFont typeface="Arial" pitchFamily="34" charset="0"/>
              <a:buChar char="•"/>
              <a:defRPr/>
            </a:pPr>
            <a:r>
              <a:rPr lang="en-US" sz="1900" dirty="0">
                <a:solidFill>
                  <a:srgbClr val="000000"/>
                </a:solidFill>
              </a:rPr>
              <a:t>  </a:t>
            </a:r>
            <a:r>
              <a:rPr lang="en-US" sz="1900" dirty="0">
                <a:solidFill>
                  <a:srgbClr val="000000"/>
                </a:solidFill>
                <a:latin typeface="Arial" pitchFamily="34" charset="0"/>
                <a:cs typeface="Arial" pitchFamily="34" charset="0"/>
              </a:rPr>
              <a:t>Example, </a:t>
            </a:r>
            <a:r>
              <a:rPr lang="en-US" sz="1900" i="1" dirty="0">
                <a:solidFill>
                  <a:srgbClr val="000000"/>
                </a:solidFill>
              </a:rPr>
              <a:t>K</a:t>
            </a:r>
            <a:r>
              <a:rPr lang="en-US" sz="1900" dirty="0">
                <a:solidFill>
                  <a:srgbClr val="000000"/>
                </a:solidFill>
              </a:rPr>
              <a:t> = 4, </a:t>
            </a:r>
            <a:r>
              <a:rPr lang="en-US" sz="1900" i="1" dirty="0">
                <a:solidFill>
                  <a:srgbClr val="000000"/>
                </a:solidFill>
              </a:rPr>
              <a:t>p</a:t>
            </a:r>
            <a:r>
              <a:rPr lang="en-US" sz="1900" dirty="0">
                <a:solidFill>
                  <a:srgbClr val="000000"/>
                </a:solidFill>
              </a:rPr>
              <a:t> = 3, </a:t>
            </a:r>
            <a:r>
              <a:rPr lang="en-US" sz="1900" i="1" dirty="0">
                <a:solidFill>
                  <a:srgbClr val="000000"/>
                </a:solidFill>
              </a:rPr>
              <a:t>N</a:t>
            </a:r>
            <a:r>
              <a:rPr lang="en-US" sz="1900" dirty="0">
                <a:solidFill>
                  <a:srgbClr val="000000"/>
                </a:solidFill>
              </a:rPr>
              <a:t> =400 </a:t>
            </a:r>
            <a:r>
              <a:rPr lang="en-US" sz="1900" dirty="0">
                <a:solidFill>
                  <a:srgbClr val="000000"/>
                </a:solidFill>
                <a:latin typeface="Arial" pitchFamily="34" charset="0"/>
                <a:cs typeface="Arial" pitchFamily="34" charset="0"/>
              </a:rPr>
              <a:t>each, with high correlation              	</a:t>
            </a:r>
            <a:r>
              <a:rPr lang="en-US" sz="1900" i="1" dirty="0">
                <a:solidFill>
                  <a:srgbClr val="000000"/>
                </a:solidFill>
                <a:latin typeface="Arial" pitchFamily="34" charset="0"/>
                <a:cs typeface="Arial" pitchFamily="34" charset="0"/>
              </a:rPr>
              <a:t>→</a:t>
            </a:r>
            <a:r>
              <a:rPr lang="en-US" sz="1900" dirty="0">
                <a:solidFill>
                  <a:srgbClr val="000000"/>
                </a:solidFill>
                <a:latin typeface="Arial" pitchFamily="34" charset="0"/>
                <a:cs typeface="Arial" pitchFamily="34" charset="0"/>
              </a:rPr>
              <a:t> k-means has shown poor results here.</a:t>
            </a:r>
          </a:p>
        </p:txBody>
      </p:sp>
      <p:sp>
        <p:nvSpPr>
          <p:cNvPr id="15" name="Rectangle 14"/>
          <p:cNvSpPr/>
          <p:nvPr/>
        </p:nvSpPr>
        <p:spPr bwMode="auto">
          <a:xfrm>
            <a:off x="808383" y="3835398"/>
            <a:ext cx="940904" cy="63604"/>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defTabSz="4179888" fontAlgn="base">
              <a:spcBef>
                <a:spcPct val="0"/>
              </a:spcBef>
              <a:spcAft>
                <a:spcPct val="0"/>
              </a:spcAft>
            </a:pPr>
            <a:endParaRPr lang="en-US" sz="8200">
              <a:solidFill>
                <a:srgbClr val="000000"/>
              </a:solidFill>
              <a:latin typeface="Arial" charset="0"/>
            </a:endParaRPr>
          </a:p>
        </p:txBody>
      </p:sp>
    </p:spTree>
    <p:extLst>
      <p:ext uri="{BB962C8B-B14F-4D97-AF65-F5344CB8AC3E}">
        <p14:creationId xmlns:p14="http://schemas.microsoft.com/office/powerpoint/2010/main" val="14430054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0"/>
          <p:cNvSpPr>
            <a:spLocks noGrp="1"/>
          </p:cNvSpPr>
          <p:nvPr>
            <p:ph idx="1"/>
          </p:nvPr>
        </p:nvSpPr>
        <p:spPr>
          <a:xfrm>
            <a:off x="92075" y="1230313"/>
            <a:ext cx="8807450" cy="5426075"/>
          </a:xfrm>
        </p:spPr>
        <p:txBody>
          <a:bodyPr/>
          <a:lstStyle/>
          <a:p>
            <a:pPr marL="0" lvl="2" indent="0" eaLnBrk="1" hangingPunct="1">
              <a:spcBef>
                <a:spcPct val="20000"/>
              </a:spcBef>
              <a:buClr>
                <a:srgbClr val="C00000"/>
              </a:buClr>
              <a:buFont typeface="Courier New" pitchFamily="49" charset="0"/>
              <a:buChar char="o"/>
            </a:pPr>
            <a:r>
              <a:rPr lang="en-US" altLang="en-US" sz="2800" b="1" i="0" smtClean="0"/>
              <a:t> Mercer Kernel</a:t>
            </a:r>
            <a:endParaRPr lang="en-US" altLang="en-US" sz="1600" b="1" i="0" smtClean="0"/>
          </a:p>
          <a:p>
            <a:pPr marL="0" lvl="2" indent="0" eaLnBrk="1" hangingPunct="1">
              <a:spcBef>
                <a:spcPts val="300"/>
              </a:spcBef>
              <a:spcAft>
                <a:spcPts val="300"/>
              </a:spcAft>
              <a:buClr>
                <a:srgbClr val="C00000"/>
              </a:buClr>
              <a:buFontTx/>
              <a:buNone/>
            </a:pPr>
            <a:endParaRPr lang="en-US" altLang="en-US" sz="800" b="1" i="0" smtClean="0"/>
          </a:p>
          <a:p>
            <a:pPr marL="514350" lvl="3" indent="0" eaLnBrk="1" hangingPunct="1">
              <a:spcBef>
                <a:spcPts val="300"/>
              </a:spcBef>
              <a:spcAft>
                <a:spcPts val="600"/>
              </a:spcAft>
              <a:buClr>
                <a:srgbClr val="C00000"/>
              </a:buClr>
              <a:buFont typeface="Arial" pitchFamily="34" charset="0"/>
              <a:buChar char="•"/>
            </a:pPr>
            <a:r>
              <a:rPr lang="en-US" altLang="en-US" smtClean="0"/>
              <a:t>  A positive definite kernel (Mercer kernel) is a symmetric continuous function, </a:t>
            </a:r>
            <a:r>
              <a:rPr lang="en-US" altLang="en-US" i="1" smtClean="0"/>
              <a:t>K</a:t>
            </a:r>
            <a:r>
              <a:rPr lang="en-US" altLang="en-US" smtClean="0"/>
              <a:t> that defines a positive definite kernel matrix, </a:t>
            </a:r>
            <a:r>
              <a:rPr lang="en-US" altLang="en-US" sz="2000" b="1" smtClean="0">
                <a:latin typeface="Symbol" pitchFamily="18" charset="2"/>
              </a:rPr>
              <a:t>W</a:t>
            </a:r>
            <a:r>
              <a:rPr lang="en-US" altLang="en-US" smtClean="0">
                <a:latin typeface="Symbol" pitchFamily="18" charset="2"/>
              </a:rPr>
              <a:t>,</a:t>
            </a:r>
            <a:r>
              <a:rPr lang="en-US" altLang="en-US" b="1" smtClean="0">
                <a:latin typeface="Symbol" pitchFamily="18" charset="2"/>
              </a:rPr>
              <a:t> </a:t>
            </a:r>
            <a:r>
              <a:rPr lang="en-US" altLang="en-US" smtClean="0"/>
              <a:t> i.e.</a:t>
            </a:r>
          </a:p>
          <a:p>
            <a:pPr marL="514350" lvl="3" indent="0" eaLnBrk="1" hangingPunct="1">
              <a:spcBef>
                <a:spcPts val="300"/>
              </a:spcBef>
              <a:spcAft>
                <a:spcPts val="300"/>
              </a:spcAft>
              <a:buClr>
                <a:srgbClr val="C00000"/>
              </a:buClr>
              <a:buFont typeface="Arial" pitchFamily="34" charset="0"/>
              <a:buChar char="•"/>
            </a:pPr>
            <a:endParaRPr lang="en-US" altLang="en-US" smtClean="0"/>
          </a:p>
          <a:p>
            <a:pPr marL="514350" lvl="3" indent="0" eaLnBrk="1" hangingPunct="1">
              <a:spcBef>
                <a:spcPts val="300"/>
              </a:spcBef>
              <a:spcAft>
                <a:spcPts val="300"/>
              </a:spcAft>
              <a:buClr>
                <a:srgbClr val="C00000"/>
              </a:buClr>
              <a:buFontTx/>
              <a:buNone/>
            </a:pPr>
            <a:endParaRPr lang="en-US" altLang="en-US" smtClean="0"/>
          </a:p>
          <a:p>
            <a:pPr marL="514350" lvl="3" indent="0" eaLnBrk="1" hangingPunct="1">
              <a:spcBef>
                <a:spcPts val="1200"/>
              </a:spcBef>
              <a:spcAft>
                <a:spcPts val="300"/>
              </a:spcAft>
              <a:buClr>
                <a:srgbClr val="C00000"/>
              </a:buClr>
              <a:buFont typeface="Arial" pitchFamily="34" charset="0"/>
              <a:buChar char="•"/>
            </a:pPr>
            <a:r>
              <a:rPr lang="en-US" altLang="en-US" smtClean="0"/>
              <a:t>  Mercer theorem says that a positive definite kernel </a:t>
            </a:r>
            <a:r>
              <a:rPr lang="en-US" altLang="en-US" i="1" smtClean="0"/>
              <a:t>K</a:t>
            </a:r>
            <a:r>
              <a:rPr lang="en-US" altLang="en-US" smtClean="0"/>
              <a:t>(</a:t>
            </a:r>
            <a:r>
              <a:rPr lang="en-US" altLang="en-US" i="1" smtClean="0"/>
              <a:t>x, z</a:t>
            </a:r>
            <a:r>
              <a:rPr lang="en-US" altLang="en-US" smtClean="0"/>
              <a:t>) can be viewed as a dot product executed in a high dimensional space:</a:t>
            </a:r>
          </a:p>
          <a:p>
            <a:pPr marL="514350" lvl="3" indent="0" eaLnBrk="1" hangingPunct="1">
              <a:spcBef>
                <a:spcPts val="300"/>
              </a:spcBef>
              <a:spcAft>
                <a:spcPts val="300"/>
              </a:spcAft>
              <a:buClr>
                <a:srgbClr val="C00000"/>
              </a:buClr>
              <a:buFontTx/>
              <a:buNone/>
            </a:pPr>
            <a:endParaRPr lang="en-US" altLang="en-US" smtClean="0"/>
          </a:p>
          <a:p>
            <a:pPr marL="514350" lvl="3" indent="0" eaLnBrk="1" hangingPunct="1">
              <a:spcBef>
                <a:spcPts val="1200"/>
              </a:spcBef>
              <a:spcAft>
                <a:spcPts val="300"/>
              </a:spcAft>
              <a:buClr>
                <a:srgbClr val="C00000"/>
              </a:buClr>
              <a:buFont typeface="Arial" pitchFamily="34" charset="0"/>
              <a:buChar char="•"/>
            </a:pPr>
            <a:r>
              <a:rPr lang="en-US" altLang="en-US" smtClean="0"/>
              <a:t>  Thus a positive definite kernel, </a:t>
            </a:r>
            <a:r>
              <a:rPr lang="en-US" altLang="en-US" i="1" smtClean="0"/>
              <a:t>K</a:t>
            </a:r>
            <a:r>
              <a:rPr lang="en-US" altLang="en-US" smtClean="0"/>
              <a:t>, induces a </a:t>
            </a:r>
            <a:r>
              <a:rPr lang="en-US" altLang="en-US" i="1" smtClean="0"/>
              <a:t>non-linear</a:t>
            </a:r>
            <a:r>
              <a:rPr lang="en-US" altLang="en-US" smtClean="0"/>
              <a:t> mapping </a:t>
            </a:r>
            <a:r>
              <a:rPr lang="en-US" altLang="en-US" i="1" smtClean="0">
                <a:latin typeface="Symbol" pitchFamily="18" charset="2"/>
              </a:rPr>
              <a:t>j</a:t>
            </a:r>
            <a:r>
              <a:rPr lang="en-US" altLang="en-US" smtClean="0">
                <a:latin typeface="Symbol" pitchFamily="18" charset="2"/>
              </a:rPr>
              <a:t>(.)</a:t>
            </a:r>
            <a:r>
              <a:rPr lang="en-US" altLang="en-US" smtClean="0"/>
              <a:t> to a high dimensional feature space of dimension </a:t>
            </a:r>
            <a:r>
              <a:rPr lang="en-US" altLang="en-US" i="1" smtClean="0"/>
              <a:t>n</a:t>
            </a:r>
            <a:r>
              <a:rPr lang="en-US" altLang="en-US" i="1" baseline="-25000" smtClean="0"/>
              <a:t>h</a:t>
            </a:r>
            <a:r>
              <a:rPr lang="en-US" altLang="en-US" smtClean="0"/>
              <a:t>.</a:t>
            </a:r>
          </a:p>
          <a:p>
            <a:pPr marL="514350" lvl="3" indent="0" eaLnBrk="1" hangingPunct="1">
              <a:spcBef>
                <a:spcPts val="300"/>
              </a:spcBef>
              <a:spcAft>
                <a:spcPts val="300"/>
              </a:spcAft>
              <a:buClr>
                <a:srgbClr val="C00000"/>
              </a:buClr>
              <a:buFont typeface="Arial" pitchFamily="34" charset="0"/>
              <a:buChar char="•"/>
            </a:pPr>
            <a:r>
              <a:rPr lang="en-US" altLang="en-US" smtClean="0"/>
              <a:t>  The </a:t>
            </a:r>
            <a:r>
              <a:rPr lang="en-US" altLang="en-US" i="1" smtClean="0"/>
              <a:t>kernel trick</a:t>
            </a:r>
            <a:r>
              <a:rPr lang="en-US" altLang="en-US" smtClean="0"/>
              <a:t> consists in expressing any linear algorithm in terms of dot products exclusively. If this endeavor can be achieved, one can substitute the dot product terms by any positive definite kernel, </a:t>
            </a:r>
            <a:r>
              <a:rPr lang="en-US" altLang="en-US" i="1" smtClean="0"/>
              <a:t>K</a:t>
            </a:r>
            <a:r>
              <a:rPr lang="en-US" altLang="en-US" smtClean="0"/>
              <a:t>. </a:t>
            </a:r>
          </a:p>
          <a:p>
            <a:pPr marL="514350" lvl="3" indent="0" eaLnBrk="1" hangingPunct="1">
              <a:spcBef>
                <a:spcPts val="300"/>
              </a:spcBef>
              <a:spcAft>
                <a:spcPts val="300"/>
              </a:spcAft>
              <a:buClr>
                <a:srgbClr val="C00000"/>
              </a:buClr>
              <a:buFont typeface="Arial" pitchFamily="34" charset="0"/>
              <a:buChar char="•"/>
            </a:pPr>
            <a:r>
              <a:rPr lang="en-US" altLang="en-US" smtClean="0"/>
              <a:t>  By using the kernel trick, linear algorithms are automatically endowed with non-linear capabilities!</a:t>
            </a:r>
          </a:p>
          <a:p>
            <a:pPr marL="514350" lvl="3" indent="0" eaLnBrk="1" hangingPunct="1">
              <a:spcBef>
                <a:spcPct val="0"/>
              </a:spcBef>
              <a:buClr>
                <a:srgbClr val="C00000"/>
              </a:buClr>
              <a:buFontTx/>
              <a:buNone/>
            </a:pPr>
            <a:endParaRPr lang="en-US" altLang="en-US" smtClean="0"/>
          </a:p>
          <a:p>
            <a:pPr marL="514350" lvl="3" indent="0" eaLnBrk="1" hangingPunct="1">
              <a:spcBef>
                <a:spcPct val="0"/>
              </a:spcBef>
              <a:buClr>
                <a:srgbClr val="C00000"/>
              </a:buClr>
              <a:buFont typeface="Arial" pitchFamily="34" charset="0"/>
              <a:buChar char="•"/>
            </a:pPr>
            <a:endParaRPr lang="en-US" altLang="en-US" smtClean="0"/>
          </a:p>
          <a:p>
            <a:pPr marL="514350" lvl="3" indent="0" eaLnBrk="1" hangingPunct="1">
              <a:spcBef>
                <a:spcPct val="0"/>
              </a:spcBef>
              <a:buClr>
                <a:srgbClr val="C00000"/>
              </a:buClr>
              <a:buFontTx/>
              <a:buNone/>
            </a:pPr>
            <a:endParaRPr lang="en-US" altLang="en-US" smtClean="0"/>
          </a:p>
          <a:p>
            <a:pPr marL="514350" lvl="3" indent="0" eaLnBrk="1" hangingPunct="1">
              <a:spcBef>
                <a:spcPct val="0"/>
              </a:spcBef>
              <a:buClr>
                <a:srgbClr val="C00000"/>
              </a:buClr>
              <a:buFontTx/>
              <a:buNone/>
            </a:pPr>
            <a:r>
              <a:rPr lang="en-US" altLang="en-US" smtClean="0"/>
              <a:t> </a:t>
            </a:r>
          </a:p>
        </p:txBody>
      </p:sp>
      <p:graphicFrame>
        <p:nvGraphicFramePr>
          <p:cNvPr id="53251" name="Object 2"/>
          <p:cNvGraphicFramePr>
            <a:graphicFrameLocks noChangeAspect="1"/>
          </p:cNvGraphicFramePr>
          <p:nvPr/>
        </p:nvGraphicFramePr>
        <p:xfrm>
          <a:off x="1900238" y="2592388"/>
          <a:ext cx="5351462" cy="795337"/>
        </p:xfrm>
        <a:graphic>
          <a:graphicData uri="http://schemas.openxmlformats.org/presentationml/2006/ole">
            <mc:AlternateContent xmlns:mc="http://schemas.openxmlformats.org/markup-compatibility/2006">
              <mc:Choice xmlns:v="urn:schemas-microsoft-com:vml" Requires="v">
                <p:oleObj spid="_x0000_s59438" name="Equation" r:id="rId3" imgW="3594100" imgH="533400" progId="Equation.DSMT4">
                  <p:embed/>
                </p:oleObj>
              </mc:Choice>
              <mc:Fallback>
                <p:oleObj name="Equation" r:id="rId3" imgW="3594100" imgH="533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238" y="2592388"/>
                        <a:ext cx="535146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2" name="Rectangle 2"/>
          <p:cNvSpPr>
            <a:spLocks noGrp="1" noChangeArrowheads="1"/>
          </p:cNvSpPr>
          <p:nvPr>
            <p:ph type="title"/>
          </p:nvPr>
        </p:nvSpPr>
        <p:spPr/>
        <p:txBody>
          <a:bodyPr/>
          <a:lstStyle/>
          <a:p>
            <a:pPr eaLnBrk="1" hangingPunct="1"/>
            <a:r>
              <a:rPr lang="en-US" altLang="en-US" b="1" smtClean="0"/>
              <a:t>Unsupervised Learning Methods: An Efficient Classification Framework with Integrated Model Selection</a:t>
            </a:r>
            <a:br>
              <a:rPr lang="en-US" altLang="en-US" b="1" smtClean="0"/>
            </a:br>
            <a:r>
              <a:rPr lang="en-US" altLang="en-US" sz="1500" b="1" smtClean="0">
                <a:solidFill>
                  <a:srgbClr val="CC0000"/>
                </a:solidFill>
              </a:rPr>
              <a:t>A New Framework for IJM</a:t>
            </a:r>
            <a:endParaRPr lang="en-US" altLang="en-US" sz="1400" smtClean="0">
              <a:solidFill>
                <a:srgbClr val="CC0000"/>
              </a:solidFill>
            </a:endParaRPr>
          </a:p>
        </p:txBody>
      </p:sp>
      <p:sp>
        <p:nvSpPr>
          <p:cNvPr id="53253" name="TextBox 5">
            <a:hlinkClick r:id="rId5" action="ppaction://hlinksldjump"/>
          </p:cNvPr>
          <p:cNvSpPr txBox="1">
            <a:spLocks noChangeArrowheads="1"/>
          </p:cNvSpPr>
          <p:nvPr/>
        </p:nvSpPr>
        <p:spPr bwMode="auto">
          <a:xfrm>
            <a:off x="8791575" y="1141413"/>
            <a:ext cx="352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spcAft>
                <a:spcPct val="25000"/>
              </a:spcAft>
              <a:defRPr sz="3200">
                <a:solidFill>
                  <a:schemeClr val="tx1"/>
                </a:solidFill>
                <a:latin typeface="Times New Roman" pitchFamily="18" charset="0"/>
              </a:defRPr>
            </a:lvl1pPr>
            <a:lvl2pPr marL="742950" indent="-285750"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eaLnBrk="0" hangingPunct="0">
              <a:spcBef>
                <a:spcPct val="40000"/>
              </a:spcBef>
              <a:buChar char="•"/>
              <a:defRPr sz="2000" i="1">
                <a:solidFill>
                  <a:schemeClr val="tx1"/>
                </a:solidFill>
                <a:latin typeface="Times New Roman" pitchFamily="18" charset="0"/>
              </a:defRPr>
            </a:lvl3pPr>
            <a:lvl4pPr marL="1600200" indent="-228600" eaLnBrk="0" hangingPunct="0">
              <a:spcBef>
                <a:spcPct val="40000"/>
              </a:spcBef>
              <a:buChar char="–"/>
              <a:defRPr>
                <a:solidFill>
                  <a:schemeClr val="tx1"/>
                </a:solidFill>
                <a:latin typeface="Times New Roman" pitchFamily="18" charset="0"/>
              </a:defRPr>
            </a:lvl4pPr>
            <a:lvl5pPr marL="2057400" indent="-228600" eaLnBrk="0" hangingPunct="0">
              <a:spcBef>
                <a:spcPct val="20000"/>
              </a:spcBef>
              <a:defRPr>
                <a:solidFill>
                  <a:schemeClr val="tx1"/>
                </a:solidFill>
                <a:latin typeface="Times New Roman" pitchFamily="18" charset="0"/>
              </a:defRPr>
            </a:lvl5pPr>
            <a:lvl6pPr marL="2514600" indent="-228600" eaLnBrk="0" fontAlgn="base" hangingPunct="0">
              <a:spcBef>
                <a:spcPct val="20000"/>
              </a:spcBef>
              <a:spcAft>
                <a:spcPct val="0"/>
              </a:spcAft>
              <a:defRPr>
                <a:solidFill>
                  <a:schemeClr val="tx1"/>
                </a:solidFill>
                <a:latin typeface="Times New Roman" pitchFamily="18" charset="0"/>
              </a:defRPr>
            </a:lvl6pPr>
            <a:lvl7pPr marL="2971800" indent="-228600" eaLnBrk="0" fontAlgn="base" hangingPunct="0">
              <a:spcBef>
                <a:spcPct val="20000"/>
              </a:spcBef>
              <a:spcAft>
                <a:spcPct val="0"/>
              </a:spcAft>
              <a:defRPr>
                <a:solidFill>
                  <a:schemeClr val="tx1"/>
                </a:solidFill>
                <a:latin typeface="Times New Roman" pitchFamily="18" charset="0"/>
              </a:defRPr>
            </a:lvl7pPr>
            <a:lvl8pPr marL="3429000" indent="-228600" eaLnBrk="0" fontAlgn="base" hangingPunct="0">
              <a:spcBef>
                <a:spcPct val="20000"/>
              </a:spcBef>
              <a:spcAft>
                <a:spcPct val="0"/>
              </a:spcAft>
              <a:defRPr>
                <a:solidFill>
                  <a:schemeClr val="tx1"/>
                </a:solidFill>
                <a:latin typeface="Times New Roman" pitchFamily="18" charset="0"/>
              </a:defRPr>
            </a:lvl8pPr>
            <a:lvl9pPr marL="3886200" indent="-228600"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r>
              <a:rPr lang="en-US" altLang="en-US" sz="1000" smtClean="0">
                <a:solidFill>
                  <a:srgbClr val="DDDDDD"/>
                </a:solidFill>
                <a:latin typeface="Arial" pitchFamily="34" charset="0"/>
              </a:rPr>
              <a:t>LJ</a:t>
            </a:r>
          </a:p>
        </p:txBody>
      </p:sp>
      <p:graphicFrame>
        <p:nvGraphicFramePr>
          <p:cNvPr id="53254" name="Object 5"/>
          <p:cNvGraphicFramePr>
            <a:graphicFrameLocks noChangeAspect="1"/>
          </p:cNvGraphicFramePr>
          <p:nvPr/>
        </p:nvGraphicFramePr>
        <p:xfrm>
          <a:off x="2441575" y="4017963"/>
          <a:ext cx="4154488" cy="442912"/>
        </p:xfrm>
        <a:graphic>
          <a:graphicData uri="http://schemas.openxmlformats.org/presentationml/2006/ole">
            <mc:AlternateContent xmlns:mc="http://schemas.openxmlformats.org/markup-compatibility/2006">
              <mc:Choice xmlns:v="urn:schemas-microsoft-com:vml" Requires="v">
                <p:oleObj spid="_x0000_s59439" name="Equation" r:id="rId6" imgW="2387600" imgH="254000" progId="Equation.DSMT4">
                  <p:embed/>
                </p:oleObj>
              </mc:Choice>
              <mc:Fallback>
                <p:oleObj name="Equation" r:id="rId6" imgW="2387600" imgH="254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1575" y="4017963"/>
                        <a:ext cx="415448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8719268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0"/>
          <p:cNvSpPr>
            <a:spLocks noGrp="1"/>
          </p:cNvSpPr>
          <p:nvPr>
            <p:ph idx="1"/>
          </p:nvPr>
        </p:nvSpPr>
        <p:spPr>
          <a:xfrm>
            <a:off x="92075" y="1230313"/>
            <a:ext cx="8907463" cy="5426075"/>
          </a:xfrm>
        </p:spPr>
        <p:txBody>
          <a:bodyPr/>
          <a:lstStyle/>
          <a:p>
            <a:pPr marL="0" lvl="2" indent="0" eaLnBrk="1" hangingPunct="1">
              <a:spcBef>
                <a:spcPct val="20000"/>
              </a:spcBef>
              <a:buClr>
                <a:srgbClr val="C00000"/>
              </a:buClr>
              <a:buFont typeface="Courier New" pitchFamily="49" charset="0"/>
              <a:buChar char="o"/>
              <a:defRPr/>
            </a:pPr>
            <a:r>
              <a:rPr lang="en-US" sz="2800" b="1" i="0" dirty="0" smtClean="0"/>
              <a:t> Linear decision surface for classification</a:t>
            </a:r>
            <a:endParaRPr lang="en-US" sz="1600" b="1" i="0" dirty="0" smtClean="0"/>
          </a:p>
          <a:p>
            <a:pPr marL="0" lvl="2" indent="0" eaLnBrk="1" hangingPunct="1">
              <a:spcBef>
                <a:spcPct val="0"/>
              </a:spcBef>
              <a:buClr>
                <a:srgbClr val="C00000"/>
              </a:buClr>
              <a:buFontTx/>
              <a:buNone/>
              <a:defRPr/>
            </a:pPr>
            <a:endParaRPr lang="en-US" sz="1600" b="1" i="0" dirty="0" smtClean="0"/>
          </a:p>
          <a:p>
            <a:pPr marL="514350" lvl="3" indent="0" eaLnBrk="1" hangingPunct="1">
              <a:spcBef>
                <a:spcPct val="0"/>
              </a:spcBef>
              <a:buClr>
                <a:srgbClr val="C00000"/>
              </a:buClr>
              <a:buFont typeface="Arial" charset="0"/>
              <a:buChar char="•"/>
              <a:defRPr/>
            </a:pPr>
            <a:r>
              <a:rPr lang="en-US" dirty="0" smtClean="0"/>
              <a:t>  The linear model of the form:</a:t>
            </a:r>
          </a:p>
          <a:p>
            <a:pPr marL="514350" lvl="3" indent="0" eaLnBrk="1" hangingPunct="1">
              <a:spcBef>
                <a:spcPct val="0"/>
              </a:spcBef>
              <a:buClr>
                <a:srgbClr val="C00000"/>
              </a:buClr>
              <a:buFontTx/>
              <a:buNone/>
              <a:defRPr/>
            </a:pPr>
            <a:endParaRPr lang="en-US" dirty="0" smtClean="0"/>
          </a:p>
          <a:p>
            <a:pPr marL="514350" lvl="3" indent="0" eaLnBrk="1" hangingPunct="1">
              <a:spcBef>
                <a:spcPct val="0"/>
              </a:spcBef>
              <a:buClr>
                <a:srgbClr val="C00000"/>
              </a:buClr>
              <a:buFontTx/>
              <a:buNone/>
              <a:defRPr/>
            </a:pPr>
            <a:endParaRPr lang="en-US" dirty="0" smtClean="0"/>
          </a:p>
          <a:p>
            <a:pPr marL="514350" lvl="3" indent="0" eaLnBrk="1" hangingPunct="1">
              <a:spcBef>
                <a:spcPct val="0"/>
              </a:spcBef>
              <a:buClr>
                <a:srgbClr val="C00000"/>
              </a:buClr>
              <a:buFontTx/>
              <a:buNone/>
              <a:defRPr/>
            </a:pPr>
            <a:endParaRPr lang="en-US" dirty="0" smtClean="0"/>
          </a:p>
          <a:p>
            <a:pPr marL="514350" lvl="3" indent="0" eaLnBrk="1" hangingPunct="1">
              <a:spcBef>
                <a:spcPct val="0"/>
              </a:spcBef>
              <a:buClr>
                <a:srgbClr val="C00000"/>
              </a:buClr>
              <a:buFontTx/>
              <a:buNone/>
              <a:defRPr/>
            </a:pPr>
            <a:endParaRPr lang="en-US" dirty="0" smtClean="0"/>
          </a:p>
          <a:p>
            <a:pPr marL="514350" lvl="3" indent="0" eaLnBrk="1" hangingPunct="1">
              <a:spcBef>
                <a:spcPct val="0"/>
              </a:spcBef>
              <a:buClr>
                <a:srgbClr val="C00000"/>
              </a:buClr>
              <a:buFontTx/>
              <a:buNone/>
              <a:defRPr/>
            </a:pPr>
            <a:endParaRPr lang="en-US" dirty="0" smtClean="0"/>
          </a:p>
          <a:p>
            <a:pPr marL="514350" lvl="3" indent="0" eaLnBrk="1" hangingPunct="1">
              <a:spcBef>
                <a:spcPct val="0"/>
              </a:spcBef>
              <a:buClr>
                <a:srgbClr val="C00000"/>
              </a:buClr>
              <a:buFontTx/>
              <a:buNone/>
              <a:defRPr/>
            </a:pPr>
            <a:r>
              <a:rPr lang="en-US" dirty="0" smtClean="0"/>
              <a:t>where:</a:t>
            </a:r>
          </a:p>
          <a:p>
            <a:pPr marL="514350" lvl="3" indent="0" eaLnBrk="1" hangingPunct="1">
              <a:spcBef>
                <a:spcPct val="0"/>
              </a:spcBef>
              <a:buClr>
                <a:srgbClr val="C00000"/>
              </a:buClr>
              <a:buFontTx/>
              <a:buNone/>
              <a:defRPr/>
            </a:pPr>
            <a:r>
              <a:rPr lang="en-US" i="1" dirty="0" smtClean="0"/>
              <a:t>w</a:t>
            </a:r>
            <a:r>
              <a:rPr lang="en-US" dirty="0" smtClean="0"/>
              <a:t>: vector of weights, and</a:t>
            </a:r>
          </a:p>
          <a:p>
            <a:pPr marL="514350" lvl="3" indent="0" eaLnBrk="1" hangingPunct="1">
              <a:spcBef>
                <a:spcPct val="0"/>
              </a:spcBef>
              <a:buClr>
                <a:srgbClr val="C00000"/>
              </a:buClr>
              <a:buFontTx/>
              <a:buNone/>
              <a:defRPr/>
            </a:pPr>
            <a:r>
              <a:rPr lang="en-US" i="1" dirty="0" smtClean="0">
                <a:latin typeface="+mj-lt"/>
              </a:rPr>
              <a:t>b</a:t>
            </a:r>
            <a:r>
              <a:rPr lang="en-US" dirty="0" smtClean="0">
                <a:latin typeface="+mj-lt"/>
              </a:rPr>
              <a:t>: intercept (scalar),</a:t>
            </a:r>
          </a:p>
          <a:p>
            <a:pPr marL="514350" lvl="3" indent="0" eaLnBrk="1" hangingPunct="1">
              <a:spcBef>
                <a:spcPct val="0"/>
              </a:spcBef>
              <a:buClr>
                <a:srgbClr val="C00000"/>
              </a:buClr>
              <a:buFontTx/>
              <a:buNone/>
              <a:defRPr/>
            </a:pPr>
            <a:endParaRPr lang="en-US" dirty="0" smtClean="0">
              <a:latin typeface="+mj-lt"/>
            </a:endParaRPr>
          </a:p>
          <a:p>
            <a:pPr marL="514350" lvl="3" indent="0" eaLnBrk="1" hangingPunct="1">
              <a:spcBef>
                <a:spcPct val="0"/>
              </a:spcBef>
              <a:buClr>
                <a:srgbClr val="C00000"/>
              </a:buClr>
              <a:buFontTx/>
              <a:buNone/>
              <a:defRPr/>
            </a:pPr>
            <a:r>
              <a:rPr lang="en-US" u="sng" dirty="0" smtClean="0">
                <a:latin typeface="+mj-lt"/>
              </a:rPr>
              <a:t>need to be estimated </a:t>
            </a:r>
            <a:r>
              <a:rPr lang="en-US" dirty="0" smtClean="0">
                <a:latin typeface="+mj-lt"/>
              </a:rPr>
              <a:t>for a given a set of training data {(</a:t>
            </a:r>
            <a:r>
              <a:rPr lang="en-US" i="1" dirty="0" smtClean="0">
                <a:latin typeface="+mj-lt"/>
              </a:rPr>
              <a:t>x</a:t>
            </a:r>
            <a:r>
              <a:rPr lang="en-US" i="1" baseline="-25000" dirty="0" smtClean="0">
                <a:latin typeface="+mj-lt"/>
              </a:rPr>
              <a:t>i</a:t>
            </a:r>
            <a:r>
              <a:rPr lang="en-US" dirty="0" smtClean="0">
                <a:latin typeface="+mj-lt"/>
              </a:rPr>
              <a:t>, </a:t>
            </a:r>
            <a:r>
              <a:rPr lang="en-US" i="1" dirty="0" smtClean="0">
                <a:latin typeface="+mj-lt"/>
              </a:rPr>
              <a:t>y</a:t>
            </a:r>
            <a:r>
              <a:rPr lang="en-US" i="1" baseline="-25000" dirty="0" smtClean="0">
                <a:latin typeface="+mj-lt"/>
              </a:rPr>
              <a:t>i</a:t>
            </a:r>
            <a:r>
              <a:rPr lang="en-US" dirty="0" smtClean="0">
                <a:latin typeface="+mj-lt"/>
              </a:rPr>
              <a:t>)}</a:t>
            </a:r>
            <a:r>
              <a:rPr lang="en-US" i="1" baseline="30000" dirty="0" smtClean="0">
                <a:latin typeface="+mj-lt"/>
              </a:rPr>
              <a:t>N</a:t>
            </a:r>
            <a:r>
              <a:rPr lang="en-US" i="1" baseline="-25000" dirty="0" smtClean="0">
                <a:latin typeface="+mj-lt"/>
              </a:rPr>
              <a:t>i</a:t>
            </a:r>
            <a:r>
              <a:rPr lang="en-US" baseline="-25000" dirty="0" smtClean="0">
                <a:latin typeface="+mj-lt"/>
              </a:rPr>
              <a:t>=1</a:t>
            </a:r>
            <a:r>
              <a:rPr lang="en-US" dirty="0" smtClean="0">
                <a:latin typeface="+mj-lt"/>
              </a:rPr>
              <a:t>.</a:t>
            </a:r>
          </a:p>
          <a:p>
            <a:pPr marL="514350" lvl="3" indent="0" eaLnBrk="1" hangingPunct="1">
              <a:spcBef>
                <a:spcPct val="0"/>
              </a:spcBef>
              <a:buClr>
                <a:srgbClr val="C00000"/>
              </a:buClr>
              <a:buFontTx/>
              <a:buNone/>
              <a:defRPr/>
            </a:pPr>
            <a:r>
              <a:rPr lang="en-US" dirty="0" smtClean="0">
                <a:latin typeface="+mj-lt"/>
              </a:rPr>
              <a:t>Note:</a:t>
            </a:r>
          </a:p>
          <a:p>
            <a:pPr marL="514350" lvl="3" indent="0" eaLnBrk="1" hangingPunct="1">
              <a:spcBef>
                <a:spcPct val="0"/>
              </a:spcBef>
              <a:buClr>
                <a:srgbClr val="C00000"/>
              </a:buClr>
              <a:buFontTx/>
              <a:buNone/>
              <a:defRPr/>
            </a:pPr>
            <a:r>
              <a:rPr lang="en-US" i="1" dirty="0" smtClean="0">
                <a:latin typeface="+mj-lt"/>
              </a:rPr>
              <a:t>x</a:t>
            </a:r>
            <a:r>
              <a:rPr lang="en-US" i="1" baseline="-25000" dirty="0" smtClean="0">
                <a:latin typeface="+mj-lt"/>
              </a:rPr>
              <a:t>i</a:t>
            </a:r>
            <a:r>
              <a:rPr lang="en-US" dirty="0" smtClean="0">
                <a:latin typeface="+mj-lt"/>
              </a:rPr>
              <a:t> </a:t>
            </a:r>
            <a:r>
              <a:rPr lang="en-US" dirty="0" smtClean="0">
                <a:latin typeface="+mj-lt"/>
                <a:sym typeface="Symbol"/>
              </a:rPr>
              <a:t> </a:t>
            </a:r>
            <a:r>
              <a:rPr lang="en-US" dirty="0" smtClean="0">
                <a:effectLst>
                  <a:outerShdw blurRad="38100" dist="38100" dir="2700000" algn="tl">
                    <a:srgbClr val="000000">
                      <a:alpha val="43137"/>
                    </a:srgbClr>
                  </a:outerShdw>
                </a:effectLst>
                <a:latin typeface="+mj-lt"/>
                <a:sym typeface="Symbol"/>
              </a:rPr>
              <a:t>R</a:t>
            </a:r>
            <a:r>
              <a:rPr lang="en-US" i="1" baseline="30000" dirty="0" smtClean="0"/>
              <a:t>d</a:t>
            </a:r>
            <a:r>
              <a:rPr lang="en-US" dirty="0" smtClean="0">
                <a:latin typeface="+mj-lt"/>
              </a:rPr>
              <a:t> are the input data, and</a:t>
            </a:r>
          </a:p>
          <a:p>
            <a:pPr marL="514350" lvl="3" indent="0" eaLnBrk="1" hangingPunct="1">
              <a:spcBef>
                <a:spcPct val="0"/>
              </a:spcBef>
              <a:buClr>
                <a:srgbClr val="C00000"/>
              </a:buClr>
              <a:buFontTx/>
              <a:buNone/>
              <a:defRPr/>
            </a:pPr>
            <a:r>
              <a:rPr lang="en-US" i="1" dirty="0" smtClean="0">
                <a:latin typeface="+mj-lt"/>
              </a:rPr>
              <a:t>y</a:t>
            </a:r>
            <a:r>
              <a:rPr lang="en-US" i="1" baseline="-25000" dirty="0" smtClean="0">
                <a:latin typeface="+mj-lt"/>
              </a:rPr>
              <a:t>i</a:t>
            </a:r>
            <a:r>
              <a:rPr lang="en-US" dirty="0" smtClean="0">
                <a:latin typeface="+mj-lt"/>
              </a:rPr>
              <a:t> </a:t>
            </a:r>
            <a:r>
              <a:rPr lang="en-US" dirty="0" smtClean="0">
                <a:latin typeface="+mj-lt"/>
                <a:sym typeface="Symbol"/>
              </a:rPr>
              <a:t>{</a:t>
            </a:r>
            <a:r>
              <a:rPr lang="en-US" dirty="0" smtClean="0">
                <a:latin typeface="Courier New" pitchFamily="49" charset="0"/>
                <a:cs typeface="Courier New" pitchFamily="49" charset="0"/>
                <a:sym typeface="Symbol"/>
              </a:rPr>
              <a:t>-</a:t>
            </a:r>
            <a:r>
              <a:rPr lang="en-US" dirty="0" smtClean="0">
                <a:latin typeface="+mj-lt"/>
                <a:sym typeface="Symbol"/>
              </a:rPr>
              <a:t>1, + 1} </a:t>
            </a:r>
            <a:r>
              <a:rPr lang="en-US" dirty="0" smtClean="0">
                <a:latin typeface="+mj-lt"/>
              </a:rPr>
              <a:t>are the class labels.</a:t>
            </a:r>
          </a:p>
          <a:p>
            <a:pPr marL="514350" lvl="3" indent="0" eaLnBrk="1" hangingPunct="1">
              <a:spcBef>
                <a:spcPct val="0"/>
              </a:spcBef>
              <a:buClr>
                <a:srgbClr val="C00000"/>
              </a:buClr>
              <a:buFontTx/>
              <a:buNone/>
              <a:defRPr/>
            </a:pPr>
            <a:endParaRPr lang="en-US" dirty="0" smtClean="0">
              <a:latin typeface="+mj-lt"/>
            </a:endParaRPr>
          </a:p>
          <a:p>
            <a:pPr marL="514350" lvl="3" indent="0" eaLnBrk="1" hangingPunct="1">
              <a:spcBef>
                <a:spcPct val="0"/>
              </a:spcBef>
              <a:buClr>
                <a:srgbClr val="C00000"/>
              </a:buClr>
              <a:buFontTx/>
              <a:buNone/>
              <a:defRPr/>
            </a:pPr>
            <a:r>
              <a:rPr lang="en-US" dirty="0" smtClean="0">
                <a:latin typeface="+mj-lt"/>
              </a:rPr>
              <a:t>Observe that </a:t>
            </a:r>
            <a:r>
              <a:rPr lang="en-US" i="1" dirty="0" smtClean="0">
                <a:latin typeface="Symbol" pitchFamily="18" charset="2"/>
              </a:rPr>
              <a:t>j</a:t>
            </a:r>
            <a:r>
              <a:rPr lang="en-US" dirty="0" smtClean="0"/>
              <a:t>(</a:t>
            </a:r>
            <a:r>
              <a:rPr lang="en-US" i="1" dirty="0" smtClean="0"/>
              <a:t>x</a:t>
            </a:r>
            <a:r>
              <a:rPr lang="en-US" dirty="0" smtClean="0"/>
              <a:t>) is the feature vector corresponding to the </a:t>
            </a:r>
            <a:r>
              <a:rPr lang="en-US" i="1" dirty="0" smtClean="0"/>
              <a:t>x</a:t>
            </a:r>
            <a:r>
              <a:rPr lang="en-US" dirty="0" smtClean="0"/>
              <a:t> input vector.</a:t>
            </a:r>
          </a:p>
          <a:p>
            <a:pPr marL="514350" lvl="3" indent="0" eaLnBrk="1" hangingPunct="1">
              <a:spcBef>
                <a:spcPct val="0"/>
              </a:spcBef>
              <a:buClr>
                <a:srgbClr val="C00000"/>
              </a:buClr>
              <a:buFontTx/>
              <a:buNone/>
              <a:defRPr/>
            </a:pPr>
            <a:endParaRPr lang="en-US" dirty="0" smtClean="0">
              <a:latin typeface="+mj-lt"/>
            </a:endParaRPr>
          </a:p>
          <a:p>
            <a:pPr marL="514350" lvl="3" indent="0" eaLnBrk="1" hangingPunct="1">
              <a:spcBef>
                <a:spcPct val="0"/>
              </a:spcBef>
              <a:buClr>
                <a:srgbClr val="C00000"/>
              </a:buClr>
              <a:buFontTx/>
              <a:buNone/>
              <a:defRPr/>
            </a:pPr>
            <a:endParaRPr lang="en-US" dirty="0" smtClean="0"/>
          </a:p>
        </p:txBody>
      </p:sp>
      <p:graphicFrame>
        <p:nvGraphicFramePr>
          <p:cNvPr id="54275" name="Object 4"/>
          <p:cNvGraphicFramePr>
            <a:graphicFrameLocks noChangeAspect="1"/>
          </p:cNvGraphicFramePr>
          <p:nvPr/>
        </p:nvGraphicFramePr>
        <p:xfrm>
          <a:off x="3282950" y="2679700"/>
          <a:ext cx="2651125" cy="485775"/>
        </p:xfrm>
        <a:graphic>
          <a:graphicData uri="http://schemas.openxmlformats.org/presentationml/2006/ole">
            <mc:AlternateContent xmlns:mc="http://schemas.openxmlformats.org/markup-compatibility/2006">
              <mc:Choice xmlns:v="urn:schemas-microsoft-com:vml" Requires="v">
                <p:oleObj spid="_x0000_s60440" name="Equation" r:id="rId3" imgW="1524000" imgH="279400" progId="Equation.DSMT4">
                  <p:embed/>
                </p:oleObj>
              </mc:Choice>
              <mc:Fallback>
                <p:oleObj name="Equation" r:id="rId3" imgW="1524000" imgH="27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950" y="2679700"/>
                        <a:ext cx="26511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6" name="Rectangle 2"/>
          <p:cNvSpPr>
            <a:spLocks noGrp="1" noChangeArrowheads="1"/>
          </p:cNvSpPr>
          <p:nvPr>
            <p:ph type="title"/>
          </p:nvPr>
        </p:nvSpPr>
        <p:spPr/>
        <p:txBody>
          <a:bodyPr/>
          <a:lstStyle/>
          <a:p>
            <a:pPr eaLnBrk="1" hangingPunct="1"/>
            <a:r>
              <a:rPr lang="en-US" altLang="en-US" b="1" smtClean="0"/>
              <a:t>Unsupervised Learning Methods: An Efficient Classification Framework with Integrated Model Selection</a:t>
            </a:r>
            <a:br>
              <a:rPr lang="en-US" altLang="en-US" b="1" smtClean="0"/>
            </a:br>
            <a:r>
              <a:rPr lang="en-US" altLang="en-US" sz="1500" b="1" smtClean="0">
                <a:solidFill>
                  <a:srgbClr val="CC0000"/>
                </a:solidFill>
              </a:rPr>
              <a:t>A New Framework for IJM</a:t>
            </a:r>
            <a:endParaRPr lang="en-US" altLang="en-US" sz="1400" smtClean="0">
              <a:solidFill>
                <a:srgbClr val="CC0000"/>
              </a:solidFill>
            </a:endParaRPr>
          </a:p>
        </p:txBody>
      </p:sp>
    </p:spTree>
    <p:extLst>
      <p:ext uri="{BB962C8B-B14F-4D97-AF65-F5344CB8AC3E}">
        <p14:creationId xmlns:p14="http://schemas.microsoft.com/office/powerpoint/2010/main" val="339436830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0"/>
          <p:cNvSpPr>
            <a:spLocks noGrp="1"/>
          </p:cNvSpPr>
          <p:nvPr>
            <p:ph idx="1"/>
          </p:nvPr>
        </p:nvSpPr>
        <p:spPr>
          <a:xfrm>
            <a:off x="136525" y="1117600"/>
            <a:ext cx="8907463" cy="5426075"/>
          </a:xfrm>
        </p:spPr>
        <p:txBody>
          <a:bodyPr/>
          <a:lstStyle/>
          <a:p>
            <a:pPr marL="0" lvl="2" indent="0" eaLnBrk="1" hangingPunct="1">
              <a:spcBef>
                <a:spcPct val="20000"/>
              </a:spcBef>
              <a:buClr>
                <a:srgbClr val="C00000"/>
              </a:buClr>
              <a:buFont typeface="Courier New" pitchFamily="49" charset="0"/>
              <a:buChar char="o"/>
              <a:defRPr/>
            </a:pPr>
            <a:r>
              <a:rPr lang="en-US" sz="2800" b="1" i="0" dirty="0" smtClean="0"/>
              <a:t> SVM for classification</a:t>
            </a:r>
            <a:endParaRPr lang="en-US" sz="1600" b="1" i="0" dirty="0" smtClean="0"/>
          </a:p>
          <a:p>
            <a:pPr marL="0" lvl="2" indent="0" eaLnBrk="1" hangingPunct="1">
              <a:spcBef>
                <a:spcPct val="0"/>
              </a:spcBef>
              <a:buClr>
                <a:srgbClr val="C00000"/>
              </a:buClr>
              <a:buFontTx/>
              <a:buNone/>
              <a:defRPr/>
            </a:pPr>
            <a:endParaRPr lang="en-US" sz="1600" b="1" i="0" dirty="0" smtClean="0"/>
          </a:p>
          <a:p>
            <a:pPr marL="514350" lvl="3" indent="0" eaLnBrk="1" hangingPunct="1">
              <a:spcBef>
                <a:spcPct val="0"/>
              </a:spcBef>
              <a:buClr>
                <a:srgbClr val="C00000"/>
              </a:buClr>
              <a:buFont typeface="Arial" charset="0"/>
              <a:buChar char="•"/>
              <a:defRPr/>
            </a:pPr>
            <a:r>
              <a:rPr lang="en-US" dirty="0" smtClean="0"/>
              <a:t>  </a:t>
            </a:r>
            <a:r>
              <a:rPr lang="en-US" dirty="0" smtClean="0">
                <a:latin typeface="+mj-lt"/>
              </a:rPr>
              <a:t>The convex primal problem of SVM can be formulated as:</a:t>
            </a:r>
          </a:p>
          <a:p>
            <a:pPr marL="514350" lvl="3" indent="0" eaLnBrk="1" hangingPunct="1">
              <a:spcBef>
                <a:spcPct val="0"/>
              </a:spcBef>
              <a:buClr>
                <a:srgbClr val="C00000"/>
              </a:buClr>
              <a:buFont typeface="Arial" charset="0"/>
              <a:buChar char="•"/>
              <a:defRPr/>
            </a:pPr>
            <a:endParaRPr lang="en-US" dirty="0" smtClean="0">
              <a:latin typeface="+mj-lt"/>
            </a:endParaRPr>
          </a:p>
          <a:p>
            <a:pPr marL="514350" lvl="3" indent="0" eaLnBrk="1" hangingPunct="1">
              <a:spcBef>
                <a:spcPct val="0"/>
              </a:spcBef>
              <a:buClr>
                <a:srgbClr val="C00000"/>
              </a:buClr>
              <a:buFont typeface="Arial" charset="0"/>
              <a:buChar char="•"/>
              <a:defRPr/>
            </a:pPr>
            <a:endParaRPr lang="en-US" dirty="0" smtClean="0">
              <a:latin typeface="+mj-lt"/>
            </a:endParaRPr>
          </a:p>
          <a:p>
            <a:pPr marL="514350" lvl="3" indent="0" eaLnBrk="1" hangingPunct="1">
              <a:spcBef>
                <a:spcPct val="0"/>
              </a:spcBef>
              <a:buClr>
                <a:srgbClr val="C00000"/>
              </a:buClr>
              <a:buFont typeface="Arial" charset="0"/>
              <a:buChar char="•"/>
              <a:defRPr/>
            </a:pPr>
            <a:endParaRPr lang="en-US" dirty="0" smtClean="0">
              <a:latin typeface="+mj-lt"/>
            </a:endParaRPr>
          </a:p>
          <a:p>
            <a:pPr marL="514350" lvl="3" indent="0" eaLnBrk="1" hangingPunct="1">
              <a:spcBef>
                <a:spcPct val="0"/>
              </a:spcBef>
              <a:buClr>
                <a:srgbClr val="C00000"/>
              </a:buClr>
              <a:buFont typeface="Arial" charset="0"/>
              <a:buChar char="•"/>
              <a:defRPr/>
            </a:pPr>
            <a:endParaRPr lang="en-US" dirty="0" smtClean="0">
              <a:latin typeface="+mj-lt"/>
            </a:endParaRPr>
          </a:p>
          <a:p>
            <a:pPr marL="514350" lvl="3" indent="0" eaLnBrk="1" hangingPunct="1">
              <a:spcBef>
                <a:spcPct val="0"/>
              </a:spcBef>
              <a:buClr>
                <a:srgbClr val="C00000"/>
              </a:buClr>
              <a:buFont typeface="Arial" charset="0"/>
              <a:buChar char="•"/>
              <a:defRPr/>
            </a:pPr>
            <a:endParaRPr lang="en-US" dirty="0" smtClean="0">
              <a:latin typeface="+mj-lt"/>
            </a:endParaRPr>
          </a:p>
          <a:p>
            <a:pPr marL="514350" lvl="3" indent="0" eaLnBrk="1" hangingPunct="1">
              <a:spcBef>
                <a:spcPct val="0"/>
              </a:spcBef>
              <a:buClr>
                <a:srgbClr val="C00000"/>
              </a:buClr>
              <a:buFontTx/>
              <a:buNone/>
              <a:defRPr/>
            </a:pPr>
            <a:endParaRPr lang="en-US" dirty="0" smtClean="0">
              <a:latin typeface="+mj-lt"/>
            </a:endParaRPr>
          </a:p>
          <a:p>
            <a:pPr marL="514350" lvl="3" indent="0" eaLnBrk="1" hangingPunct="1">
              <a:spcBef>
                <a:spcPts val="1200"/>
              </a:spcBef>
              <a:buClr>
                <a:srgbClr val="C00000"/>
              </a:buClr>
              <a:buFont typeface="Arial" charset="0"/>
              <a:buChar char="•"/>
              <a:defRPr/>
            </a:pPr>
            <a:r>
              <a:rPr lang="en-US" dirty="0" smtClean="0">
                <a:latin typeface="+mj-lt"/>
              </a:rPr>
              <a:t>  The dual obtained by applying the KKT conditions on the Lagrangian of the above becomes:</a:t>
            </a:r>
          </a:p>
          <a:p>
            <a:pPr marL="514350" lvl="3" indent="0" eaLnBrk="1" hangingPunct="1">
              <a:spcBef>
                <a:spcPct val="0"/>
              </a:spcBef>
              <a:buClr>
                <a:srgbClr val="C00000"/>
              </a:buClr>
              <a:buFont typeface="Arial" charset="0"/>
              <a:buChar char="•"/>
              <a:defRPr/>
            </a:pPr>
            <a:endParaRPr lang="en-US" dirty="0" smtClean="0"/>
          </a:p>
          <a:p>
            <a:pPr marL="514350" lvl="3" indent="0" eaLnBrk="1" hangingPunct="1">
              <a:spcBef>
                <a:spcPct val="0"/>
              </a:spcBef>
              <a:buClr>
                <a:srgbClr val="C00000"/>
              </a:buClr>
              <a:buFontTx/>
              <a:buNone/>
              <a:defRPr/>
            </a:pPr>
            <a:endParaRPr lang="en-US" dirty="0" smtClean="0"/>
          </a:p>
          <a:p>
            <a:pPr marL="514350" lvl="3" indent="0" eaLnBrk="1" hangingPunct="1">
              <a:spcBef>
                <a:spcPct val="0"/>
              </a:spcBef>
              <a:buClr>
                <a:srgbClr val="C00000"/>
              </a:buClr>
              <a:buFontTx/>
              <a:buNone/>
              <a:defRPr/>
            </a:pPr>
            <a:r>
              <a:rPr lang="en-US" dirty="0" smtClean="0"/>
              <a:t> </a:t>
            </a:r>
          </a:p>
        </p:txBody>
      </p:sp>
      <p:pic>
        <p:nvPicPr>
          <p:cNvPr id="5529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2450" y="2135188"/>
            <a:ext cx="18256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55300" name="Object 2"/>
          <p:cNvGraphicFramePr>
            <a:graphicFrameLocks noChangeAspect="1"/>
          </p:cNvGraphicFramePr>
          <p:nvPr/>
        </p:nvGraphicFramePr>
        <p:xfrm>
          <a:off x="881063" y="2146300"/>
          <a:ext cx="3005137" cy="1524000"/>
        </p:xfrm>
        <a:graphic>
          <a:graphicData uri="http://schemas.openxmlformats.org/presentationml/2006/ole">
            <mc:AlternateContent xmlns:mc="http://schemas.openxmlformats.org/markup-compatibility/2006">
              <mc:Choice xmlns:v="urn:schemas-microsoft-com:vml" Requires="v">
                <p:oleObj spid="_x0000_s61508" name="Equation" r:id="rId4" imgW="1727200" imgH="876300" progId="Equation.DSMT4">
                  <p:embed/>
                </p:oleObj>
              </mc:Choice>
              <mc:Fallback>
                <p:oleObj name="Equation" r:id="rId4" imgW="1727200" imgH="876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63" y="2146300"/>
                        <a:ext cx="300513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3"/>
          <p:cNvGraphicFramePr>
            <a:graphicFrameLocks noChangeAspect="1"/>
          </p:cNvGraphicFramePr>
          <p:nvPr/>
        </p:nvGraphicFramePr>
        <p:xfrm>
          <a:off x="2486025" y="4200525"/>
          <a:ext cx="4730750" cy="1922463"/>
        </p:xfrm>
        <a:graphic>
          <a:graphicData uri="http://schemas.openxmlformats.org/presentationml/2006/ole">
            <mc:AlternateContent xmlns:mc="http://schemas.openxmlformats.org/markup-compatibility/2006">
              <mc:Choice xmlns:v="urn:schemas-microsoft-com:vml" Requires="v">
                <p:oleObj spid="_x0000_s61509" name="Equation" r:id="rId6" imgW="2717800" imgH="1104900" progId="Equation.DSMT4">
                  <p:embed/>
                </p:oleObj>
              </mc:Choice>
              <mc:Fallback>
                <p:oleObj name="Equation" r:id="rId6" imgW="2717800" imgH="1104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6025" y="4200525"/>
                        <a:ext cx="4730750"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2" name="Object 4"/>
          <p:cNvGraphicFramePr>
            <a:graphicFrameLocks noChangeAspect="1"/>
          </p:cNvGraphicFramePr>
          <p:nvPr/>
        </p:nvGraphicFramePr>
        <p:xfrm>
          <a:off x="1768475" y="6197600"/>
          <a:ext cx="5813425" cy="573088"/>
        </p:xfrm>
        <a:graphic>
          <a:graphicData uri="http://schemas.openxmlformats.org/presentationml/2006/ole">
            <mc:AlternateContent xmlns:mc="http://schemas.openxmlformats.org/markup-compatibility/2006">
              <mc:Choice xmlns:v="urn:schemas-microsoft-com:vml" Requires="v">
                <p:oleObj spid="_x0000_s61510" name="Equation" r:id="rId8" imgW="3340100" imgH="330200" progId="Equation.DSMT4">
                  <p:embed/>
                </p:oleObj>
              </mc:Choice>
              <mc:Fallback>
                <p:oleObj name="Equation" r:id="rId8" imgW="3340100" imgH="330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8475" y="6197600"/>
                        <a:ext cx="58134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3" name="Rectangle 2"/>
          <p:cNvSpPr>
            <a:spLocks noGrp="1" noChangeArrowheads="1"/>
          </p:cNvSpPr>
          <p:nvPr>
            <p:ph type="title"/>
          </p:nvPr>
        </p:nvSpPr>
        <p:spPr/>
        <p:txBody>
          <a:bodyPr/>
          <a:lstStyle/>
          <a:p>
            <a:pPr eaLnBrk="1" hangingPunct="1"/>
            <a:r>
              <a:rPr lang="en-US" altLang="en-US" b="1" smtClean="0"/>
              <a:t>Unsupervised Learning Methods: An Efficient Classification Framework with Integrated Model Selection</a:t>
            </a:r>
            <a:br>
              <a:rPr lang="en-US" altLang="en-US" b="1" smtClean="0"/>
            </a:br>
            <a:r>
              <a:rPr lang="en-US" altLang="en-US" sz="1500" b="1" smtClean="0">
                <a:solidFill>
                  <a:srgbClr val="CC0000"/>
                </a:solidFill>
              </a:rPr>
              <a:t>A New Framework for IJM</a:t>
            </a:r>
            <a:endParaRPr lang="en-US" altLang="en-US" sz="1400" smtClean="0">
              <a:solidFill>
                <a:srgbClr val="CC0000"/>
              </a:solidFill>
            </a:endParaRPr>
          </a:p>
        </p:txBody>
      </p:sp>
      <p:sp>
        <p:nvSpPr>
          <p:cNvPr id="55304" name="Rounded Rectangle 8"/>
          <p:cNvSpPr>
            <a:spLocks noChangeArrowheads="1"/>
          </p:cNvSpPr>
          <p:nvPr/>
        </p:nvSpPr>
        <p:spPr bwMode="auto">
          <a:xfrm>
            <a:off x="1685925" y="6105525"/>
            <a:ext cx="5830888" cy="665163"/>
          </a:xfrm>
          <a:prstGeom prst="roundRect">
            <a:avLst>
              <a:gd name="adj" fmla="val 16667"/>
            </a:avLst>
          </a:prstGeom>
          <a:noFill/>
          <a:ln w="12700"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pic>
        <p:nvPicPr>
          <p:cNvPr id="5530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7675" y="2136775"/>
            <a:ext cx="2047875"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5306" name="Oval 9"/>
          <p:cNvSpPr>
            <a:spLocks noChangeArrowheads="1"/>
          </p:cNvSpPr>
          <p:nvPr/>
        </p:nvSpPr>
        <p:spPr bwMode="auto">
          <a:xfrm>
            <a:off x="5056188" y="2868613"/>
            <a:ext cx="58737" cy="50800"/>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07" name="Oval 10"/>
          <p:cNvSpPr>
            <a:spLocks noChangeArrowheads="1"/>
          </p:cNvSpPr>
          <p:nvPr/>
        </p:nvSpPr>
        <p:spPr bwMode="auto">
          <a:xfrm>
            <a:off x="5092700" y="2557463"/>
            <a:ext cx="58738" cy="50800"/>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08" name="Oval 11"/>
          <p:cNvSpPr>
            <a:spLocks noChangeArrowheads="1"/>
          </p:cNvSpPr>
          <p:nvPr/>
        </p:nvSpPr>
        <p:spPr bwMode="auto">
          <a:xfrm>
            <a:off x="4648200" y="2809875"/>
            <a:ext cx="58738" cy="49213"/>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09" name="Oval 12"/>
          <p:cNvSpPr>
            <a:spLocks noChangeArrowheads="1"/>
          </p:cNvSpPr>
          <p:nvPr/>
        </p:nvSpPr>
        <p:spPr bwMode="auto">
          <a:xfrm>
            <a:off x="4678363" y="2398713"/>
            <a:ext cx="58737" cy="49212"/>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0" name="Oval 13"/>
          <p:cNvSpPr>
            <a:spLocks noChangeArrowheads="1"/>
          </p:cNvSpPr>
          <p:nvPr/>
        </p:nvSpPr>
        <p:spPr bwMode="auto">
          <a:xfrm>
            <a:off x="5151438" y="2347913"/>
            <a:ext cx="58737" cy="50800"/>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1" name="Oval 14"/>
          <p:cNvSpPr>
            <a:spLocks noChangeArrowheads="1"/>
          </p:cNvSpPr>
          <p:nvPr/>
        </p:nvSpPr>
        <p:spPr bwMode="auto">
          <a:xfrm>
            <a:off x="4589463" y="3086100"/>
            <a:ext cx="58737" cy="50800"/>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2" name="Oval 15"/>
          <p:cNvSpPr>
            <a:spLocks noChangeArrowheads="1"/>
          </p:cNvSpPr>
          <p:nvPr/>
        </p:nvSpPr>
        <p:spPr bwMode="auto">
          <a:xfrm>
            <a:off x="4422775" y="2582863"/>
            <a:ext cx="58738" cy="50800"/>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3" name="Oval 20"/>
          <p:cNvSpPr>
            <a:spLocks noChangeArrowheads="1"/>
          </p:cNvSpPr>
          <p:nvPr/>
        </p:nvSpPr>
        <p:spPr bwMode="auto">
          <a:xfrm flipH="1">
            <a:off x="8213725" y="3516313"/>
            <a:ext cx="46038"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4" name="Oval 22"/>
          <p:cNvSpPr>
            <a:spLocks noChangeArrowheads="1"/>
          </p:cNvSpPr>
          <p:nvPr/>
        </p:nvSpPr>
        <p:spPr bwMode="auto">
          <a:xfrm flipH="1">
            <a:off x="8516938" y="3416300"/>
            <a:ext cx="46037" cy="49213"/>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5" name="Oval 23"/>
          <p:cNvSpPr>
            <a:spLocks noChangeArrowheads="1"/>
          </p:cNvSpPr>
          <p:nvPr/>
        </p:nvSpPr>
        <p:spPr bwMode="auto">
          <a:xfrm flipH="1">
            <a:off x="8540750" y="3365500"/>
            <a:ext cx="44450"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6" name="Oval 27"/>
          <p:cNvSpPr>
            <a:spLocks noChangeArrowheads="1"/>
          </p:cNvSpPr>
          <p:nvPr/>
        </p:nvSpPr>
        <p:spPr bwMode="auto">
          <a:xfrm>
            <a:off x="7366000" y="2911475"/>
            <a:ext cx="58738" cy="49213"/>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7" name="Oval 28"/>
          <p:cNvSpPr>
            <a:spLocks noChangeArrowheads="1"/>
          </p:cNvSpPr>
          <p:nvPr/>
        </p:nvSpPr>
        <p:spPr bwMode="auto">
          <a:xfrm flipH="1">
            <a:off x="5980113" y="3152775"/>
            <a:ext cx="44450"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8" name="Oval 29"/>
          <p:cNvSpPr>
            <a:spLocks noChangeArrowheads="1"/>
          </p:cNvSpPr>
          <p:nvPr/>
        </p:nvSpPr>
        <p:spPr bwMode="auto">
          <a:xfrm flipH="1">
            <a:off x="5448300" y="3641725"/>
            <a:ext cx="46038"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19" name="Oval 30"/>
          <p:cNvSpPr>
            <a:spLocks noChangeArrowheads="1"/>
          </p:cNvSpPr>
          <p:nvPr/>
        </p:nvSpPr>
        <p:spPr bwMode="auto">
          <a:xfrm flipH="1">
            <a:off x="5699125" y="3881438"/>
            <a:ext cx="46038"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0" name="Oval 31"/>
          <p:cNvSpPr>
            <a:spLocks noChangeArrowheads="1"/>
          </p:cNvSpPr>
          <p:nvPr/>
        </p:nvSpPr>
        <p:spPr bwMode="auto">
          <a:xfrm flipH="1">
            <a:off x="5934075" y="3622675"/>
            <a:ext cx="46038"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1" name="Oval 32"/>
          <p:cNvSpPr>
            <a:spLocks noChangeArrowheads="1"/>
          </p:cNvSpPr>
          <p:nvPr/>
        </p:nvSpPr>
        <p:spPr bwMode="auto">
          <a:xfrm flipH="1">
            <a:off x="6321425" y="3263900"/>
            <a:ext cx="46038"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2" name="Oval 33"/>
          <p:cNvSpPr>
            <a:spLocks noChangeArrowheads="1"/>
          </p:cNvSpPr>
          <p:nvPr/>
        </p:nvSpPr>
        <p:spPr bwMode="auto">
          <a:xfrm flipH="1">
            <a:off x="6332538" y="3683000"/>
            <a:ext cx="46037"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3" name="Oval 34"/>
          <p:cNvSpPr>
            <a:spLocks noChangeArrowheads="1"/>
          </p:cNvSpPr>
          <p:nvPr/>
        </p:nvSpPr>
        <p:spPr bwMode="auto">
          <a:xfrm flipH="1">
            <a:off x="6194425" y="3830638"/>
            <a:ext cx="44450"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4" name="Oval 35"/>
          <p:cNvSpPr>
            <a:spLocks noChangeArrowheads="1"/>
          </p:cNvSpPr>
          <p:nvPr/>
        </p:nvSpPr>
        <p:spPr bwMode="auto">
          <a:xfrm flipH="1">
            <a:off x="5997575" y="3414713"/>
            <a:ext cx="44450"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5" name="Oval 36"/>
          <p:cNvSpPr>
            <a:spLocks noChangeArrowheads="1"/>
          </p:cNvSpPr>
          <p:nvPr/>
        </p:nvSpPr>
        <p:spPr bwMode="auto">
          <a:xfrm flipH="1">
            <a:off x="8010525" y="3079750"/>
            <a:ext cx="44450"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6" name="Oval 37"/>
          <p:cNvSpPr>
            <a:spLocks noChangeArrowheads="1"/>
          </p:cNvSpPr>
          <p:nvPr/>
        </p:nvSpPr>
        <p:spPr bwMode="auto">
          <a:xfrm flipH="1">
            <a:off x="7478713" y="3568700"/>
            <a:ext cx="46037" cy="49213"/>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7" name="Oval 38"/>
          <p:cNvSpPr>
            <a:spLocks noChangeArrowheads="1"/>
          </p:cNvSpPr>
          <p:nvPr/>
        </p:nvSpPr>
        <p:spPr bwMode="auto">
          <a:xfrm flipH="1">
            <a:off x="7729538" y="3808413"/>
            <a:ext cx="44450" cy="49212"/>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8" name="Oval 39"/>
          <p:cNvSpPr>
            <a:spLocks noChangeArrowheads="1"/>
          </p:cNvSpPr>
          <p:nvPr/>
        </p:nvSpPr>
        <p:spPr bwMode="auto">
          <a:xfrm flipH="1">
            <a:off x="7964488" y="3549650"/>
            <a:ext cx="46037"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29" name="Oval 40"/>
          <p:cNvSpPr>
            <a:spLocks noChangeArrowheads="1"/>
          </p:cNvSpPr>
          <p:nvPr/>
        </p:nvSpPr>
        <p:spPr bwMode="auto">
          <a:xfrm flipH="1">
            <a:off x="8351838" y="3190875"/>
            <a:ext cx="46037"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30" name="Oval 41"/>
          <p:cNvSpPr>
            <a:spLocks noChangeArrowheads="1"/>
          </p:cNvSpPr>
          <p:nvPr/>
        </p:nvSpPr>
        <p:spPr bwMode="auto">
          <a:xfrm flipH="1">
            <a:off x="8362950" y="3609975"/>
            <a:ext cx="46038"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31" name="Oval 42"/>
          <p:cNvSpPr>
            <a:spLocks noChangeArrowheads="1"/>
          </p:cNvSpPr>
          <p:nvPr/>
        </p:nvSpPr>
        <p:spPr bwMode="auto">
          <a:xfrm flipH="1">
            <a:off x="8223250" y="3757613"/>
            <a:ext cx="46038"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32" name="Oval 43"/>
          <p:cNvSpPr>
            <a:spLocks noChangeArrowheads="1"/>
          </p:cNvSpPr>
          <p:nvPr/>
        </p:nvSpPr>
        <p:spPr bwMode="auto">
          <a:xfrm flipH="1">
            <a:off x="8027988" y="3341688"/>
            <a:ext cx="44450" cy="50800"/>
          </a:xfrm>
          <a:prstGeom prst="ellipse">
            <a:avLst/>
          </a:prstGeom>
          <a:solidFill>
            <a:srgbClr val="46E23E"/>
          </a:solidFill>
          <a:ln w="12700" algn="ctr">
            <a:solidFill>
              <a:srgbClr val="46E23E"/>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33" name="Oval 45"/>
          <p:cNvSpPr>
            <a:spLocks noChangeArrowheads="1"/>
          </p:cNvSpPr>
          <p:nvPr/>
        </p:nvSpPr>
        <p:spPr bwMode="auto">
          <a:xfrm>
            <a:off x="7396163" y="2600325"/>
            <a:ext cx="58737" cy="49213"/>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34" name="Oval 46"/>
          <p:cNvSpPr>
            <a:spLocks noChangeArrowheads="1"/>
          </p:cNvSpPr>
          <p:nvPr/>
        </p:nvSpPr>
        <p:spPr bwMode="auto">
          <a:xfrm>
            <a:off x="6951663" y="2851150"/>
            <a:ext cx="58737" cy="50800"/>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35" name="Oval 47"/>
          <p:cNvSpPr>
            <a:spLocks noChangeArrowheads="1"/>
          </p:cNvSpPr>
          <p:nvPr/>
        </p:nvSpPr>
        <p:spPr bwMode="auto">
          <a:xfrm>
            <a:off x="6981825" y="2439988"/>
            <a:ext cx="58738" cy="50800"/>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36" name="Oval 48"/>
          <p:cNvSpPr>
            <a:spLocks noChangeArrowheads="1"/>
          </p:cNvSpPr>
          <p:nvPr/>
        </p:nvSpPr>
        <p:spPr bwMode="auto">
          <a:xfrm>
            <a:off x="7454900" y="2390775"/>
            <a:ext cx="58738" cy="49213"/>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37" name="Oval 49"/>
          <p:cNvSpPr>
            <a:spLocks noChangeArrowheads="1"/>
          </p:cNvSpPr>
          <p:nvPr/>
        </p:nvSpPr>
        <p:spPr bwMode="auto">
          <a:xfrm>
            <a:off x="6892925" y="3128963"/>
            <a:ext cx="58738" cy="49212"/>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
        <p:nvSpPr>
          <p:cNvPr id="55338" name="Oval 50"/>
          <p:cNvSpPr>
            <a:spLocks noChangeArrowheads="1"/>
          </p:cNvSpPr>
          <p:nvPr/>
        </p:nvSpPr>
        <p:spPr bwMode="auto">
          <a:xfrm>
            <a:off x="6750050" y="2625725"/>
            <a:ext cx="58738" cy="49213"/>
          </a:xfrm>
          <a:prstGeom prst="ellipse">
            <a:avLst/>
          </a:prstGeom>
          <a:solidFill>
            <a:schemeClr val="accent1"/>
          </a:solidFill>
          <a:ln w="12700" algn="ctr">
            <a:solidFill>
              <a:srgbClr val="C00000"/>
            </a:solidFill>
            <a:round/>
            <a:headEnd/>
            <a:tailEnd/>
          </a:ln>
        </p:spPr>
        <p:txBody>
          <a:bodyPr lIns="438912" tIns="219456" rIns="438912" bIns="219456"/>
          <a:lstStyle>
            <a:lvl1pPr defTabSz="4179888" eaLnBrk="0" hangingPunct="0">
              <a:spcBef>
                <a:spcPct val="20000"/>
              </a:spcBef>
              <a:spcAft>
                <a:spcPct val="25000"/>
              </a:spcAft>
              <a:defRPr sz="3200">
                <a:solidFill>
                  <a:schemeClr val="tx1"/>
                </a:solidFill>
                <a:latin typeface="Times New Roman" pitchFamily="18" charset="0"/>
              </a:defRPr>
            </a:lvl1pPr>
            <a:lvl2pPr marL="742950" indent="-285750" defTabSz="4179888" eaLnBrk="0" hangingPunct="0">
              <a:spcBef>
                <a:spcPct val="20000"/>
              </a:spcBef>
              <a:buClr>
                <a:srgbClr val="CC0000"/>
              </a:buClr>
              <a:buSzPct val="90000"/>
              <a:buFont typeface="Wingdings" pitchFamily="2" charset="2"/>
              <a:buChar char="§"/>
              <a:defRPr sz="2400">
                <a:solidFill>
                  <a:schemeClr val="tx1"/>
                </a:solidFill>
                <a:latin typeface="Times New Roman" pitchFamily="18" charset="0"/>
              </a:defRPr>
            </a:lvl2pPr>
            <a:lvl3pPr marL="1143000" indent="-228600" defTabSz="4179888" eaLnBrk="0" hangingPunct="0">
              <a:spcBef>
                <a:spcPct val="40000"/>
              </a:spcBef>
              <a:buChar char="•"/>
              <a:defRPr sz="2000" i="1">
                <a:solidFill>
                  <a:schemeClr val="tx1"/>
                </a:solidFill>
                <a:latin typeface="Times New Roman" pitchFamily="18" charset="0"/>
              </a:defRPr>
            </a:lvl3pPr>
            <a:lvl4pPr marL="1600200" indent="-228600" defTabSz="4179888" eaLnBrk="0" hangingPunct="0">
              <a:spcBef>
                <a:spcPct val="40000"/>
              </a:spcBef>
              <a:buChar char="–"/>
              <a:defRPr>
                <a:solidFill>
                  <a:schemeClr val="tx1"/>
                </a:solidFill>
                <a:latin typeface="Times New Roman" pitchFamily="18" charset="0"/>
              </a:defRPr>
            </a:lvl4pPr>
            <a:lvl5pPr marL="2057400" indent="-228600" defTabSz="4179888" eaLnBrk="0" hangingPunct="0">
              <a:spcBef>
                <a:spcPct val="20000"/>
              </a:spcBef>
              <a:defRPr>
                <a:solidFill>
                  <a:schemeClr val="tx1"/>
                </a:solidFill>
                <a:latin typeface="Times New Roman" pitchFamily="18" charset="0"/>
              </a:defRPr>
            </a:lvl5pPr>
            <a:lvl6pPr marL="2514600" indent="-228600" defTabSz="4179888" eaLnBrk="0" fontAlgn="base" hangingPunct="0">
              <a:spcBef>
                <a:spcPct val="20000"/>
              </a:spcBef>
              <a:spcAft>
                <a:spcPct val="0"/>
              </a:spcAft>
              <a:defRPr>
                <a:solidFill>
                  <a:schemeClr val="tx1"/>
                </a:solidFill>
                <a:latin typeface="Times New Roman" pitchFamily="18" charset="0"/>
              </a:defRPr>
            </a:lvl6pPr>
            <a:lvl7pPr marL="2971800" indent="-228600" defTabSz="4179888" eaLnBrk="0" fontAlgn="base" hangingPunct="0">
              <a:spcBef>
                <a:spcPct val="20000"/>
              </a:spcBef>
              <a:spcAft>
                <a:spcPct val="0"/>
              </a:spcAft>
              <a:defRPr>
                <a:solidFill>
                  <a:schemeClr val="tx1"/>
                </a:solidFill>
                <a:latin typeface="Times New Roman" pitchFamily="18" charset="0"/>
              </a:defRPr>
            </a:lvl7pPr>
            <a:lvl8pPr marL="3429000" indent="-228600" defTabSz="4179888" eaLnBrk="0" fontAlgn="base" hangingPunct="0">
              <a:spcBef>
                <a:spcPct val="20000"/>
              </a:spcBef>
              <a:spcAft>
                <a:spcPct val="0"/>
              </a:spcAft>
              <a:defRPr>
                <a:solidFill>
                  <a:schemeClr val="tx1"/>
                </a:solidFill>
                <a:latin typeface="Times New Roman" pitchFamily="18" charset="0"/>
              </a:defRPr>
            </a:lvl8pPr>
            <a:lvl9pPr marL="3886200" indent="-228600" defTabSz="4179888" eaLnBrk="0" fontAlgn="base" hangingPunct="0">
              <a:spcBef>
                <a:spcPct val="20000"/>
              </a:spcBef>
              <a:spcAft>
                <a:spcPct val="0"/>
              </a:spcAft>
              <a:defRPr>
                <a:solidFill>
                  <a:schemeClr val="tx1"/>
                </a:solidFill>
                <a:latin typeface="Times New Roman" pitchFamily="18" charset="0"/>
              </a:defRPr>
            </a:lvl9pPr>
          </a:lstStyle>
          <a:p>
            <a:pPr eaLnBrk="1" fontAlgn="base" hangingPunct="1">
              <a:spcBef>
                <a:spcPct val="0"/>
              </a:spcBef>
              <a:spcAft>
                <a:spcPct val="0"/>
              </a:spcAft>
            </a:pPr>
            <a:endParaRPr lang="en-US" altLang="en-US" sz="8200" smtClean="0">
              <a:solidFill>
                <a:srgbClr val="000000"/>
              </a:solidFill>
              <a:latin typeface="Arial" pitchFamily="34" charset="0"/>
            </a:endParaRPr>
          </a:p>
        </p:txBody>
      </p:sp>
    </p:spTree>
    <p:extLst>
      <p:ext uri="{BB962C8B-B14F-4D97-AF65-F5344CB8AC3E}">
        <p14:creationId xmlns:p14="http://schemas.microsoft.com/office/powerpoint/2010/main" val="66082969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4363" y="1330434"/>
            <a:ext cx="7935912" cy="5832366"/>
          </a:xfrm>
          <a:prstGeom prst="rect">
            <a:avLst/>
          </a:prstGeom>
          <a:noFill/>
        </p:spPr>
        <p:txBody>
          <a:bodyPr>
            <a:spAutoFit/>
          </a:bodyPr>
          <a:lstStyle/>
          <a:p>
            <a:r>
              <a:rPr lang="en-US" sz="950" dirty="0">
                <a:solidFill>
                  <a:srgbClr val="000000"/>
                </a:solidFill>
                <a:latin typeface="Arial" panose="020B0604020202020204" pitchFamily="34" charset="0"/>
                <a:cs typeface="Arial" panose="020B0604020202020204" pitchFamily="34" charset="0"/>
              </a:rPr>
              <a:t>E. Corona, Jason E. Hill,  B. Nutter, S. </a:t>
            </a:r>
            <a:r>
              <a:rPr lang="en-US" sz="950" dirty="0" err="1">
                <a:solidFill>
                  <a:srgbClr val="000000"/>
                </a:solidFill>
                <a:latin typeface="Arial" panose="020B0604020202020204" pitchFamily="34" charset="0"/>
                <a:cs typeface="Arial" panose="020B0604020202020204" pitchFamily="34" charset="0"/>
              </a:rPr>
              <a:t>Mitra</a:t>
            </a:r>
            <a:r>
              <a:rPr lang="en-US" sz="950" dirty="0">
                <a:solidFill>
                  <a:srgbClr val="000000"/>
                </a:solidFill>
                <a:latin typeface="Arial" panose="020B0604020202020204" pitchFamily="34" charset="0"/>
                <a:cs typeface="Arial" panose="020B0604020202020204" pitchFamily="34" charset="0"/>
              </a:rPr>
              <a:t>, “An Information Theoretic Approach to Automated Medical Image Segmentation,” </a:t>
            </a:r>
            <a:r>
              <a:rPr lang="en-US" sz="950" dirty="0" smtClean="0">
                <a:solidFill>
                  <a:srgbClr val="000000"/>
                </a:solidFill>
                <a:latin typeface="Arial" panose="020B0604020202020204" pitchFamily="34" charset="0"/>
                <a:cs typeface="Arial" panose="020B0604020202020204" pitchFamily="34" charset="0"/>
              </a:rPr>
              <a:t>Proc. SPIE, vol. 8669, March 2013 [SPIE Medical Imaging Conference: Image Processing, 86693Q, March 13, 2013]. </a:t>
            </a:r>
          </a:p>
          <a:p>
            <a:pPr fontAlgn="base">
              <a:spcBef>
                <a:spcPct val="0"/>
              </a:spcBef>
              <a:spcAft>
                <a:spcPct val="0"/>
              </a:spcAft>
              <a:defRPr/>
            </a:pPr>
            <a:endParaRPr lang="en-US" sz="95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950" dirty="0">
                <a:solidFill>
                  <a:srgbClr val="000000"/>
                </a:solidFill>
                <a:latin typeface="Arial" panose="020B0604020202020204" pitchFamily="34" charset="0"/>
                <a:cs typeface="Arial" panose="020B0604020202020204" pitchFamily="34" charset="0"/>
              </a:rPr>
              <a:t>Enrique Corona, “Unsupervised Learning Methods: An efficient Clustering Framework with Integrated Model Selection,” Ph.D. Dissertation, Texas Tech University, 2012.</a:t>
            </a:r>
          </a:p>
          <a:p>
            <a:pPr fontAlgn="base">
              <a:spcBef>
                <a:spcPct val="0"/>
              </a:spcBef>
              <a:spcAft>
                <a:spcPct val="0"/>
              </a:spcAft>
              <a:defRPr/>
            </a:pPr>
            <a:endParaRPr lang="en-US" sz="95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950" dirty="0">
                <a:solidFill>
                  <a:srgbClr val="000000"/>
                </a:solidFill>
                <a:latin typeface="Arial" panose="020B0604020202020204" pitchFamily="34" charset="0"/>
                <a:cs typeface="Arial" panose="020B0604020202020204" pitchFamily="34" charset="0"/>
              </a:rPr>
              <a:t>C. A. Sugar and G. M. James, “Finding the Number of Clusters in a Dataset: An Information Theoretic Approach,” </a:t>
            </a:r>
            <a:r>
              <a:rPr lang="en-US" sz="950" i="1" dirty="0">
                <a:solidFill>
                  <a:srgbClr val="000000"/>
                </a:solidFill>
                <a:latin typeface="Arial" panose="020B0604020202020204" pitchFamily="34" charset="0"/>
                <a:cs typeface="Arial" panose="020B0604020202020204" pitchFamily="34" charset="0"/>
              </a:rPr>
              <a:t>Journal of the American Statistical Association</a:t>
            </a:r>
            <a:r>
              <a:rPr lang="en-US" sz="950" dirty="0">
                <a:solidFill>
                  <a:srgbClr val="000000"/>
                </a:solidFill>
                <a:latin typeface="Arial" panose="020B0604020202020204" pitchFamily="34" charset="0"/>
                <a:cs typeface="Arial" panose="020B0604020202020204" pitchFamily="34" charset="0"/>
              </a:rPr>
              <a:t>, vol. 98, pp. 750-763, 2003.</a:t>
            </a:r>
          </a:p>
          <a:p>
            <a:pPr fontAlgn="base">
              <a:spcBef>
                <a:spcPct val="0"/>
              </a:spcBef>
              <a:spcAft>
                <a:spcPct val="0"/>
              </a:spcAft>
              <a:defRPr/>
            </a:pPr>
            <a:endParaRPr lang="en-US" sz="95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950" dirty="0">
                <a:solidFill>
                  <a:srgbClr val="000000"/>
                </a:solidFill>
                <a:latin typeface="Arial" panose="020B0604020202020204" pitchFamily="34" charset="0"/>
                <a:cs typeface="Arial" panose="020B0604020202020204" pitchFamily="34" charset="0"/>
              </a:rPr>
              <a:t>C. </a:t>
            </a:r>
            <a:r>
              <a:rPr lang="en-US" sz="950" dirty="0" err="1">
                <a:solidFill>
                  <a:srgbClr val="000000"/>
                </a:solidFill>
                <a:latin typeface="Arial" panose="020B0604020202020204" pitchFamily="34" charset="0"/>
                <a:cs typeface="Arial" panose="020B0604020202020204" pitchFamily="34" charset="0"/>
              </a:rPr>
              <a:t>Alzate</a:t>
            </a:r>
            <a:r>
              <a:rPr lang="en-US" sz="950" dirty="0">
                <a:solidFill>
                  <a:srgbClr val="000000"/>
                </a:solidFill>
                <a:latin typeface="Arial" panose="020B0604020202020204" pitchFamily="34" charset="0"/>
                <a:cs typeface="Arial" panose="020B0604020202020204" pitchFamily="34" charset="0"/>
              </a:rPr>
              <a:t> and J. A. K  </a:t>
            </a:r>
            <a:r>
              <a:rPr lang="en-US" sz="950" dirty="0" err="1">
                <a:solidFill>
                  <a:srgbClr val="000000"/>
                </a:solidFill>
                <a:latin typeface="Arial" panose="020B0604020202020204" pitchFamily="34" charset="0"/>
                <a:cs typeface="Arial" panose="020B0604020202020204" pitchFamily="34" charset="0"/>
              </a:rPr>
              <a:t>Suykens</a:t>
            </a:r>
            <a:r>
              <a:rPr lang="en-US" sz="950" dirty="0">
                <a:solidFill>
                  <a:srgbClr val="000000"/>
                </a:solidFill>
                <a:latin typeface="Arial" panose="020B0604020202020204" pitchFamily="34" charset="0"/>
                <a:cs typeface="Arial" panose="020B0604020202020204" pitchFamily="34" charset="0"/>
              </a:rPr>
              <a:t>, “</a:t>
            </a:r>
            <a:r>
              <a:rPr lang="en-US" sz="950" dirty="0" err="1">
                <a:solidFill>
                  <a:srgbClr val="000000"/>
                </a:solidFill>
                <a:latin typeface="Arial" panose="020B0604020202020204" pitchFamily="34" charset="0"/>
                <a:cs typeface="Arial" panose="020B0604020202020204" pitchFamily="34" charset="0"/>
              </a:rPr>
              <a:t>Multiway</a:t>
            </a:r>
            <a:r>
              <a:rPr lang="en-US" sz="950" dirty="0">
                <a:solidFill>
                  <a:srgbClr val="000000"/>
                </a:solidFill>
                <a:latin typeface="Arial" panose="020B0604020202020204" pitchFamily="34" charset="0"/>
                <a:cs typeface="Arial" panose="020B0604020202020204" pitchFamily="34" charset="0"/>
              </a:rPr>
              <a:t> spectral clustering with out-of-sample extensions through weighted kernel PCA,” </a:t>
            </a:r>
            <a:r>
              <a:rPr lang="en-US" sz="950" i="1" dirty="0">
                <a:solidFill>
                  <a:srgbClr val="000000"/>
                </a:solidFill>
                <a:latin typeface="Arial" panose="020B0604020202020204" pitchFamily="34" charset="0"/>
                <a:cs typeface="Arial" panose="020B0604020202020204" pitchFamily="34" charset="0"/>
              </a:rPr>
              <a:t>IEEE Trans. on Pattern Analysis and Machine Intelligence</a:t>
            </a:r>
            <a:r>
              <a:rPr lang="en-US" sz="950" dirty="0">
                <a:solidFill>
                  <a:srgbClr val="000000"/>
                </a:solidFill>
                <a:latin typeface="Arial" panose="020B0604020202020204" pitchFamily="34" charset="0"/>
                <a:cs typeface="Arial" panose="020B0604020202020204" pitchFamily="34" charset="0"/>
              </a:rPr>
              <a:t>, vol. 32, no. 2,  pp. 335–347, 2010.</a:t>
            </a:r>
          </a:p>
          <a:p>
            <a:pPr fontAlgn="base">
              <a:spcBef>
                <a:spcPct val="0"/>
              </a:spcBef>
              <a:spcAft>
                <a:spcPct val="0"/>
              </a:spcAft>
              <a:defRPr/>
            </a:pPr>
            <a:endParaRPr lang="en-US" sz="95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950" dirty="0">
                <a:solidFill>
                  <a:srgbClr val="000000"/>
                </a:solidFill>
                <a:latin typeface="Arial" panose="020B0604020202020204" pitchFamily="34" charset="0"/>
                <a:cs typeface="Arial" panose="020B0604020202020204" pitchFamily="34" charset="0"/>
              </a:rPr>
              <a:t>H. Akaike, "Information theory and an extension of the maximum likelihood principle," </a:t>
            </a:r>
            <a:r>
              <a:rPr lang="en-US" sz="950" i="1" dirty="0">
                <a:solidFill>
                  <a:srgbClr val="000000"/>
                </a:solidFill>
                <a:latin typeface="Arial" panose="020B0604020202020204" pitchFamily="34" charset="0"/>
                <a:cs typeface="Arial" panose="020B0604020202020204" pitchFamily="34" charset="0"/>
              </a:rPr>
              <a:t>International Symposium on Information Theory</a:t>
            </a:r>
            <a:r>
              <a:rPr lang="en-US" sz="950" dirty="0">
                <a:solidFill>
                  <a:srgbClr val="000000"/>
                </a:solidFill>
                <a:latin typeface="Arial" panose="020B0604020202020204" pitchFamily="34" charset="0"/>
                <a:cs typeface="Arial" panose="020B0604020202020204" pitchFamily="34" charset="0"/>
              </a:rPr>
              <a:t>, Budapest, pp. 267–281, 1973.</a:t>
            </a:r>
          </a:p>
          <a:p>
            <a:pPr fontAlgn="base">
              <a:spcBef>
                <a:spcPct val="0"/>
              </a:spcBef>
              <a:spcAft>
                <a:spcPct val="0"/>
              </a:spcAft>
              <a:defRPr/>
            </a:pPr>
            <a:endParaRPr lang="en-US" sz="95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950" dirty="0">
                <a:solidFill>
                  <a:srgbClr val="000000"/>
                </a:solidFill>
                <a:latin typeface="Arial" panose="020B0604020202020204" pitchFamily="34" charset="0"/>
                <a:cs typeface="Arial" panose="020B0604020202020204" pitchFamily="34" charset="0"/>
              </a:rPr>
              <a:t>I. S. </a:t>
            </a:r>
            <a:r>
              <a:rPr lang="en-US" sz="950" dirty="0" err="1">
                <a:solidFill>
                  <a:srgbClr val="000000"/>
                </a:solidFill>
                <a:latin typeface="Arial" panose="020B0604020202020204" pitchFamily="34" charset="0"/>
                <a:cs typeface="Arial" panose="020B0604020202020204" pitchFamily="34" charset="0"/>
              </a:rPr>
              <a:t>Dhillon</a:t>
            </a:r>
            <a:r>
              <a:rPr lang="en-US" sz="950" dirty="0">
                <a:solidFill>
                  <a:srgbClr val="000000"/>
                </a:solidFill>
                <a:latin typeface="Arial" panose="020B0604020202020204" pitchFamily="34" charset="0"/>
                <a:cs typeface="Arial" panose="020B0604020202020204" pitchFamily="34" charset="0"/>
              </a:rPr>
              <a:t>  and D. M. </a:t>
            </a:r>
            <a:r>
              <a:rPr lang="en-US" sz="950" dirty="0" err="1">
                <a:solidFill>
                  <a:srgbClr val="000000"/>
                </a:solidFill>
                <a:latin typeface="Arial" panose="020B0604020202020204" pitchFamily="34" charset="0"/>
                <a:cs typeface="Arial" panose="020B0604020202020204" pitchFamily="34" charset="0"/>
              </a:rPr>
              <a:t>Modha</a:t>
            </a:r>
            <a:r>
              <a:rPr lang="en-US" sz="950" dirty="0">
                <a:solidFill>
                  <a:srgbClr val="000000"/>
                </a:solidFill>
                <a:latin typeface="Arial" panose="020B0604020202020204" pitchFamily="34" charset="0"/>
                <a:cs typeface="Arial" panose="020B0604020202020204" pitchFamily="34" charset="0"/>
              </a:rPr>
              <a:t>, “Concept decompositions for large sparse text data using clustering,” </a:t>
            </a:r>
            <a:r>
              <a:rPr lang="en-US" sz="950" i="1" dirty="0">
                <a:solidFill>
                  <a:srgbClr val="000000"/>
                </a:solidFill>
                <a:latin typeface="Arial" panose="020B0604020202020204" pitchFamily="34" charset="0"/>
                <a:cs typeface="Arial" panose="020B0604020202020204" pitchFamily="34" charset="0"/>
              </a:rPr>
              <a:t>Machine Learning</a:t>
            </a:r>
            <a:r>
              <a:rPr lang="en-US" sz="950" dirty="0">
                <a:solidFill>
                  <a:srgbClr val="000000"/>
                </a:solidFill>
                <a:latin typeface="Arial" panose="020B0604020202020204" pitchFamily="34" charset="0"/>
                <a:cs typeface="Arial" panose="020B0604020202020204" pitchFamily="34" charset="0"/>
              </a:rPr>
              <a:t>, vol. 42, no. 1, pp. 143–175,  2001.</a:t>
            </a:r>
          </a:p>
          <a:p>
            <a:pPr fontAlgn="base">
              <a:spcBef>
                <a:spcPct val="0"/>
              </a:spcBef>
              <a:spcAft>
                <a:spcPct val="0"/>
              </a:spcAft>
              <a:defRPr/>
            </a:pPr>
            <a:endParaRPr lang="en-US" sz="95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950" dirty="0">
                <a:solidFill>
                  <a:srgbClr val="000000"/>
                </a:solidFill>
                <a:latin typeface="Arial" panose="020B0604020202020204" pitchFamily="34" charset="0"/>
                <a:cs typeface="Arial" panose="020B0604020202020204" pitchFamily="34" charset="0"/>
              </a:rPr>
              <a:t>Srinivasan, Y., Corona, E., Nutter B., </a:t>
            </a:r>
            <a:r>
              <a:rPr lang="en-US" sz="950" dirty="0" err="1">
                <a:solidFill>
                  <a:srgbClr val="000000"/>
                </a:solidFill>
                <a:latin typeface="Arial" panose="020B0604020202020204" pitchFamily="34" charset="0"/>
                <a:cs typeface="Arial" panose="020B0604020202020204" pitchFamily="34" charset="0"/>
              </a:rPr>
              <a:t>Mitra</a:t>
            </a:r>
            <a:r>
              <a:rPr lang="en-US" sz="950" dirty="0">
                <a:solidFill>
                  <a:srgbClr val="000000"/>
                </a:solidFill>
                <a:latin typeface="Arial" panose="020B0604020202020204" pitchFamily="34" charset="0"/>
                <a:cs typeface="Arial" panose="020B0604020202020204" pitchFamily="34" charset="0"/>
              </a:rPr>
              <a:t>, S., and Bhattacharya, S., “A unified model-based image analysis framework for automated detection of precancerous lesions in digitized uterine cervix images,”</a:t>
            </a:r>
            <a:r>
              <a:rPr lang="en-US" sz="950" i="1" dirty="0">
                <a:solidFill>
                  <a:srgbClr val="000000"/>
                </a:solidFill>
                <a:latin typeface="Arial" panose="020B0604020202020204" pitchFamily="34" charset="0"/>
                <a:cs typeface="Arial" panose="020B0604020202020204" pitchFamily="34" charset="0"/>
              </a:rPr>
              <a:t> </a:t>
            </a:r>
            <a:r>
              <a:rPr lang="en-US" sz="950" dirty="0">
                <a:solidFill>
                  <a:srgbClr val="000000"/>
                </a:solidFill>
                <a:latin typeface="Arial" panose="020B0604020202020204" pitchFamily="34" charset="0"/>
                <a:cs typeface="Arial" panose="020B0604020202020204" pitchFamily="34" charset="0"/>
              </a:rPr>
              <a:t>IEEE Journal of Selected Topics in Signal Processing 3(1), </a:t>
            </a:r>
            <a:r>
              <a:rPr lang="en-US" sz="950" dirty="0" smtClean="0">
                <a:solidFill>
                  <a:srgbClr val="000000"/>
                </a:solidFill>
                <a:latin typeface="Arial" panose="020B0604020202020204" pitchFamily="34" charset="0"/>
                <a:cs typeface="Arial" panose="020B0604020202020204" pitchFamily="34" charset="0"/>
              </a:rPr>
              <a:t>101–111, 2009.</a:t>
            </a:r>
            <a:endParaRPr lang="en-US" sz="95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endParaRPr lang="en-US" sz="950" dirty="0">
              <a:solidFill>
                <a:srgbClr val="000000"/>
              </a:solidFill>
              <a:latin typeface="Arial" panose="020B0604020202020204" pitchFamily="34" charset="0"/>
              <a:cs typeface="Arial" panose="020B0604020202020204" pitchFamily="34" charset="0"/>
            </a:endParaRPr>
          </a:p>
          <a:p>
            <a:r>
              <a:rPr lang="en-US" sz="950" dirty="0" smtClean="0">
                <a:solidFill>
                  <a:srgbClr val="000000"/>
                </a:solidFill>
                <a:latin typeface="Arial" panose="020B0604020202020204" pitchFamily="34" charset="0"/>
                <a:cs typeface="Arial" panose="020B0604020202020204" pitchFamily="34" charset="0"/>
              </a:rPr>
              <a:t>I.S. Ch. Fowlkes, S. </a:t>
            </a:r>
            <a:r>
              <a:rPr lang="en-US" sz="950" dirty="0" err="1" smtClean="0">
                <a:solidFill>
                  <a:srgbClr val="000000"/>
                </a:solidFill>
                <a:latin typeface="Arial" panose="020B0604020202020204" pitchFamily="34" charset="0"/>
                <a:cs typeface="Arial" panose="020B0604020202020204" pitchFamily="34" charset="0"/>
              </a:rPr>
              <a:t>Belongie</a:t>
            </a:r>
            <a:r>
              <a:rPr lang="en-US" sz="950" dirty="0" smtClean="0">
                <a:solidFill>
                  <a:srgbClr val="000000"/>
                </a:solidFill>
                <a:latin typeface="Arial" panose="020B0604020202020204" pitchFamily="34" charset="0"/>
                <a:cs typeface="Arial" panose="020B0604020202020204" pitchFamily="34" charset="0"/>
              </a:rPr>
              <a:t>, F. Chung and J. Malik, “Spectral grouping using the Nystrom method.” IEEE Trans. on Pattern Analysis and Machine Intelligence, vol. 26, No. 2, pp. 214–225, 2004. </a:t>
            </a:r>
          </a:p>
          <a:p>
            <a:pPr fontAlgn="base">
              <a:spcBef>
                <a:spcPct val="0"/>
              </a:spcBef>
              <a:spcAft>
                <a:spcPct val="0"/>
              </a:spcAft>
              <a:defRPr/>
            </a:pPr>
            <a:endParaRPr lang="en-US" sz="95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950" dirty="0">
                <a:solidFill>
                  <a:srgbClr val="000000"/>
                </a:solidFill>
                <a:latin typeface="Arial" panose="020B0604020202020204" pitchFamily="34" charset="0"/>
                <a:cs typeface="Arial" panose="020B0604020202020204" pitchFamily="34" charset="0"/>
              </a:rPr>
              <a:t>Kwan, R. et al, “An extensible MRI simulator for post-processing evaluation,” </a:t>
            </a:r>
            <a:r>
              <a:rPr lang="en-US" sz="950" dirty="0" err="1">
                <a:solidFill>
                  <a:srgbClr val="000000"/>
                </a:solidFill>
                <a:latin typeface="Arial" panose="020B0604020202020204" pitchFamily="34" charset="0"/>
                <a:cs typeface="Arial" panose="020B0604020202020204" pitchFamily="34" charset="0"/>
              </a:rPr>
              <a:t>BrainWeb</a:t>
            </a:r>
            <a:r>
              <a:rPr lang="en-US" sz="950" dirty="0">
                <a:solidFill>
                  <a:srgbClr val="000000"/>
                </a:solidFill>
                <a:latin typeface="Arial" panose="020B0604020202020204" pitchFamily="34" charset="0"/>
                <a:cs typeface="Arial" panose="020B0604020202020204" pitchFamily="34" charset="0"/>
              </a:rPr>
              <a:t>: Simulated Brain Database. </a:t>
            </a:r>
            <a:r>
              <a:rPr lang="en-US" sz="950" u="sng" dirty="0">
                <a:solidFill>
                  <a:srgbClr val="000000"/>
                </a:solidFill>
                <a:latin typeface="Arial" panose="020B0604020202020204" pitchFamily="34" charset="0"/>
                <a:cs typeface="Arial" panose="020B0604020202020204" pitchFamily="34" charset="0"/>
                <a:hlinkClick r:id="rId2"/>
              </a:rPr>
              <a:t>http://www.bic.mni.mcgoll.ca/brainweb/</a:t>
            </a:r>
            <a:endParaRPr lang="en-US" sz="95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endParaRPr lang="en-US" sz="950" dirty="0" smtClean="0">
              <a:solidFill>
                <a:srgbClr val="000000"/>
              </a:solidFill>
              <a:latin typeface="Arial" panose="020B0604020202020204" pitchFamily="34" charset="0"/>
              <a:cs typeface="Arial" panose="020B0604020202020204" pitchFamily="34" charset="0"/>
            </a:endParaRPr>
          </a:p>
          <a:p>
            <a:r>
              <a:rPr lang="en-US" sz="950" dirty="0" smtClean="0">
                <a:solidFill>
                  <a:srgbClr val="000000"/>
                </a:solidFill>
                <a:latin typeface="Arial" panose="020B0604020202020204" pitchFamily="34" charset="0"/>
                <a:cs typeface="Arial" panose="020B0604020202020204" pitchFamily="34" charset="0"/>
              </a:rPr>
              <a:t>E</a:t>
            </a:r>
            <a:r>
              <a:rPr lang="en-US" sz="950" dirty="0">
                <a:solidFill>
                  <a:srgbClr val="000000"/>
                </a:solidFill>
                <a:latin typeface="Arial" panose="020B0604020202020204" pitchFamily="34" charset="0"/>
                <a:cs typeface="Arial" panose="020B0604020202020204" pitchFamily="34" charset="0"/>
              </a:rPr>
              <a:t>. Corona, J. Hill, J. </a:t>
            </a:r>
            <a:r>
              <a:rPr lang="en-US" sz="950" dirty="0" err="1">
                <a:solidFill>
                  <a:srgbClr val="000000"/>
                </a:solidFill>
                <a:latin typeface="Arial" panose="020B0604020202020204" pitchFamily="34" charset="0"/>
                <a:cs typeface="Arial" panose="020B0604020202020204" pitchFamily="34" charset="0"/>
              </a:rPr>
              <a:t>Ao</a:t>
            </a:r>
            <a:r>
              <a:rPr lang="en-US" sz="950" dirty="0">
                <a:solidFill>
                  <a:srgbClr val="000000"/>
                </a:solidFill>
                <a:latin typeface="Arial" panose="020B0604020202020204" pitchFamily="34" charset="0"/>
                <a:cs typeface="Arial" panose="020B0604020202020204" pitchFamily="34" charset="0"/>
              </a:rPr>
              <a:t>, B. Nutter, and S. </a:t>
            </a:r>
            <a:r>
              <a:rPr lang="en-US" sz="950" dirty="0" err="1">
                <a:solidFill>
                  <a:srgbClr val="000000"/>
                </a:solidFill>
                <a:latin typeface="Arial" panose="020B0604020202020204" pitchFamily="34" charset="0"/>
                <a:cs typeface="Arial" panose="020B0604020202020204" pitchFamily="34" charset="0"/>
              </a:rPr>
              <a:t>Mitra</a:t>
            </a:r>
            <a:r>
              <a:rPr lang="en-US" sz="950" dirty="0">
                <a:solidFill>
                  <a:srgbClr val="000000"/>
                </a:solidFill>
                <a:latin typeface="Arial" panose="020B0604020202020204" pitchFamily="34" charset="0"/>
                <a:cs typeface="Arial" panose="020B0604020202020204" pitchFamily="34" charset="0"/>
              </a:rPr>
              <a:t>, “A novel unsupervised learning model for automated detection of precancerous abnormalities in uterine cervix with unified analysis of cervical cells and digital uterine cervix images,” IEEE HIC 2012 paper abstract, paper ThCT2.13 [First IEEE Healthcare Technology Conference: Translational Engineering in Health &amp; Medicine, Houston, Texas, November 7-9, 2012</a:t>
            </a:r>
            <a:r>
              <a:rPr lang="en-US" sz="950" dirty="0" smtClean="0">
                <a:solidFill>
                  <a:srgbClr val="000000"/>
                </a:solidFill>
                <a:latin typeface="Arial" panose="020B0604020202020204" pitchFamily="34" charset="0"/>
                <a:cs typeface="Arial" panose="020B0604020202020204" pitchFamily="34" charset="0"/>
              </a:rPr>
              <a:t>].</a:t>
            </a:r>
            <a:endParaRPr lang="en-US" sz="950" dirty="0">
              <a:solidFill>
                <a:srgbClr val="000000"/>
              </a:solidFill>
              <a:latin typeface="Arial" panose="020B0604020202020204" pitchFamily="34" charset="0"/>
              <a:cs typeface="Arial" panose="020B0604020202020204" pitchFamily="34" charset="0"/>
            </a:endParaRPr>
          </a:p>
          <a:p>
            <a:endParaRPr lang="en-US" sz="950" dirty="0">
              <a:solidFill>
                <a:srgbClr val="000000"/>
              </a:solidFill>
              <a:latin typeface="Arial" panose="020B0604020202020204" pitchFamily="34" charset="0"/>
              <a:cs typeface="Arial" panose="020B0604020202020204" pitchFamily="34" charset="0"/>
            </a:endParaRPr>
          </a:p>
          <a:p>
            <a:r>
              <a:rPr lang="en-US" sz="950" dirty="0">
                <a:solidFill>
                  <a:srgbClr val="000000"/>
                </a:solidFill>
                <a:latin typeface="Arial" panose="020B0604020202020204" pitchFamily="34" charset="0"/>
                <a:cs typeface="Arial" panose="020B0604020202020204" pitchFamily="34" charset="0"/>
              </a:rPr>
              <a:t>J. </a:t>
            </a:r>
            <a:r>
              <a:rPr lang="en-US" sz="950" dirty="0" err="1">
                <a:solidFill>
                  <a:srgbClr val="000000"/>
                </a:solidFill>
                <a:latin typeface="Arial" panose="020B0604020202020204" pitchFamily="34" charset="0"/>
                <a:cs typeface="Arial" panose="020B0604020202020204" pitchFamily="34" charset="0"/>
              </a:rPr>
              <a:t>Lecoeur</a:t>
            </a:r>
            <a:r>
              <a:rPr lang="en-US" sz="950" dirty="0">
                <a:solidFill>
                  <a:srgbClr val="000000"/>
                </a:solidFill>
                <a:latin typeface="Arial" panose="020B0604020202020204" pitchFamily="34" charset="0"/>
                <a:cs typeface="Arial" panose="020B0604020202020204" pitchFamily="34" charset="0"/>
              </a:rPr>
              <a:t>, F. Wang, L.M. Chen, R. Li, M. </a:t>
            </a:r>
            <a:r>
              <a:rPr lang="en-US" sz="950" dirty="0" err="1">
                <a:solidFill>
                  <a:srgbClr val="000000"/>
                </a:solidFill>
                <a:latin typeface="Arial" panose="020B0604020202020204" pitchFamily="34" charset="0"/>
                <a:cs typeface="Arial" panose="020B0604020202020204" pitchFamily="34" charset="0"/>
              </a:rPr>
              <a:t>Aviso</a:t>
            </a:r>
            <a:r>
              <a:rPr lang="en-US" sz="950" dirty="0">
                <a:solidFill>
                  <a:srgbClr val="000000"/>
                </a:solidFill>
                <a:latin typeface="Arial" panose="020B0604020202020204" pitchFamily="34" charset="0"/>
                <a:cs typeface="Arial" panose="020B0604020202020204" pitchFamily="34" charset="0"/>
              </a:rPr>
              <a:t>, and B. </a:t>
            </a:r>
            <a:r>
              <a:rPr lang="en-US" sz="950" dirty="0" err="1">
                <a:solidFill>
                  <a:srgbClr val="000000"/>
                </a:solidFill>
                <a:latin typeface="Arial" panose="020B0604020202020204" pitchFamily="34" charset="0"/>
                <a:cs typeface="Arial" panose="020B0604020202020204" pitchFamily="34" charset="0"/>
              </a:rPr>
              <a:t>Dawant</a:t>
            </a:r>
            <a:r>
              <a:rPr lang="en-US" sz="950" dirty="0">
                <a:solidFill>
                  <a:srgbClr val="000000"/>
                </a:solidFill>
                <a:latin typeface="Arial" panose="020B0604020202020204" pitchFamily="34" charset="0"/>
                <a:cs typeface="Arial" panose="020B0604020202020204" pitchFamily="34" charset="0"/>
              </a:rPr>
              <a:t> “Sub-millimeter </a:t>
            </a:r>
            <a:r>
              <a:rPr lang="en-US" sz="950" dirty="0" err="1">
                <a:solidFill>
                  <a:srgbClr val="000000"/>
                </a:solidFill>
                <a:latin typeface="Arial" panose="020B0604020202020204" pitchFamily="34" charset="0"/>
                <a:cs typeface="Arial" panose="020B0604020202020204" pitchFamily="34" charset="0"/>
              </a:rPr>
              <a:t>Coregistration</a:t>
            </a:r>
            <a:r>
              <a:rPr lang="en-US" sz="950" dirty="0">
                <a:solidFill>
                  <a:srgbClr val="000000"/>
                </a:solidFill>
                <a:latin typeface="Arial" panose="020B0604020202020204" pitchFamily="34" charset="0"/>
                <a:cs typeface="Arial" panose="020B0604020202020204" pitchFamily="34" charset="0"/>
              </a:rPr>
              <a:t> of Functional Maps across Imaging Sessions” Int. Soc. for </a:t>
            </a:r>
            <a:r>
              <a:rPr lang="en-US" sz="950" dirty="0" err="1">
                <a:solidFill>
                  <a:srgbClr val="000000"/>
                </a:solidFill>
                <a:latin typeface="Arial" panose="020B0604020202020204" pitchFamily="34" charset="0"/>
                <a:cs typeface="Arial" panose="020B0604020202020204" pitchFamily="34" charset="0"/>
              </a:rPr>
              <a:t>Magn</a:t>
            </a:r>
            <a:r>
              <a:rPr lang="en-US" sz="950" dirty="0">
                <a:solidFill>
                  <a:srgbClr val="000000"/>
                </a:solidFill>
                <a:latin typeface="Arial" panose="020B0604020202020204" pitchFamily="34" charset="0"/>
                <a:cs typeface="Arial" panose="020B0604020202020204" pitchFamily="34" charset="0"/>
              </a:rPr>
              <a:t>. Res. in Medicine, May 2011</a:t>
            </a:r>
            <a:r>
              <a:rPr lang="en-US" sz="950" dirty="0" smtClean="0">
                <a:solidFill>
                  <a:srgbClr val="000000"/>
                </a:solidFill>
                <a:latin typeface="Arial" panose="020B0604020202020204" pitchFamily="34" charset="0"/>
                <a:cs typeface="Arial" panose="020B0604020202020204" pitchFamily="34" charset="0"/>
              </a:rPr>
              <a:t>.</a:t>
            </a:r>
          </a:p>
          <a:p>
            <a:endParaRPr lang="en-US" sz="950" dirty="0">
              <a:solidFill>
                <a:srgbClr val="000000"/>
              </a:solidFill>
              <a:latin typeface="Arial" panose="020B0604020202020204" pitchFamily="34" charset="0"/>
              <a:cs typeface="Arial" panose="020B0604020202020204" pitchFamily="34" charset="0"/>
            </a:endParaRPr>
          </a:p>
          <a:p>
            <a:r>
              <a:rPr lang="en-US" sz="950" dirty="0" smtClean="0">
                <a:solidFill>
                  <a:srgbClr val="000000"/>
                </a:solidFill>
                <a:latin typeface="Arial" panose="020B0604020202020204" pitchFamily="34" charset="0"/>
                <a:cs typeface="Arial" panose="020B0604020202020204" pitchFamily="34" charset="0"/>
              </a:rPr>
              <a:t>J</a:t>
            </a:r>
            <a:r>
              <a:rPr lang="en-US" sz="950" dirty="0">
                <a:solidFill>
                  <a:srgbClr val="000000"/>
                </a:solidFill>
                <a:latin typeface="Arial" panose="020B0604020202020204" pitchFamily="34" charset="0"/>
                <a:cs typeface="Arial" panose="020B0604020202020204" pitchFamily="34" charset="0"/>
              </a:rPr>
              <a:t>. Hill, E. Corona, A. </a:t>
            </a:r>
            <a:r>
              <a:rPr lang="en-US" sz="950" dirty="0" err="1">
                <a:solidFill>
                  <a:srgbClr val="000000"/>
                </a:solidFill>
                <a:latin typeface="Arial" panose="020B0604020202020204" pitchFamily="34" charset="0"/>
                <a:cs typeface="Arial" panose="020B0604020202020204" pitchFamily="34" charset="0"/>
              </a:rPr>
              <a:t>Jingqi</a:t>
            </a:r>
            <a:r>
              <a:rPr lang="en-US" sz="950" dirty="0">
                <a:solidFill>
                  <a:srgbClr val="000000"/>
                </a:solidFill>
                <a:latin typeface="Arial" panose="020B0604020202020204" pitchFamily="34" charset="0"/>
                <a:cs typeface="Arial" panose="020B0604020202020204" pitchFamily="34" charset="0"/>
              </a:rPr>
              <a:t>, S. </a:t>
            </a:r>
            <a:r>
              <a:rPr lang="en-US" sz="950" dirty="0" err="1">
                <a:solidFill>
                  <a:srgbClr val="000000"/>
                </a:solidFill>
                <a:latin typeface="Arial" panose="020B0604020202020204" pitchFamily="34" charset="0"/>
                <a:cs typeface="Arial" panose="020B0604020202020204" pitchFamily="34" charset="0"/>
              </a:rPr>
              <a:t>Mitra</a:t>
            </a:r>
            <a:r>
              <a:rPr lang="en-US" sz="950" dirty="0">
                <a:solidFill>
                  <a:srgbClr val="000000"/>
                </a:solidFill>
                <a:latin typeface="Arial" panose="020B0604020202020204" pitchFamily="34" charset="0"/>
                <a:cs typeface="Arial" panose="020B0604020202020204" pitchFamily="34" charset="0"/>
              </a:rPr>
              <a:t> and B. Nutter, “Information theoretic clustering for medical image segmentation” Advanced Computational Approaches to Biomedical Engineering, Springer-</a:t>
            </a:r>
            <a:r>
              <a:rPr lang="en-US" sz="950" dirty="0" err="1">
                <a:solidFill>
                  <a:srgbClr val="000000"/>
                </a:solidFill>
                <a:latin typeface="Arial" panose="020B0604020202020204" pitchFamily="34" charset="0"/>
                <a:cs typeface="Arial" panose="020B0604020202020204" pitchFamily="34" charset="0"/>
              </a:rPr>
              <a:t>Verlag</a:t>
            </a:r>
            <a:r>
              <a:rPr lang="en-US" sz="950" dirty="0">
                <a:solidFill>
                  <a:srgbClr val="000000"/>
                </a:solidFill>
                <a:latin typeface="Arial" panose="020B0604020202020204" pitchFamily="34" charset="0"/>
                <a:cs typeface="Arial" panose="020B0604020202020204" pitchFamily="34" charset="0"/>
              </a:rPr>
              <a:t>, December, 2013.</a:t>
            </a:r>
          </a:p>
          <a:p>
            <a:endParaRPr lang="en-US" sz="1000" dirty="0" smtClean="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endParaRPr lang="en-US" sz="1050" dirty="0">
              <a:solidFill>
                <a:srgbClr val="000000"/>
              </a:solidFill>
              <a:latin typeface="Arial" charset="0"/>
            </a:endParaRPr>
          </a:p>
          <a:p>
            <a:pPr fontAlgn="base">
              <a:spcBef>
                <a:spcPct val="0"/>
              </a:spcBef>
              <a:spcAft>
                <a:spcPct val="0"/>
              </a:spcAft>
              <a:defRPr/>
            </a:pPr>
            <a:endParaRPr lang="en-US" sz="1050" dirty="0">
              <a:solidFill>
                <a:srgbClr val="000000"/>
              </a:solidFill>
              <a:latin typeface="Arial" charset="0"/>
            </a:endParaRPr>
          </a:p>
        </p:txBody>
      </p:sp>
      <p:sp>
        <p:nvSpPr>
          <p:cNvPr id="5" name="Slide Number Placeholder 4"/>
          <p:cNvSpPr>
            <a:spLocks noGrp="1"/>
          </p:cNvSpPr>
          <p:nvPr>
            <p:ph type="sldNum" sz="quarter" idx="10"/>
          </p:nvPr>
        </p:nvSpPr>
        <p:spPr/>
        <p:txBody>
          <a:bodyPr/>
          <a:lstStyle/>
          <a:p>
            <a:pPr>
              <a:defRPr/>
            </a:pPr>
            <a:fld id="{0D213620-EA4B-467D-A559-4D06AF0A2971}" type="slidenum">
              <a:rPr lang="en-US">
                <a:solidFill>
                  <a:srgbClr val="000000">
                    <a:tint val="75000"/>
                  </a:srgbClr>
                </a:solidFill>
              </a:rPr>
              <a:pPr>
                <a:defRPr/>
              </a:pPr>
              <a:t>176</a:t>
            </a:fld>
            <a:endParaRPr lang="en-US" dirty="0">
              <a:solidFill>
                <a:srgbClr val="000000">
                  <a:tint val="75000"/>
                </a:srgbClr>
              </a:solidFill>
            </a:endParaRPr>
          </a:p>
        </p:txBody>
      </p:sp>
      <p:sp>
        <p:nvSpPr>
          <p:cNvPr id="107524" name="Rectangle 2"/>
          <p:cNvSpPr>
            <a:spLocks noGrp="1" noChangeArrowheads="1"/>
          </p:cNvSpPr>
          <p:nvPr>
            <p:ph type="title"/>
          </p:nvPr>
        </p:nvSpPr>
        <p:spPr/>
        <p:txBody>
          <a:bodyPr/>
          <a:lstStyle/>
          <a:p>
            <a:pPr eaLnBrk="1" hangingPunct="1"/>
            <a:r>
              <a:rPr lang="en-US" b="1" dirty="0" smtClean="0"/>
              <a:t>Application of the Improved Jump Method to Medical Image Processing</a:t>
            </a:r>
            <a:br>
              <a:rPr lang="en-US" b="1" dirty="0" smtClean="0"/>
            </a:br>
            <a:r>
              <a:rPr lang="en-US" sz="1500" b="1" dirty="0" smtClean="0">
                <a:solidFill>
                  <a:srgbClr val="CC0000"/>
                </a:solidFill>
              </a:rPr>
              <a:t>References</a:t>
            </a:r>
            <a:endParaRPr lang="en-US" sz="1400" dirty="0" smtClean="0">
              <a:solidFill>
                <a:srgbClr val="CC0000"/>
              </a:solidFill>
            </a:endParaRPr>
          </a:p>
        </p:txBody>
      </p:sp>
    </p:spTree>
    <p:extLst>
      <p:ext uri="{BB962C8B-B14F-4D97-AF65-F5344CB8AC3E}">
        <p14:creationId xmlns:p14="http://schemas.microsoft.com/office/powerpoint/2010/main" val="168643127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25318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200" i="0" dirty="0" smtClean="0">
                <a:latin typeface="Arial" panose="020B0604020202020204" pitchFamily="34" charset="0"/>
                <a:ea typeface="Times New Roman" pitchFamily="18" charset="0"/>
                <a:cs typeface="Arial" panose="020B0604020202020204" pitchFamily="34" charset="0"/>
              </a:rPr>
              <a:t>The 10 brightest slices are segmented using IJM to estimate the normal tissue RGB values. </a:t>
            </a:r>
          </a:p>
          <a:p>
            <a:pPr marL="0" lvl="2" indent="0" eaLnBrk="1" hangingPunct="1">
              <a:spcBef>
                <a:spcPct val="20000"/>
              </a:spcBef>
              <a:buClr>
                <a:srgbClr val="C00000"/>
              </a:buClr>
              <a:buNone/>
            </a:pPr>
            <a:endParaRPr lang="en-US" sz="2200" i="0" dirty="0" smtClean="0">
              <a:latin typeface="Arial" panose="020B0604020202020204" pitchFamily="34" charset="0"/>
              <a:ea typeface="Times New Roman" pitchFamily="18" charset="0"/>
              <a:cs typeface="Arial" panose="020B0604020202020204" pitchFamily="34" charset="0"/>
            </a:endParaRPr>
          </a:p>
          <a:p>
            <a:pPr marL="0" lvl="2" indent="0" eaLnBrk="1" hangingPunct="1">
              <a:spcBef>
                <a:spcPct val="20000"/>
              </a:spcBef>
              <a:buClr>
                <a:srgbClr val="C00000"/>
              </a:buClr>
              <a:buNone/>
            </a:pPr>
            <a:endParaRPr lang="en-US" sz="2200" i="0" dirty="0">
              <a:latin typeface="Arial" panose="020B0604020202020204" pitchFamily="34" charset="0"/>
              <a:ea typeface="Times New Roman" pitchFamily="18" charset="0"/>
              <a:cs typeface="Arial" panose="020B0604020202020204" pitchFamily="34" charset="0"/>
            </a:endParaRPr>
          </a:p>
          <a:p>
            <a:pPr marL="0" lvl="2" indent="0" eaLnBrk="1" hangingPunct="1">
              <a:spcBef>
                <a:spcPct val="20000"/>
              </a:spcBef>
              <a:buClr>
                <a:srgbClr val="C00000"/>
              </a:buClr>
              <a:buFont typeface="Courier New" pitchFamily="49" charset="0"/>
              <a:buChar char="o"/>
            </a:pPr>
            <a:r>
              <a:rPr lang="en-US" sz="2200" i="0" dirty="0" smtClean="0">
                <a:latin typeface="Arial" panose="020B0604020202020204" pitchFamily="34" charset="0"/>
                <a:ea typeface="Times New Roman" pitchFamily="18" charset="0"/>
                <a:cs typeface="Arial" panose="020B0604020202020204" pitchFamily="34" charset="0"/>
              </a:rPr>
              <a:t>   Consider </a:t>
            </a:r>
            <a:r>
              <a:rPr lang="en-US" sz="2200" i="0" dirty="0">
                <a:latin typeface="Arial" panose="020B0604020202020204" pitchFamily="34" charset="0"/>
                <a:ea typeface="Times New Roman" pitchFamily="18" charset="0"/>
                <a:cs typeface="Arial" panose="020B0604020202020204" pitchFamily="34" charset="0"/>
              </a:rPr>
              <a:t>the 3 RGB triples of the average values for normal tissues types </a:t>
            </a:r>
            <a:r>
              <a:rPr lang="en-US" sz="2200" i="0" dirty="0" smtClean="0">
                <a:latin typeface="Arial" panose="020B0604020202020204" pitchFamily="34" charset="0"/>
                <a:ea typeface="Times New Roman" pitchFamily="18" charset="0"/>
                <a:cs typeface="Arial" panose="020B0604020202020204" pitchFamily="34" charset="0"/>
              </a:rPr>
              <a:t>1 [WM], </a:t>
            </a:r>
            <a:r>
              <a:rPr lang="en-US" sz="2200" i="0" dirty="0">
                <a:latin typeface="Arial" panose="020B0604020202020204" pitchFamily="34" charset="0"/>
                <a:ea typeface="Times New Roman" pitchFamily="18" charset="0"/>
                <a:cs typeface="Arial" panose="020B0604020202020204" pitchFamily="34" charset="0"/>
              </a:rPr>
              <a:t>2 </a:t>
            </a:r>
            <a:r>
              <a:rPr lang="en-US" sz="2200" i="0" dirty="0" smtClean="0">
                <a:latin typeface="Arial" panose="020B0604020202020204" pitchFamily="34" charset="0"/>
                <a:ea typeface="Times New Roman" pitchFamily="18" charset="0"/>
                <a:cs typeface="Arial" panose="020B0604020202020204" pitchFamily="34" charset="0"/>
              </a:rPr>
              <a:t>[GM] and </a:t>
            </a:r>
            <a:r>
              <a:rPr lang="en-US" sz="2200" i="0" dirty="0">
                <a:latin typeface="Arial" panose="020B0604020202020204" pitchFamily="34" charset="0"/>
                <a:ea typeface="Times New Roman" pitchFamily="18" charset="0"/>
                <a:cs typeface="Arial" panose="020B0604020202020204" pitchFamily="34" charset="0"/>
              </a:rPr>
              <a:t>3 </a:t>
            </a:r>
            <a:r>
              <a:rPr lang="en-US" sz="2200" i="0" dirty="0" smtClean="0">
                <a:latin typeface="Arial" panose="020B0604020202020204" pitchFamily="34" charset="0"/>
                <a:ea typeface="Times New Roman" pitchFamily="18" charset="0"/>
                <a:cs typeface="Arial" panose="020B0604020202020204" pitchFamily="34" charset="0"/>
              </a:rPr>
              <a:t>[CSF]</a:t>
            </a:r>
          </a:p>
          <a:p>
            <a:pPr marL="0" lvl="2" indent="0" eaLnBrk="1" hangingPunct="1">
              <a:spcBef>
                <a:spcPct val="20000"/>
              </a:spcBef>
              <a:buClr>
                <a:srgbClr val="C00000"/>
              </a:buClr>
              <a:buFont typeface="Courier New" pitchFamily="49" charset="0"/>
              <a:buChar char="o"/>
            </a:pPr>
            <a:endParaRPr lang="en-US" sz="2200" i="0" dirty="0">
              <a:latin typeface="Arial" panose="020B0604020202020204" pitchFamily="34" charset="0"/>
              <a:ea typeface="Times New Roman" pitchFamily="18" charset="0"/>
              <a:cs typeface="Arial" panose="020B0604020202020204" pitchFamily="34" charset="0"/>
            </a:endParaRPr>
          </a:p>
          <a:p>
            <a:pPr marL="0" lvl="2" indent="0" eaLnBrk="1" hangingPunct="1">
              <a:spcBef>
                <a:spcPct val="20000"/>
              </a:spcBef>
              <a:buClr>
                <a:srgbClr val="C00000"/>
              </a:buClr>
              <a:buFont typeface="Courier New" pitchFamily="49" charset="0"/>
              <a:buChar char="o"/>
            </a:pPr>
            <a:endParaRPr lang="en-US" sz="2200" i="0" dirty="0" smtClean="0">
              <a:latin typeface="Arial" panose="020B0604020202020204" pitchFamily="34" charset="0"/>
              <a:ea typeface="Times New Roman" pitchFamily="18" charset="0"/>
              <a:cs typeface="Arial" panose="020B0604020202020204" pitchFamily="34" charset="0"/>
            </a:endParaRPr>
          </a:p>
          <a:p>
            <a:pPr marL="0" lvl="2" indent="0" eaLnBrk="1" hangingPunct="1">
              <a:spcBef>
                <a:spcPct val="20000"/>
              </a:spcBef>
              <a:buClr>
                <a:srgbClr val="C00000"/>
              </a:buClr>
              <a:buFont typeface="Courier New" pitchFamily="49" charset="0"/>
              <a:buChar char="o"/>
            </a:pPr>
            <a:endParaRPr lang="en-US" sz="2200" i="0" dirty="0">
              <a:latin typeface="Arial" panose="020B0604020202020204" pitchFamily="34" charset="0"/>
              <a:ea typeface="Times New Roman" pitchFamily="18" charset="0"/>
              <a:cs typeface="Arial" panose="020B0604020202020204" pitchFamily="34" charset="0"/>
            </a:endParaRPr>
          </a:p>
          <a:p>
            <a:pPr marL="0" lvl="2" indent="0" eaLnBrk="1" hangingPunct="1">
              <a:spcBef>
                <a:spcPct val="20000"/>
              </a:spcBef>
              <a:buClr>
                <a:srgbClr val="C00000"/>
              </a:buClr>
              <a:buNone/>
            </a:pPr>
            <a:endParaRPr lang="en-US" sz="2200" i="0" dirty="0" smtClean="0">
              <a:latin typeface="Arial" panose="020B0604020202020204" pitchFamily="34" charset="0"/>
              <a:ea typeface="Times New Roman" pitchFamily="18" charset="0"/>
              <a:cs typeface="Arial" panose="020B0604020202020204" pitchFamily="34" charset="0"/>
            </a:endParaRPr>
          </a:p>
          <a:p>
            <a:pPr marL="0" lvl="2" indent="0" eaLnBrk="1" hangingPunct="1">
              <a:spcBef>
                <a:spcPct val="20000"/>
              </a:spcBef>
              <a:buClr>
                <a:srgbClr val="C00000"/>
              </a:buClr>
              <a:buNone/>
            </a:pPr>
            <a:r>
              <a:rPr lang="en-US" sz="2200" i="0" dirty="0" smtClean="0">
                <a:latin typeface="Arial" panose="020B0604020202020204" pitchFamily="34" charset="0"/>
                <a:ea typeface="Times New Roman" pitchFamily="18" charset="0"/>
                <a:cs typeface="Arial" panose="020B0604020202020204" pitchFamily="34" charset="0"/>
              </a:rPr>
              <a:t>where </a:t>
            </a:r>
            <a:r>
              <a:rPr lang="en-US" sz="2200" dirty="0" err="1" smtClean="0">
                <a:latin typeface="Arial" panose="020B0604020202020204" pitchFamily="34" charset="0"/>
                <a:ea typeface="Times New Roman" pitchFamily="18" charset="0"/>
                <a:cs typeface="Arial" panose="020B0604020202020204" pitchFamily="34" charset="0"/>
              </a:rPr>
              <a:t>I</a:t>
            </a:r>
            <a:r>
              <a:rPr lang="en-US" sz="2200" i="0" baseline="-25000" dirty="0" err="1" smtClean="0">
                <a:latin typeface="Arial" panose="020B0604020202020204" pitchFamily="34" charset="0"/>
                <a:ea typeface="Times New Roman" pitchFamily="18" charset="0"/>
                <a:cs typeface="Arial" panose="020B0604020202020204" pitchFamily="34" charset="0"/>
              </a:rPr>
              <a:t>b</a:t>
            </a:r>
            <a:r>
              <a:rPr lang="en-US" sz="2200" i="0" dirty="0" smtClean="0">
                <a:latin typeface="Arial" panose="020B0604020202020204" pitchFamily="34" charset="0"/>
                <a:ea typeface="Times New Roman" pitchFamily="18" charset="0"/>
                <a:cs typeface="Arial" panose="020B0604020202020204" pitchFamily="34" charset="0"/>
              </a:rPr>
              <a:t> ≠ 0 </a:t>
            </a:r>
            <a:r>
              <a:rPr lang="en-US" sz="2200" i="0" dirty="0">
                <a:latin typeface="Arial" panose="020B0604020202020204" pitchFamily="34" charset="0"/>
                <a:ea typeface="Times New Roman" pitchFamily="18" charset="0"/>
                <a:cs typeface="Arial" panose="020B0604020202020204" pitchFamily="34" charset="0"/>
              </a:rPr>
              <a:t>is the target background intensity, and the coefficients </a:t>
            </a:r>
            <a:r>
              <a:rPr lang="en-US" sz="2200" dirty="0">
                <a:latin typeface="Arial" panose="020B0604020202020204" pitchFamily="34" charset="0"/>
                <a:ea typeface="Times New Roman" pitchFamily="18" charset="0"/>
                <a:cs typeface="Arial" panose="020B0604020202020204" pitchFamily="34" charset="0"/>
              </a:rPr>
              <a:t>a</a:t>
            </a:r>
            <a:r>
              <a:rPr lang="en-US" sz="2200" i="0" dirty="0">
                <a:latin typeface="Arial" panose="020B0604020202020204" pitchFamily="34" charset="0"/>
                <a:ea typeface="Times New Roman" pitchFamily="18" charset="0"/>
                <a:cs typeface="Arial" panose="020B0604020202020204" pitchFamily="34" charset="0"/>
              </a:rPr>
              <a:t>, </a:t>
            </a:r>
            <a:r>
              <a:rPr lang="en-US" sz="2200" dirty="0">
                <a:latin typeface="Arial" panose="020B0604020202020204" pitchFamily="34" charset="0"/>
                <a:ea typeface="Times New Roman" pitchFamily="18" charset="0"/>
                <a:cs typeface="Arial" panose="020B0604020202020204" pitchFamily="34" charset="0"/>
              </a:rPr>
              <a:t>b</a:t>
            </a:r>
            <a:r>
              <a:rPr lang="en-US" sz="2200" i="0" dirty="0">
                <a:latin typeface="Arial" panose="020B0604020202020204" pitchFamily="34" charset="0"/>
                <a:ea typeface="Times New Roman" pitchFamily="18" charset="0"/>
                <a:cs typeface="Arial" panose="020B0604020202020204" pitchFamily="34" charset="0"/>
              </a:rPr>
              <a:t> and </a:t>
            </a:r>
            <a:r>
              <a:rPr lang="en-US" sz="2200" dirty="0">
                <a:latin typeface="Arial" panose="020B0604020202020204" pitchFamily="34" charset="0"/>
                <a:ea typeface="Times New Roman" pitchFamily="18" charset="0"/>
                <a:cs typeface="Arial" panose="020B0604020202020204" pitchFamily="34" charset="0"/>
              </a:rPr>
              <a:t>c</a:t>
            </a:r>
            <a:r>
              <a:rPr lang="en-US" sz="2200" i="0" dirty="0">
                <a:latin typeface="Arial" panose="020B0604020202020204" pitchFamily="34" charset="0"/>
                <a:ea typeface="Times New Roman" pitchFamily="18" charset="0"/>
                <a:cs typeface="Arial" panose="020B0604020202020204" pitchFamily="34" charset="0"/>
              </a:rPr>
              <a:t> can be automatically computed by Cramer’s rule. Now, the </a:t>
            </a:r>
            <a:r>
              <a:rPr lang="en-US" sz="2200" i="0" dirty="0" smtClean="0">
                <a:latin typeface="Arial" panose="020B0604020202020204" pitchFamily="34" charset="0"/>
                <a:ea typeface="Times New Roman" pitchFamily="18" charset="0"/>
                <a:cs typeface="Arial" panose="020B0604020202020204" pitchFamily="34" charset="0"/>
              </a:rPr>
              <a:t>proper pseudo-grayscale conversion for the </a:t>
            </a:r>
            <a:r>
              <a:rPr lang="en-US" sz="2200" dirty="0" err="1" smtClean="0">
                <a:latin typeface="Arial" panose="020B0604020202020204" pitchFamily="34" charset="0"/>
                <a:ea typeface="Times New Roman" pitchFamily="18" charset="0"/>
                <a:cs typeface="Arial" panose="020B0604020202020204" pitchFamily="34" charset="0"/>
              </a:rPr>
              <a:t>i</a:t>
            </a:r>
            <a:r>
              <a:rPr lang="en-US" sz="2200" i="0" baseline="30000" dirty="0" err="1" smtClean="0">
                <a:latin typeface="Arial" panose="020B0604020202020204" pitchFamily="34" charset="0"/>
                <a:ea typeface="Times New Roman" pitchFamily="18" charset="0"/>
                <a:cs typeface="Arial" panose="020B0604020202020204" pitchFamily="34" charset="0"/>
              </a:rPr>
              <a:t>th</a:t>
            </a:r>
            <a:r>
              <a:rPr lang="en-US" sz="2200" i="0" dirty="0" smtClean="0">
                <a:latin typeface="Arial" panose="020B0604020202020204" pitchFamily="34" charset="0"/>
                <a:ea typeface="Times New Roman" pitchFamily="18" charset="0"/>
                <a:cs typeface="Arial" panose="020B0604020202020204" pitchFamily="34" charset="0"/>
              </a:rPr>
              <a:t> voxel is </a:t>
            </a:r>
          </a:p>
          <a:p>
            <a:pPr marL="0" lvl="2" indent="0" eaLnBrk="1" hangingPunct="1">
              <a:spcBef>
                <a:spcPct val="20000"/>
              </a:spcBef>
              <a:buClr>
                <a:srgbClr val="C00000"/>
              </a:buClr>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Automated </a:t>
            </a:r>
            <a:r>
              <a:rPr lang="en-US" sz="1500" b="1" dirty="0">
                <a:solidFill>
                  <a:srgbClr val="CC0000"/>
                </a:solidFill>
              </a:rPr>
              <a:t>Segmentation of MS lesions </a:t>
            </a:r>
            <a:r>
              <a:rPr lang="en-US" sz="1500" b="1" dirty="0" smtClean="0">
                <a:solidFill>
                  <a:srgbClr val="CC0000"/>
                </a:solidFill>
              </a:rPr>
              <a:t>with Contrast </a:t>
            </a:r>
            <a:r>
              <a:rPr lang="en-US" sz="1500" b="1" dirty="0">
                <a:solidFill>
                  <a:srgbClr val="CC0000"/>
                </a:solidFill>
              </a:rPr>
              <a:t>Transformations</a:t>
            </a:r>
            <a:endParaRPr lang="en-US" sz="1400" dirty="0" smtClean="0">
              <a:solidFill>
                <a:srgbClr val="CC0000"/>
              </a:solidFill>
            </a:endParaRPr>
          </a:p>
        </p:txBody>
      </p:sp>
      <mc:AlternateContent xmlns:mc="http://schemas.openxmlformats.org/markup-compatibility/2006" xmlns:a14="http://schemas.microsoft.com/office/drawing/2010/main">
        <mc:Choice Requires="a14">
          <p:sp>
            <p:nvSpPr>
              <p:cNvPr id="5" name="Rectangle 4"/>
              <p:cNvSpPr/>
              <p:nvPr/>
            </p:nvSpPr>
            <p:spPr>
              <a:xfrm>
                <a:off x="3295978" y="3657600"/>
                <a:ext cx="2552044" cy="10924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solidFill>
                                <a:srgbClr val="000000"/>
                              </a:solidFill>
                              <a:latin typeface="Cambria Math"/>
                            </a:rPr>
                          </m:ctrlPr>
                        </m:mPr>
                        <m:mr>
                          <m:e>
                            <m:r>
                              <a:rPr lang="en-US" i="1">
                                <a:solidFill>
                                  <a:srgbClr val="000000"/>
                                </a:solidFill>
                                <a:latin typeface="Cambria Math"/>
                              </a:rPr>
                              <m:t>𝑎</m:t>
                            </m:r>
                            <m:r>
                              <a:rPr lang="en-US" i="1">
                                <a:solidFill>
                                  <a:srgbClr val="000000"/>
                                </a:solidFill>
                                <a:latin typeface="Cambria Math"/>
                              </a:rPr>
                              <m:t> </m:t>
                            </m:r>
                            <m:sSub>
                              <m:sSubPr>
                                <m:ctrlPr>
                                  <a:rPr lang="en-US" i="1">
                                    <a:solidFill>
                                      <a:srgbClr val="000000"/>
                                    </a:solidFill>
                                    <a:latin typeface="Cambria Math"/>
                                  </a:rPr>
                                </m:ctrlPr>
                              </m:sSubPr>
                              <m:e>
                                <m:bar>
                                  <m:barPr>
                                    <m:pos m:val="top"/>
                                    <m:ctrlPr>
                                      <a:rPr lang="en-US" i="1">
                                        <a:solidFill>
                                          <a:srgbClr val="000000"/>
                                        </a:solidFill>
                                        <a:latin typeface="Cambria Math"/>
                                      </a:rPr>
                                    </m:ctrlPr>
                                  </m:barPr>
                                  <m:e>
                                    <m:r>
                                      <a:rPr lang="en-US" i="1">
                                        <a:solidFill>
                                          <a:srgbClr val="000000"/>
                                        </a:solidFill>
                                        <a:latin typeface="Cambria Math"/>
                                      </a:rPr>
                                      <m:t>𝑅</m:t>
                                    </m:r>
                                  </m:e>
                                </m:bar>
                              </m:e>
                              <m:sub>
                                <m:r>
                                  <a:rPr lang="en-US" i="1">
                                    <a:solidFill>
                                      <a:srgbClr val="000000"/>
                                    </a:solidFill>
                                    <a:latin typeface="Cambria Math"/>
                                  </a:rPr>
                                  <m:t>1</m:t>
                                </m:r>
                              </m:sub>
                            </m:sSub>
                            <m:r>
                              <a:rPr lang="en-US" i="1">
                                <a:solidFill>
                                  <a:srgbClr val="000000"/>
                                </a:solidFill>
                                <a:latin typeface="Cambria Math"/>
                              </a:rPr>
                              <m:t>+</m:t>
                            </m:r>
                            <m:r>
                              <a:rPr lang="en-US" i="1">
                                <a:solidFill>
                                  <a:srgbClr val="000000"/>
                                </a:solidFill>
                                <a:latin typeface="Cambria Math"/>
                              </a:rPr>
                              <m:t>𝑏</m:t>
                            </m:r>
                            <m:r>
                              <a:rPr lang="en-US" i="1">
                                <a:solidFill>
                                  <a:srgbClr val="000000"/>
                                </a:solidFill>
                                <a:latin typeface="Cambria Math"/>
                              </a:rPr>
                              <m:t> </m:t>
                            </m:r>
                            <m:sSub>
                              <m:sSubPr>
                                <m:ctrlPr>
                                  <a:rPr lang="en-US" i="1">
                                    <a:solidFill>
                                      <a:srgbClr val="000000"/>
                                    </a:solidFill>
                                    <a:latin typeface="Cambria Math"/>
                                  </a:rPr>
                                </m:ctrlPr>
                              </m:sSubPr>
                              <m:e>
                                <m:bar>
                                  <m:barPr>
                                    <m:pos m:val="top"/>
                                    <m:ctrlPr>
                                      <a:rPr lang="en-US" i="1">
                                        <a:solidFill>
                                          <a:srgbClr val="000000"/>
                                        </a:solidFill>
                                        <a:latin typeface="Cambria Math"/>
                                      </a:rPr>
                                    </m:ctrlPr>
                                  </m:barPr>
                                  <m:e>
                                    <m:r>
                                      <a:rPr lang="en-US" i="1">
                                        <a:solidFill>
                                          <a:srgbClr val="000000"/>
                                        </a:solidFill>
                                        <a:latin typeface="Cambria Math"/>
                                      </a:rPr>
                                      <m:t>𝐺</m:t>
                                    </m:r>
                                  </m:e>
                                </m:bar>
                              </m:e>
                              <m:sub>
                                <m:r>
                                  <a:rPr lang="en-US" i="1">
                                    <a:solidFill>
                                      <a:srgbClr val="000000"/>
                                    </a:solidFill>
                                    <a:latin typeface="Cambria Math"/>
                                  </a:rPr>
                                  <m:t>1</m:t>
                                </m:r>
                              </m:sub>
                            </m:sSub>
                            <m:r>
                              <a:rPr lang="en-US" i="1">
                                <a:solidFill>
                                  <a:srgbClr val="000000"/>
                                </a:solidFill>
                                <a:latin typeface="Cambria Math"/>
                              </a:rPr>
                              <m:t>+</m:t>
                            </m:r>
                            <m:r>
                              <a:rPr lang="en-US" i="1">
                                <a:solidFill>
                                  <a:srgbClr val="000000"/>
                                </a:solidFill>
                                <a:latin typeface="Cambria Math"/>
                              </a:rPr>
                              <m:t>𝑐</m:t>
                            </m:r>
                            <m:r>
                              <a:rPr lang="en-US" i="1">
                                <a:solidFill>
                                  <a:srgbClr val="000000"/>
                                </a:solidFill>
                                <a:latin typeface="Cambria Math"/>
                              </a:rPr>
                              <m:t> </m:t>
                            </m:r>
                            <m:sSub>
                              <m:sSubPr>
                                <m:ctrlPr>
                                  <a:rPr lang="en-US" i="1">
                                    <a:solidFill>
                                      <a:srgbClr val="000000"/>
                                    </a:solidFill>
                                    <a:latin typeface="Cambria Math"/>
                                  </a:rPr>
                                </m:ctrlPr>
                              </m:sSubPr>
                              <m:e>
                                <m:bar>
                                  <m:barPr>
                                    <m:pos m:val="top"/>
                                    <m:ctrlPr>
                                      <a:rPr lang="en-US" i="1">
                                        <a:solidFill>
                                          <a:srgbClr val="000000"/>
                                        </a:solidFill>
                                        <a:latin typeface="Cambria Math"/>
                                      </a:rPr>
                                    </m:ctrlPr>
                                  </m:barPr>
                                  <m:e>
                                    <m:r>
                                      <a:rPr lang="en-US" i="1">
                                        <a:solidFill>
                                          <a:srgbClr val="000000"/>
                                        </a:solidFill>
                                        <a:latin typeface="Cambria Math"/>
                                      </a:rPr>
                                      <m:t>𝐵</m:t>
                                    </m:r>
                                  </m:e>
                                </m:bar>
                              </m:e>
                              <m:sub>
                                <m:r>
                                  <a:rPr lang="en-US" i="1">
                                    <a:solidFill>
                                      <a:srgbClr val="000000"/>
                                    </a:solidFill>
                                    <a:latin typeface="Cambria Math"/>
                                  </a:rPr>
                                  <m:t>1</m:t>
                                </m:r>
                              </m:sub>
                            </m:sSub>
                            <m:r>
                              <a:rPr lang="en-US" i="1">
                                <a:solidFill>
                                  <a:srgbClr val="000000"/>
                                </a:solidFill>
                                <a:latin typeface="Cambria Math"/>
                              </a:rPr>
                              <m:t>=</m:t>
                            </m:r>
                            <m:sSub>
                              <m:sSubPr>
                                <m:ctrlPr>
                                  <a:rPr lang="en-US" i="1">
                                    <a:solidFill>
                                      <a:srgbClr val="000000"/>
                                    </a:solidFill>
                                    <a:latin typeface="Cambria Math"/>
                                  </a:rPr>
                                </m:ctrlPr>
                              </m:sSubPr>
                              <m:e>
                                <m:r>
                                  <a:rPr lang="en-US" i="1">
                                    <a:solidFill>
                                      <a:srgbClr val="000000"/>
                                    </a:solidFill>
                                    <a:latin typeface="Cambria Math"/>
                                  </a:rPr>
                                  <m:t>𝐼</m:t>
                                </m:r>
                              </m:e>
                              <m:sub>
                                <m:r>
                                  <m:rPr>
                                    <m:sty m:val="p"/>
                                  </m:rPr>
                                  <a:rPr lang="en-US">
                                    <a:solidFill>
                                      <a:srgbClr val="000000"/>
                                    </a:solidFill>
                                    <a:latin typeface="Cambria Math"/>
                                  </a:rPr>
                                  <m:t>b</m:t>
                                </m:r>
                              </m:sub>
                            </m:sSub>
                          </m:e>
                        </m:mr>
                        <m:mr>
                          <m:e>
                            <m:r>
                              <a:rPr lang="en-US" i="1">
                                <a:solidFill>
                                  <a:srgbClr val="000000"/>
                                </a:solidFill>
                                <a:latin typeface="Cambria Math"/>
                              </a:rPr>
                              <m:t>𝑎</m:t>
                            </m:r>
                            <m:r>
                              <a:rPr lang="en-US" i="1">
                                <a:solidFill>
                                  <a:srgbClr val="000000"/>
                                </a:solidFill>
                                <a:latin typeface="Cambria Math"/>
                              </a:rPr>
                              <m:t> </m:t>
                            </m:r>
                            <m:sSub>
                              <m:sSubPr>
                                <m:ctrlPr>
                                  <a:rPr lang="en-US" i="1">
                                    <a:solidFill>
                                      <a:srgbClr val="000000"/>
                                    </a:solidFill>
                                    <a:latin typeface="Cambria Math"/>
                                  </a:rPr>
                                </m:ctrlPr>
                              </m:sSubPr>
                              <m:e>
                                <m:bar>
                                  <m:barPr>
                                    <m:pos m:val="top"/>
                                    <m:ctrlPr>
                                      <a:rPr lang="en-US" i="1">
                                        <a:solidFill>
                                          <a:srgbClr val="000000"/>
                                        </a:solidFill>
                                        <a:latin typeface="Cambria Math"/>
                                      </a:rPr>
                                    </m:ctrlPr>
                                  </m:barPr>
                                  <m:e>
                                    <m:r>
                                      <a:rPr lang="en-US" i="1">
                                        <a:solidFill>
                                          <a:srgbClr val="000000"/>
                                        </a:solidFill>
                                        <a:latin typeface="Cambria Math"/>
                                      </a:rPr>
                                      <m:t>𝑅</m:t>
                                    </m:r>
                                  </m:e>
                                </m:bar>
                              </m:e>
                              <m:sub>
                                <m:r>
                                  <a:rPr lang="en-US" i="1">
                                    <a:solidFill>
                                      <a:srgbClr val="000000"/>
                                    </a:solidFill>
                                    <a:latin typeface="Cambria Math"/>
                                  </a:rPr>
                                  <m:t>2</m:t>
                                </m:r>
                              </m:sub>
                            </m:sSub>
                            <m:r>
                              <a:rPr lang="en-US" i="1">
                                <a:solidFill>
                                  <a:srgbClr val="000000"/>
                                </a:solidFill>
                                <a:latin typeface="Cambria Math"/>
                              </a:rPr>
                              <m:t>+</m:t>
                            </m:r>
                            <m:r>
                              <a:rPr lang="en-US" i="1">
                                <a:solidFill>
                                  <a:srgbClr val="000000"/>
                                </a:solidFill>
                                <a:latin typeface="Cambria Math"/>
                              </a:rPr>
                              <m:t>𝑏</m:t>
                            </m:r>
                            <m:r>
                              <a:rPr lang="en-US" i="1">
                                <a:solidFill>
                                  <a:srgbClr val="000000"/>
                                </a:solidFill>
                                <a:latin typeface="Cambria Math"/>
                              </a:rPr>
                              <m:t> </m:t>
                            </m:r>
                            <m:sSub>
                              <m:sSubPr>
                                <m:ctrlPr>
                                  <a:rPr lang="en-US" i="1">
                                    <a:solidFill>
                                      <a:srgbClr val="000000"/>
                                    </a:solidFill>
                                    <a:latin typeface="Cambria Math"/>
                                  </a:rPr>
                                </m:ctrlPr>
                              </m:sSubPr>
                              <m:e>
                                <m:bar>
                                  <m:barPr>
                                    <m:pos m:val="top"/>
                                    <m:ctrlPr>
                                      <a:rPr lang="en-US" i="1">
                                        <a:solidFill>
                                          <a:srgbClr val="000000"/>
                                        </a:solidFill>
                                        <a:latin typeface="Cambria Math"/>
                                      </a:rPr>
                                    </m:ctrlPr>
                                  </m:barPr>
                                  <m:e>
                                    <m:r>
                                      <a:rPr lang="en-US" i="1">
                                        <a:solidFill>
                                          <a:srgbClr val="000000"/>
                                        </a:solidFill>
                                        <a:latin typeface="Cambria Math"/>
                                      </a:rPr>
                                      <m:t>𝐺</m:t>
                                    </m:r>
                                  </m:e>
                                </m:bar>
                              </m:e>
                              <m:sub>
                                <m:r>
                                  <a:rPr lang="en-US" i="1">
                                    <a:solidFill>
                                      <a:srgbClr val="000000"/>
                                    </a:solidFill>
                                    <a:latin typeface="Cambria Math"/>
                                  </a:rPr>
                                  <m:t>2</m:t>
                                </m:r>
                              </m:sub>
                            </m:sSub>
                            <m:r>
                              <a:rPr lang="en-US" i="1">
                                <a:solidFill>
                                  <a:srgbClr val="000000"/>
                                </a:solidFill>
                                <a:latin typeface="Cambria Math"/>
                              </a:rPr>
                              <m:t>+</m:t>
                            </m:r>
                            <m:r>
                              <a:rPr lang="en-US" i="1">
                                <a:solidFill>
                                  <a:srgbClr val="000000"/>
                                </a:solidFill>
                                <a:latin typeface="Cambria Math"/>
                              </a:rPr>
                              <m:t>𝑐</m:t>
                            </m:r>
                            <m:r>
                              <a:rPr lang="en-US" i="1">
                                <a:solidFill>
                                  <a:srgbClr val="000000"/>
                                </a:solidFill>
                                <a:latin typeface="Cambria Math"/>
                              </a:rPr>
                              <m:t> </m:t>
                            </m:r>
                            <m:sSub>
                              <m:sSubPr>
                                <m:ctrlPr>
                                  <a:rPr lang="en-US" i="1">
                                    <a:solidFill>
                                      <a:srgbClr val="000000"/>
                                    </a:solidFill>
                                    <a:latin typeface="Cambria Math"/>
                                  </a:rPr>
                                </m:ctrlPr>
                              </m:sSubPr>
                              <m:e>
                                <m:bar>
                                  <m:barPr>
                                    <m:pos m:val="top"/>
                                    <m:ctrlPr>
                                      <a:rPr lang="en-US" i="1">
                                        <a:solidFill>
                                          <a:srgbClr val="000000"/>
                                        </a:solidFill>
                                        <a:latin typeface="Cambria Math"/>
                                      </a:rPr>
                                    </m:ctrlPr>
                                  </m:barPr>
                                  <m:e>
                                    <m:r>
                                      <a:rPr lang="en-US" i="1">
                                        <a:solidFill>
                                          <a:srgbClr val="000000"/>
                                        </a:solidFill>
                                        <a:latin typeface="Cambria Math"/>
                                      </a:rPr>
                                      <m:t>𝐵</m:t>
                                    </m:r>
                                  </m:e>
                                </m:bar>
                              </m:e>
                              <m:sub>
                                <m:r>
                                  <a:rPr lang="en-US" i="1">
                                    <a:solidFill>
                                      <a:srgbClr val="000000"/>
                                    </a:solidFill>
                                    <a:latin typeface="Cambria Math"/>
                                  </a:rPr>
                                  <m:t>2</m:t>
                                </m:r>
                              </m:sub>
                            </m:sSub>
                            <m:r>
                              <a:rPr lang="en-US" i="1">
                                <a:solidFill>
                                  <a:srgbClr val="000000"/>
                                </a:solidFill>
                                <a:latin typeface="Cambria Math"/>
                              </a:rPr>
                              <m:t>=</m:t>
                            </m:r>
                            <m:sSub>
                              <m:sSubPr>
                                <m:ctrlPr>
                                  <a:rPr lang="en-US" i="1">
                                    <a:solidFill>
                                      <a:srgbClr val="000000"/>
                                    </a:solidFill>
                                    <a:latin typeface="Cambria Math"/>
                                  </a:rPr>
                                </m:ctrlPr>
                              </m:sSubPr>
                              <m:e>
                                <m:r>
                                  <a:rPr lang="en-US" i="1">
                                    <a:solidFill>
                                      <a:srgbClr val="000000"/>
                                    </a:solidFill>
                                    <a:latin typeface="Cambria Math"/>
                                  </a:rPr>
                                  <m:t>𝐼</m:t>
                                </m:r>
                              </m:e>
                              <m:sub>
                                <m:r>
                                  <m:rPr>
                                    <m:sty m:val="p"/>
                                  </m:rPr>
                                  <a:rPr lang="en-US">
                                    <a:solidFill>
                                      <a:srgbClr val="000000"/>
                                    </a:solidFill>
                                    <a:latin typeface="Cambria Math"/>
                                  </a:rPr>
                                  <m:t>b</m:t>
                                </m:r>
                              </m:sub>
                            </m:sSub>
                          </m:e>
                        </m:mr>
                        <m:mr>
                          <m:e>
                            <m:r>
                              <a:rPr lang="en-US" i="1">
                                <a:solidFill>
                                  <a:srgbClr val="000000"/>
                                </a:solidFill>
                                <a:latin typeface="Cambria Math"/>
                              </a:rPr>
                              <m:t>𝑎</m:t>
                            </m:r>
                            <m:r>
                              <a:rPr lang="en-US" i="1">
                                <a:solidFill>
                                  <a:srgbClr val="000000"/>
                                </a:solidFill>
                                <a:latin typeface="Cambria Math"/>
                              </a:rPr>
                              <m:t> </m:t>
                            </m:r>
                            <m:sSub>
                              <m:sSubPr>
                                <m:ctrlPr>
                                  <a:rPr lang="en-US" i="1">
                                    <a:solidFill>
                                      <a:srgbClr val="000000"/>
                                    </a:solidFill>
                                    <a:latin typeface="Cambria Math"/>
                                  </a:rPr>
                                </m:ctrlPr>
                              </m:sSubPr>
                              <m:e>
                                <m:bar>
                                  <m:barPr>
                                    <m:pos m:val="top"/>
                                    <m:ctrlPr>
                                      <a:rPr lang="en-US" i="1">
                                        <a:solidFill>
                                          <a:srgbClr val="000000"/>
                                        </a:solidFill>
                                        <a:latin typeface="Cambria Math"/>
                                      </a:rPr>
                                    </m:ctrlPr>
                                  </m:barPr>
                                  <m:e>
                                    <m:r>
                                      <a:rPr lang="en-US" i="1">
                                        <a:solidFill>
                                          <a:srgbClr val="000000"/>
                                        </a:solidFill>
                                        <a:latin typeface="Cambria Math"/>
                                      </a:rPr>
                                      <m:t>𝑅</m:t>
                                    </m:r>
                                  </m:e>
                                </m:bar>
                              </m:e>
                              <m:sub>
                                <m:r>
                                  <a:rPr lang="en-US" i="1">
                                    <a:solidFill>
                                      <a:srgbClr val="000000"/>
                                    </a:solidFill>
                                    <a:latin typeface="Cambria Math"/>
                                  </a:rPr>
                                  <m:t>3</m:t>
                                </m:r>
                              </m:sub>
                            </m:sSub>
                            <m:r>
                              <a:rPr lang="en-US" i="1">
                                <a:solidFill>
                                  <a:srgbClr val="000000"/>
                                </a:solidFill>
                                <a:latin typeface="Cambria Math"/>
                              </a:rPr>
                              <m:t>+</m:t>
                            </m:r>
                            <m:r>
                              <a:rPr lang="en-US" i="1">
                                <a:solidFill>
                                  <a:srgbClr val="000000"/>
                                </a:solidFill>
                                <a:latin typeface="Cambria Math"/>
                              </a:rPr>
                              <m:t>𝑏</m:t>
                            </m:r>
                            <m:r>
                              <a:rPr lang="en-US" i="1">
                                <a:solidFill>
                                  <a:srgbClr val="000000"/>
                                </a:solidFill>
                                <a:latin typeface="Cambria Math"/>
                              </a:rPr>
                              <m:t> </m:t>
                            </m:r>
                            <m:sSub>
                              <m:sSubPr>
                                <m:ctrlPr>
                                  <a:rPr lang="en-US" i="1">
                                    <a:solidFill>
                                      <a:srgbClr val="000000"/>
                                    </a:solidFill>
                                    <a:latin typeface="Cambria Math"/>
                                  </a:rPr>
                                </m:ctrlPr>
                              </m:sSubPr>
                              <m:e>
                                <m:bar>
                                  <m:barPr>
                                    <m:pos m:val="top"/>
                                    <m:ctrlPr>
                                      <a:rPr lang="en-US" i="1">
                                        <a:solidFill>
                                          <a:srgbClr val="000000"/>
                                        </a:solidFill>
                                        <a:latin typeface="Cambria Math"/>
                                      </a:rPr>
                                    </m:ctrlPr>
                                  </m:barPr>
                                  <m:e>
                                    <m:r>
                                      <a:rPr lang="en-US" i="1">
                                        <a:solidFill>
                                          <a:srgbClr val="000000"/>
                                        </a:solidFill>
                                        <a:latin typeface="Cambria Math"/>
                                      </a:rPr>
                                      <m:t>𝐺</m:t>
                                    </m:r>
                                  </m:e>
                                </m:bar>
                              </m:e>
                              <m:sub>
                                <m:r>
                                  <a:rPr lang="en-US" i="1">
                                    <a:solidFill>
                                      <a:srgbClr val="000000"/>
                                    </a:solidFill>
                                    <a:latin typeface="Cambria Math"/>
                                  </a:rPr>
                                  <m:t>3</m:t>
                                </m:r>
                              </m:sub>
                            </m:sSub>
                            <m:r>
                              <a:rPr lang="en-US" i="1">
                                <a:solidFill>
                                  <a:srgbClr val="000000"/>
                                </a:solidFill>
                                <a:latin typeface="Cambria Math"/>
                              </a:rPr>
                              <m:t>+</m:t>
                            </m:r>
                            <m:r>
                              <a:rPr lang="en-US" i="1">
                                <a:solidFill>
                                  <a:srgbClr val="000000"/>
                                </a:solidFill>
                                <a:latin typeface="Cambria Math"/>
                              </a:rPr>
                              <m:t>𝑐</m:t>
                            </m:r>
                            <m:r>
                              <a:rPr lang="en-US" i="1">
                                <a:solidFill>
                                  <a:srgbClr val="000000"/>
                                </a:solidFill>
                                <a:latin typeface="Cambria Math"/>
                              </a:rPr>
                              <m:t> </m:t>
                            </m:r>
                            <m:sSub>
                              <m:sSubPr>
                                <m:ctrlPr>
                                  <a:rPr lang="en-US" i="1">
                                    <a:solidFill>
                                      <a:srgbClr val="000000"/>
                                    </a:solidFill>
                                    <a:latin typeface="Cambria Math"/>
                                  </a:rPr>
                                </m:ctrlPr>
                              </m:sSubPr>
                              <m:e>
                                <m:bar>
                                  <m:barPr>
                                    <m:pos m:val="top"/>
                                    <m:ctrlPr>
                                      <a:rPr lang="en-US" i="1">
                                        <a:solidFill>
                                          <a:srgbClr val="000000"/>
                                        </a:solidFill>
                                        <a:latin typeface="Cambria Math"/>
                                      </a:rPr>
                                    </m:ctrlPr>
                                  </m:barPr>
                                  <m:e>
                                    <m:r>
                                      <a:rPr lang="en-US" i="1">
                                        <a:solidFill>
                                          <a:srgbClr val="000000"/>
                                        </a:solidFill>
                                        <a:latin typeface="Cambria Math"/>
                                      </a:rPr>
                                      <m:t>𝐵</m:t>
                                    </m:r>
                                  </m:e>
                                </m:bar>
                              </m:e>
                              <m:sub>
                                <m:r>
                                  <a:rPr lang="en-US" i="1">
                                    <a:solidFill>
                                      <a:srgbClr val="000000"/>
                                    </a:solidFill>
                                    <a:latin typeface="Cambria Math"/>
                                  </a:rPr>
                                  <m:t>3</m:t>
                                </m:r>
                              </m:sub>
                            </m:sSub>
                            <m:r>
                              <a:rPr lang="en-US" i="1">
                                <a:solidFill>
                                  <a:srgbClr val="000000"/>
                                </a:solidFill>
                                <a:latin typeface="Cambria Math"/>
                              </a:rPr>
                              <m:t>=</m:t>
                            </m:r>
                            <m:sSub>
                              <m:sSubPr>
                                <m:ctrlPr>
                                  <a:rPr lang="en-US" i="1">
                                    <a:solidFill>
                                      <a:srgbClr val="000000"/>
                                    </a:solidFill>
                                    <a:latin typeface="Cambria Math"/>
                                  </a:rPr>
                                </m:ctrlPr>
                              </m:sSubPr>
                              <m:e>
                                <m:r>
                                  <a:rPr lang="en-US" i="1">
                                    <a:solidFill>
                                      <a:srgbClr val="000000"/>
                                    </a:solidFill>
                                    <a:latin typeface="Cambria Math"/>
                                  </a:rPr>
                                  <m:t>𝐼</m:t>
                                </m:r>
                              </m:e>
                              <m:sub>
                                <m:r>
                                  <m:rPr>
                                    <m:sty m:val="p"/>
                                  </m:rPr>
                                  <a:rPr lang="en-US">
                                    <a:solidFill>
                                      <a:srgbClr val="000000"/>
                                    </a:solidFill>
                                    <a:latin typeface="Cambria Math"/>
                                  </a:rPr>
                                  <m:t>b</m:t>
                                </m:r>
                              </m:sub>
                            </m:sSub>
                          </m:e>
                        </m:mr>
                      </m:m>
                    </m:oMath>
                  </m:oMathPara>
                </a14:m>
                <a:endParaRPr lang="en-US" dirty="0">
                  <a:solidFill>
                    <a:srgbClr val="00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295978" y="3657600"/>
                <a:ext cx="2552044" cy="10924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295978" y="6204466"/>
                <a:ext cx="23917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a:rPr>
                          </m:ctrlPr>
                        </m:sSubPr>
                        <m:e>
                          <m:r>
                            <a:rPr lang="en-US" i="1">
                              <a:solidFill>
                                <a:srgbClr val="000000"/>
                              </a:solidFill>
                              <a:latin typeface="Cambria Math"/>
                            </a:rPr>
                            <m:t>𝐼</m:t>
                          </m:r>
                        </m:e>
                        <m:sub>
                          <m:r>
                            <a:rPr lang="en-US" i="1">
                              <a:solidFill>
                                <a:srgbClr val="000000"/>
                              </a:solidFill>
                              <a:latin typeface="Cambria Math"/>
                            </a:rPr>
                            <m:t>𝑖</m:t>
                          </m:r>
                        </m:sub>
                      </m:sSub>
                      <m:r>
                        <a:rPr lang="en-US" i="1">
                          <a:solidFill>
                            <a:srgbClr val="000000"/>
                          </a:solidFill>
                          <a:latin typeface="Cambria Math"/>
                        </a:rPr>
                        <m:t>=</m:t>
                      </m:r>
                      <m:r>
                        <a:rPr lang="en-US" i="1">
                          <a:solidFill>
                            <a:srgbClr val="000000"/>
                          </a:solidFill>
                          <a:latin typeface="Cambria Math"/>
                        </a:rPr>
                        <m:t>𝑎</m:t>
                      </m:r>
                      <m:r>
                        <a:rPr lang="en-US" i="1">
                          <a:solidFill>
                            <a:srgbClr val="000000"/>
                          </a:solidFill>
                          <a:latin typeface="Cambria Math"/>
                        </a:rPr>
                        <m:t> </m:t>
                      </m:r>
                      <m:sSub>
                        <m:sSubPr>
                          <m:ctrlPr>
                            <a:rPr lang="en-US" i="1">
                              <a:solidFill>
                                <a:srgbClr val="000000"/>
                              </a:solidFill>
                              <a:latin typeface="Cambria Math"/>
                            </a:rPr>
                          </m:ctrlPr>
                        </m:sSubPr>
                        <m:e>
                          <m:r>
                            <a:rPr lang="en-US" i="1">
                              <a:solidFill>
                                <a:srgbClr val="000000"/>
                              </a:solidFill>
                              <a:latin typeface="Cambria Math"/>
                            </a:rPr>
                            <m:t>𝑅</m:t>
                          </m:r>
                        </m:e>
                        <m:sub>
                          <m:r>
                            <a:rPr lang="en-US" i="1">
                              <a:solidFill>
                                <a:srgbClr val="000000"/>
                              </a:solidFill>
                              <a:latin typeface="Cambria Math"/>
                            </a:rPr>
                            <m:t>𝑖</m:t>
                          </m:r>
                        </m:sub>
                      </m:sSub>
                      <m:r>
                        <a:rPr lang="en-US" i="1">
                          <a:solidFill>
                            <a:srgbClr val="000000"/>
                          </a:solidFill>
                          <a:latin typeface="Cambria Math"/>
                        </a:rPr>
                        <m:t>+</m:t>
                      </m:r>
                      <m:r>
                        <a:rPr lang="en-US" i="1">
                          <a:solidFill>
                            <a:srgbClr val="000000"/>
                          </a:solidFill>
                          <a:latin typeface="Cambria Math"/>
                        </a:rPr>
                        <m:t>𝑏</m:t>
                      </m:r>
                      <m:r>
                        <a:rPr lang="en-US" i="1">
                          <a:solidFill>
                            <a:srgbClr val="000000"/>
                          </a:solidFill>
                          <a:latin typeface="Cambria Math"/>
                        </a:rPr>
                        <m:t> </m:t>
                      </m:r>
                      <m:sSub>
                        <m:sSubPr>
                          <m:ctrlPr>
                            <a:rPr lang="en-US" i="1">
                              <a:solidFill>
                                <a:srgbClr val="000000"/>
                              </a:solidFill>
                              <a:latin typeface="Cambria Math"/>
                            </a:rPr>
                          </m:ctrlPr>
                        </m:sSubPr>
                        <m:e>
                          <m:r>
                            <a:rPr lang="en-US" i="1">
                              <a:solidFill>
                                <a:srgbClr val="000000"/>
                              </a:solidFill>
                              <a:latin typeface="Cambria Math"/>
                            </a:rPr>
                            <m:t>𝐺</m:t>
                          </m:r>
                        </m:e>
                        <m:sub>
                          <m:r>
                            <a:rPr lang="en-US" i="1">
                              <a:solidFill>
                                <a:srgbClr val="000000"/>
                              </a:solidFill>
                              <a:latin typeface="Cambria Math"/>
                            </a:rPr>
                            <m:t>𝑖</m:t>
                          </m:r>
                        </m:sub>
                      </m:sSub>
                      <m:r>
                        <a:rPr lang="en-US" i="1">
                          <a:solidFill>
                            <a:srgbClr val="000000"/>
                          </a:solidFill>
                          <a:latin typeface="Cambria Math"/>
                        </a:rPr>
                        <m:t>+</m:t>
                      </m:r>
                      <m:r>
                        <a:rPr lang="en-US" i="1">
                          <a:solidFill>
                            <a:srgbClr val="000000"/>
                          </a:solidFill>
                          <a:latin typeface="Cambria Math"/>
                        </a:rPr>
                        <m:t>𝑐</m:t>
                      </m:r>
                      <m:r>
                        <a:rPr lang="en-US" i="1">
                          <a:solidFill>
                            <a:srgbClr val="000000"/>
                          </a:solidFill>
                          <a:latin typeface="Cambria Math"/>
                        </a:rPr>
                        <m:t> </m:t>
                      </m:r>
                      <m:sSub>
                        <m:sSubPr>
                          <m:ctrlPr>
                            <a:rPr lang="en-US" i="1">
                              <a:solidFill>
                                <a:srgbClr val="000000"/>
                              </a:solidFill>
                              <a:latin typeface="Cambria Math"/>
                            </a:rPr>
                          </m:ctrlPr>
                        </m:sSubPr>
                        <m:e>
                          <m:r>
                            <a:rPr lang="en-US" i="1">
                              <a:solidFill>
                                <a:srgbClr val="000000"/>
                              </a:solidFill>
                              <a:latin typeface="Cambria Math"/>
                            </a:rPr>
                            <m:t>𝐵</m:t>
                          </m:r>
                        </m:e>
                        <m:sub>
                          <m:r>
                            <a:rPr lang="en-US" i="1">
                              <a:solidFill>
                                <a:srgbClr val="000000"/>
                              </a:solidFill>
                              <a:latin typeface="Cambria Math"/>
                            </a:rPr>
                            <m:t>𝑖</m:t>
                          </m:r>
                        </m:sub>
                      </m:sSub>
                    </m:oMath>
                  </m:oMathPara>
                </a14:m>
                <a:endParaRPr lang="en-US" dirty="0">
                  <a:solidFill>
                    <a:srgbClr val="0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3295978" y="6204466"/>
                <a:ext cx="2391744" cy="369332"/>
              </a:xfrm>
              <a:prstGeom prst="rect">
                <a:avLst/>
              </a:prstGeom>
              <a:blipFill rotWithShape="1">
                <a:blip r:embed="rId3"/>
                <a:stretch>
                  <a:fillRect b="-1667"/>
                </a:stretch>
              </a:blipFill>
            </p:spPr>
            <p:txBody>
              <a:bodyPr/>
              <a:lstStyle/>
              <a:p>
                <a:r>
                  <a:rPr lang="en-US">
                    <a:noFill/>
                  </a:rPr>
                  <a:t> </a:t>
                </a:r>
              </a:p>
            </p:txBody>
          </p:sp>
        </mc:Fallback>
      </mc:AlternateContent>
      <p:sp>
        <p:nvSpPr>
          <p:cNvPr id="6"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177</a:t>
            </a:fld>
            <a:endParaRPr lang="en-US" dirty="0">
              <a:solidFill>
                <a:srgbClr val="000000">
                  <a:tint val="75000"/>
                </a:srgbClr>
              </a:solidFill>
            </a:endParaRPr>
          </a:p>
        </p:txBody>
      </p:sp>
    </p:spTree>
    <p:extLst>
      <p:ext uri="{BB962C8B-B14F-4D97-AF65-F5344CB8AC3E}">
        <p14:creationId xmlns:p14="http://schemas.microsoft.com/office/powerpoint/2010/main" val="97919759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altLang="en-US" b="1" dirty="0" smtClean="0"/>
              <a:t/>
            </a:r>
            <a:br>
              <a:rPr lang="en-US" altLang="en-US" b="1" dirty="0" smtClean="0"/>
            </a:br>
            <a:r>
              <a:rPr lang="en-US" altLang="en-US" sz="1500" b="1" dirty="0" smtClean="0">
                <a:solidFill>
                  <a:srgbClr val="CC0000"/>
                </a:solidFill>
              </a:rPr>
              <a:t>Approach</a:t>
            </a:r>
            <a:endParaRPr lang="en-US" altLang="en-US" sz="1400" dirty="0" smtClean="0">
              <a:solidFill>
                <a:srgbClr val="CC0000"/>
              </a:solidFill>
            </a:endParaRPr>
          </a:p>
        </p:txBody>
      </p:sp>
      <p:sp>
        <p:nvSpPr>
          <p:cNvPr id="40963" name="Content Placeholder 20"/>
          <p:cNvSpPr>
            <a:spLocks noGrp="1"/>
          </p:cNvSpPr>
          <p:nvPr>
            <p:ph idx="1"/>
          </p:nvPr>
        </p:nvSpPr>
        <p:spPr>
          <a:xfrm>
            <a:off x="569913" y="1381125"/>
            <a:ext cx="8229600" cy="5208588"/>
          </a:xfrm>
        </p:spPr>
        <p:txBody>
          <a:bodyPr/>
          <a:lstStyle/>
          <a:p>
            <a:pPr marL="114300" lvl="1" indent="0" eaLnBrk="1" hangingPunct="1">
              <a:spcBef>
                <a:spcPts val="1200"/>
              </a:spcBef>
              <a:spcAft>
                <a:spcPts val="1200"/>
              </a:spcAft>
              <a:buNone/>
              <a:defRPr/>
            </a:pPr>
            <a:r>
              <a:rPr lang="en-US" sz="2800" dirty="0" smtClean="0"/>
              <a:t>The</a:t>
            </a:r>
            <a:r>
              <a:rPr lang="en-US" sz="2800" dirty="0" smtClean="0">
                <a:latin typeface="Times New Roman" pitchFamily="18" charset="0"/>
              </a:rPr>
              <a:t> </a:t>
            </a:r>
            <a:r>
              <a:rPr lang="en-US" sz="2800" dirty="0">
                <a:latin typeface="Times New Roman" pitchFamily="18" charset="0"/>
              </a:rPr>
              <a:t>Improved “Jump” Method (</a:t>
            </a:r>
            <a:r>
              <a:rPr lang="en-US" sz="2800" dirty="0" smtClean="0">
                <a:latin typeface="Times New Roman" pitchFamily="18" charset="0"/>
              </a:rPr>
              <a:t>IJM)</a:t>
            </a:r>
            <a:r>
              <a:rPr lang="en-US" sz="2800" baseline="30000" dirty="0"/>
              <a:t> </a:t>
            </a:r>
            <a:r>
              <a:rPr lang="en-US" sz="2800" dirty="0" smtClean="0"/>
              <a:t>clustering method, </a:t>
            </a:r>
            <a:r>
              <a:rPr lang="en-US" sz="2800" dirty="0"/>
              <a:t>assisted by edge suppression, is applied to the segmentation of brain tissues, in a subset of slices determined to be the best MS lesion candidates via Otsu’s </a:t>
            </a:r>
            <a:r>
              <a:rPr lang="en-US" sz="2800" dirty="0" smtClean="0"/>
              <a:t>method. </a:t>
            </a:r>
            <a:r>
              <a:rPr lang="en-US" sz="2800" dirty="0"/>
              <a:t>From this preliminary clustering, the mode values for the tissues are determined. A Euclidean distance is then used to estimate the fuzzy memberships of each brain voxel for all tissue types and their 50%/50% partial volumes (PVs) for improved segmentation</a:t>
            </a:r>
            <a:r>
              <a:rPr lang="en-US" sz="2800" dirty="0" smtClean="0"/>
              <a:t>. </a:t>
            </a:r>
            <a:endParaRPr lang="en-US" sz="2800" dirty="0"/>
          </a:p>
          <a:p>
            <a:pPr marL="114300" lvl="1" indent="0" eaLnBrk="1" hangingPunct="1">
              <a:spcBef>
                <a:spcPts val="1200"/>
              </a:spcBef>
              <a:spcAft>
                <a:spcPts val="1200"/>
              </a:spcAft>
              <a:buNone/>
              <a:defRPr/>
            </a:pPr>
            <a:endParaRPr lang="en-US" sz="2800"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178</a:t>
            </a:fld>
            <a:endParaRPr lang="en-US" dirty="0">
              <a:solidFill>
                <a:srgbClr val="000000">
                  <a:tint val="75000"/>
                </a:srgbClr>
              </a:solidFill>
            </a:endParaRPr>
          </a:p>
        </p:txBody>
      </p:sp>
    </p:spTree>
    <p:extLst>
      <p:ext uri="{BB962C8B-B14F-4D97-AF65-F5344CB8AC3E}">
        <p14:creationId xmlns:p14="http://schemas.microsoft.com/office/powerpoint/2010/main" val="92386381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3D: simulate first fMRI study</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381125"/>
            <a:ext cx="8229600" cy="5208588"/>
          </a:xfrm>
        </p:spPr>
        <p:txBody>
          <a:bodyPr/>
          <a:lstStyle/>
          <a:p>
            <a:pPr algn="just">
              <a:spcBef>
                <a:spcPts val="1000"/>
              </a:spcBef>
              <a:spcAft>
                <a:spcPts val="1000"/>
              </a:spcAft>
            </a:pPr>
            <a:r>
              <a:rPr lang="en-US" sz="3000" dirty="0" smtClean="0">
                <a:latin typeface="Garamond" panose="02020404030301010803" pitchFamily="18" charset="0"/>
              </a:rPr>
              <a:t>In this example, a </a:t>
            </a:r>
            <a:r>
              <a:rPr lang="en-US" sz="3000" dirty="0">
                <a:latin typeface="Garamond" panose="02020404030301010803" pitchFamily="18" charset="0"/>
              </a:rPr>
              <a:t>model of photic stimulated activation of the visual cortex is defined by </a:t>
            </a:r>
            <a:r>
              <a:rPr lang="en-US" sz="3000" dirty="0" smtClean="0">
                <a:latin typeface="Garamond" panose="02020404030301010803" pitchFamily="18" charset="0"/>
              </a:rPr>
              <a:t>two </a:t>
            </a:r>
            <a:r>
              <a:rPr lang="en-US" sz="3000" dirty="0">
                <a:latin typeface="Garamond" panose="02020404030301010803" pitchFamily="18" charset="0"/>
              </a:rPr>
              <a:t>ellipsoids </a:t>
            </a:r>
            <a:r>
              <a:rPr lang="en-US" sz="3000" dirty="0" smtClean="0">
                <a:latin typeface="Garamond" panose="02020404030301010803" pitchFamily="18" charset="0"/>
              </a:rPr>
              <a:t>with </a:t>
            </a:r>
            <a:r>
              <a:rPr lang="en-US" sz="3000" dirty="0">
                <a:latin typeface="Garamond" panose="02020404030301010803" pitchFamily="18" charset="0"/>
              </a:rPr>
              <a:t>centers [7</a:t>
            </a:r>
            <a:r>
              <a:rPr lang="en-US" sz="3000" dirty="0" smtClean="0">
                <a:latin typeface="Garamond" panose="02020404030301010803" pitchFamily="18" charset="0"/>
              </a:rPr>
              <a:t>, -</a:t>
            </a:r>
            <a:r>
              <a:rPr lang="en-US" sz="3000" dirty="0">
                <a:latin typeface="Garamond" panose="02020404030301010803" pitchFamily="18" charset="0"/>
              </a:rPr>
              <a:t>68, 8] </a:t>
            </a:r>
            <a:r>
              <a:rPr lang="en-US" sz="3000" dirty="0" smtClean="0">
                <a:latin typeface="Garamond" panose="02020404030301010803" pitchFamily="18" charset="0"/>
              </a:rPr>
              <a:t>and </a:t>
            </a:r>
            <a:r>
              <a:rPr lang="en-US" sz="3000" dirty="0">
                <a:latin typeface="Garamond" panose="02020404030301010803" pitchFamily="18" charset="0"/>
              </a:rPr>
              <a:t>[-8</a:t>
            </a:r>
            <a:r>
              <a:rPr lang="en-US" sz="3000" dirty="0" smtClean="0">
                <a:latin typeface="Garamond" panose="02020404030301010803" pitchFamily="18" charset="0"/>
              </a:rPr>
              <a:t>, -</a:t>
            </a:r>
            <a:r>
              <a:rPr lang="en-US" sz="3000" dirty="0">
                <a:latin typeface="Garamond" panose="02020404030301010803" pitchFamily="18" charset="0"/>
              </a:rPr>
              <a:t>65, 8</a:t>
            </a:r>
            <a:r>
              <a:rPr lang="en-US" sz="3000" dirty="0" smtClean="0">
                <a:latin typeface="Garamond" panose="02020404030301010803" pitchFamily="18" charset="0"/>
              </a:rPr>
              <a:t>] (MNI coordinates, as reported in the literature); both with the  estimated volume </a:t>
            </a:r>
            <a:r>
              <a:rPr lang="en-US" sz="3000" dirty="0">
                <a:latin typeface="Garamond" panose="02020404030301010803" pitchFamily="18" charset="0"/>
              </a:rPr>
              <a:t>5,000 mm</a:t>
            </a:r>
            <a:r>
              <a:rPr lang="en-US" sz="3000" baseline="30000" dirty="0">
                <a:latin typeface="Garamond" panose="02020404030301010803" pitchFamily="18" charset="0"/>
              </a:rPr>
              <a:t>3</a:t>
            </a:r>
            <a:r>
              <a:rPr lang="en-US" sz="3000" dirty="0">
                <a:latin typeface="Garamond" panose="02020404030301010803" pitchFamily="18" charset="0"/>
              </a:rPr>
              <a:t> and aspect ratio 4:3:4, and </a:t>
            </a:r>
            <a:r>
              <a:rPr lang="en-US" sz="3000" dirty="0" err="1" smtClean="0">
                <a:latin typeface="Garamond" panose="02020404030301010803" pitchFamily="18" charset="0"/>
              </a:rPr>
              <a:t>and</a:t>
            </a:r>
            <a:r>
              <a:rPr lang="en-US" sz="3000" dirty="0" smtClean="0">
                <a:latin typeface="Garamond" panose="02020404030301010803" pitchFamily="18" charset="0"/>
              </a:rPr>
              <a:t> </a:t>
            </a:r>
            <a:r>
              <a:rPr lang="en-US" sz="3000" dirty="0">
                <a:latin typeface="Garamond" panose="02020404030301010803" pitchFamily="18" charset="0"/>
              </a:rPr>
              <a:t>rotations about the X-axis of -30º and +30º respectively and 0.005 exponential falloff with a floor (min amplitude) of 0.2 of maximum. </a:t>
            </a:r>
            <a:r>
              <a:rPr lang="en-US" sz="3000" dirty="0" smtClean="0">
                <a:latin typeface="Garamond" panose="02020404030301010803" pitchFamily="18" charset="0"/>
              </a:rPr>
              <a:t>This is a model of the activation observed in the very first fMRI experiment published in 1991.</a:t>
            </a:r>
            <a:endParaRPr lang="en-US" sz="3000" dirty="0">
              <a:latin typeface="Garamond" panose="02020404030301010803" pitchFamily="18" charset="0"/>
            </a:endParaRPr>
          </a:p>
          <a:p>
            <a:pPr algn="just">
              <a:spcBef>
                <a:spcPts val="1000"/>
              </a:spcBef>
              <a:spcAft>
                <a:spcPts val="1000"/>
              </a:spcAft>
            </a:pPr>
            <a:endParaRPr lang="en-US" sz="3400" dirty="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179</a:t>
            </a:fld>
            <a:endParaRPr lang="en-US" dirty="0">
              <a:solidFill>
                <a:srgbClr val="000000">
                  <a:tint val="75000"/>
                </a:srgbClr>
              </a:solidFill>
            </a:endParaRPr>
          </a:p>
        </p:txBody>
      </p:sp>
    </p:spTree>
    <p:extLst>
      <p:ext uri="{BB962C8B-B14F-4D97-AF65-F5344CB8AC3E}">
        <p14:creationId xmlns:p14="http://schemas.microsoft.com/office/powerpoint/2010/main" val="2305916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31" descr="Pictur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881313"/>
            <a:ext cx="81724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8" name="Rectangle 18"/>
          <p:cNvSpPr>
            <a:spLocks noChangeArrowheads="1"/>
          </p:cNvSpPr>
          <p:nvPr/>
        </p:nvSpPr>
        <p:spPr bwMode="auto">
          <a:xfrm>
            <a:off x="1077459" y="2924175"/>
            <a:ext cx="55335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5400" b="1" dirty="0" smtClean="0">
                <a:solidFill>
                  <a:prstClr val="white"/>
                </a:solidFill>
              </a:rPr>
              <a:t>I.</a:t>
            </a:r>
            <a:endParaRPr lang="en-US" sz="5400" b="1" dirty="0">
              <a:solidFill>
                <a:prstClr val="white"/>
              </a:solidFill>
            </a:endParaRPr>
          </a:p>
        </p:txBody>
      </p:sp>
      <p:sp>
        <p:nvSpPr>
          <p:cNvPr id="175109" name="Text Box 23"/>
          <p:cNvSpPr txBox="1">
            <a:spLocks noChangeArrowheads="1"/>
          </p:cNvSpPr>
          <p:nvPr/>
        </p:nvSpPr>
        <p:spPr bwMode="auto">
          <a:xfrm>
            <a:off x="2057400" y="3009900"/>
            <a:ext cx="6934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4000" dirty="0" err="1" smtClean="0">
                <a:solidFill>
                  <a:prstClr val="black"/>
                </a:solidFill>
              </a:rPr>
              <a:t>Homography</a:t>
            </a:r>
            <a:endParaRPr lang="en-US" sz="4000" dirty="0">
              <a:solidFill>
                <a:prstClr val="black"/>
              </a:solidFill>
            </a:endParaRPr>
          </a:p>
        </p:txBody>
      </p:sp>
    </p:spTree>
    <p:extLst>
      <p:ext uri="{BB962C8B-B14F-4D97-AF65-F5344CB8AC3E}">
        <p14:creationId xmlns:p14="http://schemas.microsoft.com/office/powerpoint/2010/main" val="2118678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6914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4D: HRF modeling &amp; variability</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219200"/>
            <a:ext cx="8229600" cy="5172075"/>
          </a:xfrm>
        </p:spPr>
        <p:txBody>
          <a:bodyPr/>
          <a:lstStyle/>
          <a:p>
            <a:pPr algn="just">
              <a:spcBef>
                <a:spcPts val="1000"/>
              </a:spcBef>
              <a:spcAft>
                <a:spcPts val="600"/>
              </a:spcAft>
            </a:pPr>
            <a:r>
              <a:rPr lang="en-US" sz="2400" dirty="0" smtClean="0">
                <a:latin typeface="Garamond" panose="02020404030301010803" pitchFamily="18" charset="0"/>
              </a:rPr>
              <a:t>There are various ways to model the HRF and the parameters can vary across subjects and their brains.</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Gamma distribution:</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Double Gamma:</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Triple Gamma:</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Triple Logit:</a:t>
            </a:r>
          </a:p>
          <a:p>
            <a:pPr marL="457200" indent="-457200" algn="just">
              <a:spcBef>
                <a:spcPts val="1000"/>
              </a:spcBef>
              <a:spcAft>
                <a:spcPts val="1000"/>
              </a:spcAft>
              <a:buFont typeface="Arial" panose="020B0604020202020204" pitchFamily="34" charset="0"/>
              <a:buChar char="•"/>
            </a:pPr>
            <a:r>
              <a:rPr lang="en-US" sz="2400" dirty="0" smtClean="0">
                <a:latin typeface="Garamond" panose="02020404030301010803" pitchFamily="18" charset="0"/>
              </a:rPr>
              <a:t>Balloon Model:                                              ;</a:t>
            </a:r>
            <a:endParaRPr lang="en-US" sz="2400" dirty="0">
              <a:latin typeface="Garamond" panose="02020404030301010803" pitchFamily="18" charset="0"/>
            </a:endParaRPr>
          </a:p>
          <a:p>
            <a:pPr algn="just">
              <a:spcBef>
                <a:spcPts val="1000"/>
              </a:spcBef>
              <a:spcAft>
                <a:spcPts val="1000"/>
              </a:spcAft>
            </a:pPr>
            <a:endParaRPr lang="en-US" sz="3600" dirty="0">
              <a:latin typeface="Garamond" panose="02020404030301010803" pitchFamily="18" charset="0"/>
            </a:endParaRPr>
          </a:p>
          <a:p>
            <a:pPr marL="114300" lvl="1" indent="0" eaLnBrk="1" hangingPunct="1">
              <a:spcBef>
                <a:spcPts val="1200"/>
              </a:spcBef>
              <a:spcAft>
                <a:spcPts val="1200"/>
              </a:spcAft>
              <a:buNone/>
              <a:defRPr/>
            </a:pPr>
            <a:endParaRPr lang="en-US"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180</a:t>
            </a:fld>
            <a:endParaRPr lang="en-US" dirty="0">
              <a:solidFill>
                <a:srgbClr val="000000">
                  <a:tint val="75000"/>
                </a:srgb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451152"/>
            <a:ext cx="8077200" cy="1483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439" y="5451152"/>
            <a:ext cx="550761" cy="1504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51346" y="5112598"/>
            <a:ext cx="8593314" cy="338554"/>
          </a:xfrm>
          <a:prstGeom prst="rect">
            <a:avLst/>
          </a:prstGeom>
          <a:noFill/>
        </p:spPr>
        <p:txBody>
          <a:bodyPr wrap="none" rtlCol="0">
            <a:spAutoFit/>
          </a:bodyPr>
          <a:lstStyle/>
          <a:p>
            <a:r>
              <a:rPr lang="en-US" sz="1600" dirty="0" smtClean="0"/>
              <a:t>HRF height across brain. </a:t>
            </a:r>
            <a:r>
              <a:rPr lang="en-US" sz="1600" u="sng" dirty="0" smtClean="0"/>
              <a:t>Source</a:t>
            </a:r>
            <a:r>
              <a:rPr lang="en-US" sz="1600" dirty="0"/>
              <a:t>: Wu, G-R., and </a:t>
            </a:r>
            <a:r>
              <a:rPr lang="en-US" sz="1600" dirty="0" err="1"/>
              <a:t>Marinazzo</a:t>
            </a:r>
            <a:r>
              <a:rPr lang="en-US" sz="1600" dirty="0"/>
              <a:t>, D., "</a:t>
            </a:r>
            <a:r>
              <a:rPr lang="en-US" sz="1600" dirty="0" smtClean="0"/>
              <a:t>HRF </a:t>
            </a:r>
            <a:r>
              <a:rPr lang="en-US" sz="1600" dirty="0"/>
              <a:t>in resting </a:t>
            </a:r>
            <a:r>
              <a:rPr lang="en-US" sz="1600" dirty="0" smtClean="0"/>
              <a:t>brain" </a:t>
            </a:r>
            <a:r>
              <a:rPr lang="en-US" sz="1600" dirty="0" err="1"/>
              <a:t>bioR</a:t>
            </a:r>
            <a:r>
              <a:rPr lang="el-GR" sz="1600" dirty="0"/>
              <a:t>χ</a:t>
            </a:r>
            <a:r>
              <a:rPr lang="en-US" sz="1600" dirty="0"/>
              <a:t>iv (beta)</a:t>
            </a:r>
          </a:p>
        </p:txBody>
      </p:sp>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564801"/>
            <a:ext cx="3209872" cy="61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4495800"/>
            <a:ext cx="2494401" cy="596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2667000"/>
            <a:ext cx="3771900" cy="775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3305083"/>
            <a:ext cx="2438400" cy="701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8555" y="3947160"/>
            <a:ext cx="2133600" cy="62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2025116"/>
            <a:ext cx="3267076" cy="651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546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ppt_x"/>
                                          </p:val>
                                        </p:tav>
                                        <p:tav tm="100000">
                                          <p:val>
                                            <p:strVal val="#ppt_x"/>
                                          </p:val>
                                        </p:tav>
                                      </p:tavLst>
                                    </p:anim>
                                    <p:anim calcmode="lin" valueType="num">
                                      <p:cBhvr additive="base">
                                        <p:cTn id="12" dur="500" fill="hold"/>
                                        <p:tgtEl>
                                          <p:spTgt spid="409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99"/>
                                        </p:tgtEl>
                                        <p:attrNameLst>
                                          <p:attrName>style.visibility</p:attrName>
                                        </p:attrNameLst>
                                      </p:cBhvr>
                                      <p:to>
                                        <p:strVal val="visible"/>
                                      </p:to>
                                    </p:set>
                                    <p:anim calcmode="lin" valueType="num">
                                      <p:cBhvr additive="base">
                                        <p:cTn id="15" dur="500" fill="hold"/>
                                        <p:tgtEl>
                                          <p:spTgt spid="4099"/>
                                        </p:tgtEl>
                                        <p:attrNameLst>
                                          <p:attrName>ppt_x</p:attrName>
                                        </p:attrNameLst>
                                      </p:cBhvr>
                                      <p:tavLst>
                                        <p:tav tm="0">
                                          <p:val>
                                            <p:strVal val="#ppt_x"/>
                                          </p:val>
                                        </p:tav>
                                        <p:tav tm="100000">
                                          <p:val>
                                            <p:strVal val="#ppt_x"/>
                                          </p:val>
                                        </p:tav>
                                      </p:tavLst>
                                    </p:anim>
                                    <p:anim calcmode="lin" valueType="num">
                                      <p:cBhvr additive="base">
                                        <p:cTn id="16" dur="500" fill="hold"/>
                                        <p:tgtEl>
                                          <p:spTgt spid="409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6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6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96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96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963">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0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14363" y="-25400"/>
            <a:ext cx="7691437" cy="1143000"/>
          </a:xfrm>
        </p:spPr>
        <p:txBody>
          <a:bodyPr/>
          <a:lstStyle/>
          <a:p>
            <a:pPr eaLnBrk="1" hangingPunct="1"/>
            <a:r>
              <a:rPr lang="en-US" sz="3000" b="1" dirty="0"/>
              <a:t>Presenting STANCE</a:t>
            </a:r>
            <a:r>
              <a:rPr lang="en-US" altLang="en-US" b="1" dirty="0" smtClean="0"/>
              <a:t/>
            </a:r>
            <a:br>
              <a:rPr lang="en-US" altLang="en-US" b="1" dirty="0" smtClean="0"/>
            </a:br>
            <a:r>
              <a:rPr lang="en-US" altLang="en-US" sz="2800" b="1" dirty="0" smtClean="0">
                <a:solidFill>
                  <a:schemeClr val="accent1">
                    <a:lumMod val="60000"/>
                    <a:lumOff val="40000"/>
                  </a:schemeClr>
                </a:solidFill>
              </a:rPr>
              <a:t>Implementation 4D: HRF modeling continued</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3" y="1219200"/>
            <a:ext cx="8229600" cy="5172075"/>
          </a:xfrm>
        </p:spPr>
        <p:txBody>
          <a:bodyPr/>
          <a:lstStyle/>
          <a:p>
            <a:pPr marL="114300" lvl="1" indent="0" eaLnBrk="1" hangingPunct="1">
              <a:spcBef>
                <a:spcPts val="1200"/>
              </a:spcBef>
              <a:spcAft>
                <a:spcPts val="1200"/>
              </a:spcAft>
              <a:buNone/>
              <a:defRPr/>
            </a:pPr>
            <a:r>
              <a:rPr lang="en-US" dirty="0" smtClean="0"/>
              <a:t>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181</a:t>
            </a:fld>
            <a:endParaRPr lang="en-US" dirty="0">
              <a:solidFill>
                <a:srgbClr val="000000">
                  <a:tint val="75000"/>
                </a:srgbClr>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60" y="1167962"/>
            <a:ext cx="7010400" cy="5680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181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105400"/>
              </a:xfrm>
            </p:spPr>
            <p:txBody>
              <a:bodyPr>
                <a:normAutofit/>
              </a:bodyPr>
              <a:lstStyle/>
              <a:p>
                <a:r>
                  <a:rPr lang="en-US" sz="2200" dirty="0" smtClean="0"/>
                  <a:t>Assuming </a:t>
                </a:r>
                <a:r>
                  <a:rPr lang="en-US" sz="2200" b="1" i="1" dirty="0" smtClean="0">
                    <a:solidFill>
                      <a:srgbClr val="FF0000"/>
                    </a:solidFill>
                  </a:rPr>
                  <a:t>uncorrelated</a:t>
                </a:r>
                <a:r>
                  <a:rPr lang="en-US" sz="2200" dirty="0" smtClean="0"/>
                  <a:t> noise sources, the noise in a preprocessed fMRI time series is</a:t>
                </a:r>
              </a:p>
              <a:p>
                <a:pPr marL="0" indent="0">
                  <a:buNone/>
                </a:pPr>
                <a:endParaRPr lang="en-US" sz="2200" dirty="0" smtClean="0"/>
              </a:p>
              <a:p>
                <a:pPr marL="0" indent="0">
                  <a:buNone/>
                </a:pPr>
                <a:endParaRPr lang="en-US" sz="2200" dirty="0"/>
              </a:p>
              <a:p>
                <a:pPr marL="0" indent="0">
                  <a:buNone/>
                </a:pPr>
                <a:r>
                  <a:rPr lang="en-US" sz="2200" dirty="0" smtClean="0"/>
                  <a:t>     where sources can be classified as thermal (</a:t>
                </a:r>
                <a:r>
                  <a:rPr lang="en-US" sz="2200" dirty="0" smtClean="0">
                    <a:sym typeface="Symbol"/>
                  </a:rPr>
                  <a:t></a:t>
                </a:r>
                <a:r>
                  <a:rPr lang="en-US" sz="2200" baseline="-25000" dirty="0" smtClean="0">
                    <a:latin typeface="Times New Roman" panose="02020603050405020304" pitchFamily="18" charset="0"/>
                    <a:cs typeface="Times New Roman" panose="02020603050405020304" pitchFamily="18" charset="0"/>
                    <a:sym typeface="Symbol"/>
                  </a:rPr>
                  <a:t>0</a:t>
                </a:r>
                <a:r>
                  <a:rPr lang="en-US" sz="2200" dirty="0" smtClean="0">
                    <a:sym typeface="Symbol"/>
                  </a:rPr>
                  <a:t>) or physiological </a:t>
                </a:r>
                <a:r>
                  <a:rPr lang="en-US" sz="2200" dirty="0" smtClean="0"/>
                  <a:t>(</a:t>
                </a:r>
                <a:r>
                  <a:rPr lang="en-US" sz="2200" dirty="0" smtClean="0">
                    <a:sym typeface="Symbol"/>
                  </a:rPr>
                  <a:t></a:t>
                </a:r>
                <a:r>
                  <a:rPr lang="en-US" sz="2200" baseline="-25000" dirty="0" smtClean="0">
                    <a:latin typeface="Times New Roman" panose="02020603050405020304" pitchFamily="18" charset="0"/>
                    <a:cs typeface="Times New Roman" panose="02020603050405020304" pitchFamily="18" charset="0"/>
                    <a:sym typeface="Symbol"/>
                  </a:rPr>
                  <a:t>p</a:t>
                </a:r>
                <a:r>
                  <a:rPr lang="en-US" sz="2200" dirty="0" smtClean="0">
                    <a:sym typeface="Symbol"/>
                  </a:rPr>
                  <a:t>).</a:t>
                </a:r>
              </a:p>
              <a:p>
                <a:r>
                  <a:rPr lang="en-US" sz="2200" dirty="0" smtClean="0">
                    <a:sym typeface="Symbol"/>
                  </a:rPr>
                  <a:t>Signal image: simple average voxel by voxel across the time series (</a:t>
                </a:r>
                <a14:m>
                  <m:oMath xmlns:m="http://schemas.openxmlformats.org/officeDocument/2006/math">
                    <m:acc>
                      <m:accPr>
                        <m:chr m:val="̅"/>
                        <m:ctrlPr>
                          <a:rPr lang="en-US" sz="2200" b="0" i="1" smtClean="0">
                            <a:latin typeface="Cambria Math"/>
                            <a:sym typeface="Symbol"/>
                          </a:rPr>
                        </m:ctrlPr>
                      </m:accPr>
                      <m:e>
                        <m:r>
                          <a:rPr lang="en-US" sz="2200" b="0" i="1" smtClean="0">
                            <a:latin typeface="Cambria Math"/>
                            <a:sym typeface="Symbol"/>
                          </a:rPr>
                          <m:t>𝑆</m:t>
                        </m:r>
                      </m:e>
                    </m:acc>
                  </m:oMath>
                </a14:m>
                <a:r>
                  <a:rPr lang="en-US" sz="2200" dirty="0" smtClean="0">
                    <a:sym typeface="Symbol"/>
                  </a:rPr>
                  <a:t>).</a:t>
                </a:r>
              </a:p>
              <a:p>
                <a:r>
                  <a:rPr lang="en-US" sz="2200" dirty="0" smtClean="0">
                    <a:sym typeface="Symbol"/>
                  </a:rPr>
                  <a:t>SNR of an individual image: </a:t>
                </a:r>
                <a14:m>
                  <m:oMath xmlns:m="http://schemas.openxmlformats.org/officeDocument/2006/math">
                    <m:sSub>
                      <m:sSubPr>
                        <m:ctrlPr>
                          <a:rPr lang="en-US" sz="2200" b="0" i="1" smtClean="0">
                            <a:latin typeface="Cambria Math"/>
                            <a:sym typeface="Symbol"/>
                          </a:rPr>
                        </m:ctrlPr>
                      </m:sSubPr>
                      <m:e>
                        <m:r>
                          <m:rPr>
                            <m:sty m:val="p"/>
                          </m:rPr>
                          <a:rPr lang="en-US" sz="2200" b="0" i="0" smtClean="0">
                            <a:latin typeface="Cambria Math"/>
                            <a:sym typeface="Symbol"/>
                          </a:rPr>
                          <m:t>SNR</m:t>
                        </m:r>
                      </m:e>
                      <m:sub>
                        <m:r>
                          <a:rPr lang="en-US" sz="2200" b="0" i="1" smtClean="0">
                            <a:latin typeface="Cambria Math"/>
                            <a:sym typeface="Symbol"/>
                          </a:rPr>
                          <m:t>0</m:t>
                        </m:r>
                      </m:sub>
                    </m:sSub>
                    <m:r>
                      <a:rPr lang="en-US" sz="2200" b="0" i="1" smtClean="0">
                        <a:latin typeface="Cambria Math"/>
                        <a:sym typeface="Symbol"/>
                      </a:rPr>
                      <m:t>=</m:t>
                    </m:r>
                    <m:f>
                      <m:fPr>
                        <m:type m:val="lin"/>
                        <m:ctrlPr>
                          <a:rPr lang="en-US" sz="2200" b="0" i="1" smtClean="0">
                            <a:latin typeface="Cambria Math"/>
                            <a:sym typeface="Symbol"/>
                          </a:rPr>
                        </m:ctrlPr>
                      </m:fPr>
                      <m:num>
                        <m:acc>
                          <m:accPr>
                            <m:chr m:val="̅"/>
                            <m:ctrlPr>
                              <a:rPr lang="en-US" sz="2200" b="0" i="1" smtClean="0">
                                <a:latin typeface="Cambria Math"/>
                                <a:sym typeface="Symbol"/>
                              </a:rPr>
                            </m:ctrlPr>
                          </m:accPr>
                          <m:e>
                            <m:r>
                              <a:rPr lang="en-US" sz="2200" b="0" i="1" smtClean="0">
                                <a:latin typeface="Cambria Math"/>
                                <a:sym typeface="Symbol"/>
                              </a:rPr>
                              <m:t>𝑆</m:t>
                            </m:r>
                          </m:e>
                        </m:acc>
                      </m:num>
                      <m:den>
                        <m:sSub>
                          <m:sSubPr>
                            <m:ctrlPr>
                              <a:rPr lang="en-US" sz="2200" b="0" i="1" smtClean="0">
                                <a:latin typeface="Cambria Math"/>
                                <a:sym typeface="Symbol"/>
                              </a:rPr>
                            </m:ctrlPr>
                          </m:sSubPr>
                          <m:e>
                            <m:r>
                              <m:rPr>
                                <m:sty m:val="p"/>
                              </m:rPr>
                              <a:rPr lang="en-US" sz="2200">
                                <a:latin typeface="Cambria Math"/>
                                <a:ea typeface="Cambria Math"/>
                                <a:sym typeface="Symbol"/>
                              </a:rPr>
                              <m:t>σ</m:t>
                            </m:r>
                          </m:e>
                          <m:sub>
                            <m:r>
                              <a:rPr lang="en-US" sz="2200" b="0" i="1" smtClean="0">
                                <a:latin typeface="Cambria Math"/>
                                <a:sym typeface="Symbol"/>
                              </a:rPr>
                              <m:t>0</m:t>
                            </m:r>
                          </m:sub>
                        </m:sSub>
                      </m:den>
                    </m:f>
                  </m:oMath>
                </a14:m>
                <a:r>
                  <a:rPr lang="en-US" sz="2200" dirty="0" smtClean="0">
                    <a:sym typeface="Symbol"/>
                  </a:rPr>
                  <a:t>.</a:t>
                </a:r>
                <a:r>
                  <a:rPr lang="en-US" sz="1800" dirty="0" smtClean="0">
                    <a:sym typeface="Symbol"/>
                  </a:rPr>
                  <a:t>	</a:t>
                </a:r>
              </a:p>
              <a:p>
                <a:r>
                  <a:rPr lang="en-US" sz="2200" dirty="0" smtClean="0">
                    <a:sym typeface="Symbol"/>
                  </a:rPr>
                  <a:t>Temporal SNR: </a:t>
                </a:r>
                <a:endParaRPr lang="en-US" sz="2200" b="1" dirty="0" smtClean="0">
                  <a:sym typeface="Symbol"/>
                </a:endParaRPr>
              </a:p>
              <a:p>
                <a:endParaRPr lang="en-US" sz="2200" b="1" dirty="0" smtClean="0">
                  <a:sym typeface="Symbol"/>
                </a:endParaRPr>
              </a:p>
              <a:p>
                <a:endParaRPr lang="en-US" sz="2200" dirty="0">
                  <a:sym typeface="Symbol"/>
                </a:endParaRPr>
              </a:p>
              <a:p>
                <a:pPr lvl="1"/>
                <a:r>
                  <a:rPr lang="en-US" sz="1800" dirty="0" smtClean="0">
                    <a:sym typeface="Symbol"/>
                  </a:rPr>
                  <a:t>Given by the mean voxel/ROI value divided by temporal standard deviation.</a:t>
                </a: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105400"/>
              </a:xfrm>
              <a:blipFill rotWithShape="1">
                <a:blip r:embed="rId2"/>
                <a:stretch>
                  <a:fillRect l="-929" t="-836" b="-1075"/>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518" y="1905000"/>
            <a:ext cx="29051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743" y="4800600"/>
            <a:ext cx="2438399" cy="1067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815337"/>
            <a:ext cx="2540638" cy="1052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6519446"/>
            <a:ext cx="5243487" cy="338554"/>
          </a:xfrm>
          <a:prstGeom prst="rect">
            <a:avLst/>
          </a:prstGeom>
          <a:noFill/>
        </p:spPr>
        <p:txBody>
          <a:bodyPr wrap="none" rtlCol="0">
            <a:spAutoFit/>
          </a:bodyPr>
          <a:lstStyle/>
          <a:p>
            <a:r>
              <a:rPr lang="en-US" sz="1600" u="sng" dirty="0" smtClean="0"/>
              <a:t>Sources</a:t>
            </a:r>
            <a:r>
              <a:rPr lang="en-US" sz="1600" dirty="0" smtClean="0"/>
              <a:t>: </a:t>
            </a:r>
            <a:r>
              <a:rPr lang="en-US" sz="1600" dirty="0" err="1" smtClean="0"/>
              <a:t>Triantafyllou</a:t>
            </a:r>
            <a:r>
              <a:rPr lang="en-US" sz="1600" dirty="0" smtClean="0"/>
              <a:t> et al., 2005; </a:t>
            </a:r>
            <a:r>
              <a:rPr lang="en-US" sz="1600" dirty="0" err="1" smtClean="0"/>
              <a:t>Friedmann</a:t>
            </a:r>
            <a:r>
              <a:rPr lang="en-US" sz="1600" dirty="0" smtClean="0"/>
              <a:t> &amp; Glover 2006.</a:t>
            </a:r>
            <a:endParaRPr lang="en-US" sz="1600" dirty="0"/>
          </a:p>
        </p:txBody>
      </p:sp>
      <p:sp>
        <p:nvSpPr>
          <p:cNvPr id="15" name="Rectangle 2"/>
          <p:cNvSpPr txBox="1">
            <a:spLocks noChangeArrowheads="1"/>
          </p:cNvSpPr>
          <p:nvPr/>
        </p:nvSpPr>
        <p:spPr bwMode="auto">
          <a:xfrm>
            <a:off x="614363" y="-25400"/>
            <a:ext cx="7691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r>
              <a:rPr lang="en-US" altLang="en-US" sz="2800" b="1" kern="0" dirty="0" smtClean="0">
                <a:solidFill>
                  <a:schemeClr val="accent1">
                    <a:lumMod val="60000"/>
                    <a:lumOff val="40000"/>
                  </a:schemeClr>
                </a:solidFill>
              </a:rPr>
              <a:t>Implementation 4D: </a:t>
            </a:r>
            <a:r>
              <a:rPr lang="en-US" altLang="en-US" sz="2800" b="1" kern="0" dirty="0" err="1" smtClean="0">
                <a:solidFill>
                  <a:schemeClr val="accent1">
                    <a:lumMod val="60000"/>
                    <a:lumOff val="40000"/>
                  </a:schemeClr>
                </a:solidFill>
              </a:rPr>
              <a:t>tSNR</a:t>
            </a:r>
            <a:r>
              <a:rPr lang="en-US" altLang="en-US" sz="2800" b="1" kern="0" dirty="0" smtClean="0">
                <a:solidFill>
                  <a:schemeClr val="accent1">
                    <a:lumMod val="60000"/>
                    <a:lumOff val="40000"/>
                  </a:schemeClr>
                </a:solidFill>
              </a:rPr>
              <a:t> noise model</a:t>
            </a:r>
            <a:endParaRPr lang="en-US" altLang="en-US" sz="2800" kern="0" dirty="0" smtClean="0">
              <a:solidFill>
                <a:schemeClr val="accent1">
                  <a:lumMod val="60000"/>
                  <a:lumOff val="40000"/>
                </a:schemeClr>
              </a:solidFill>
            </a:endParaRPr>
          </a:p>
        </p:txBody>
      </p:sp>
    </p:spTree>
    <p:extLst>
      <p:ext uri="{BB962C8B-B14F-4D97-AF65-F5344CB8AC3E}">
        <p14:creationId xmlns:p14="http://schemas.microsoft.com/office/powerpoint/2010/main" val="252642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1000"/>
                                        <p:tgtEl>
                                          <p:spTgt spid="3">
                                            <p:txEl>
                                              <p:pRg st="6" end="6"/>
                                            </p:txEl>
                                          </p:spTgt>
                                        </p:tgtEl>
                                      </p:cBhvr>
                                    </p:animEffect>
                                    <p:anim calcmode="lin" valueType="num">
                                      <p:cBhvr>
                                        <p:cTn id="1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anim calcmode="lin" valueType="num">
                                      <p:cBhvr>
                                        <p:cTn id="24" dur="1000" fill="hold"/>
                                        <p:tgtEl>
                                          <p:spTgt spid="1030"/>
                                        </p:tgtEl>
                                        <p:attrNameLst>
                                          <p:attrName>ppt_x</p:attrName>
                                        </p:attrNameLst>
                                      </p:cBhvr>
                                      <p:tavLst>
                                        <p:tav tm="0">
                                          <p:val>
                                            <p:strVal val="#ppt_x"/>
                                          </p:val>
                                        </p:tav>
                                        <p:tav tm="100000">
                                          <p:val>
                                            <p:strVal val="#ppt_x"/>
                                          </p:val>
                                        </p:tav>
                                      </p:tavLst>
                                    </p:anim>
                                    <p:anim calcmode="lin" valueType="num">
                                      <p:cBhvr>
                                        <p:cTn id="25" dur="1000" fill="hold"/>
                                        <p:tgtEl>
                                          <p:spTgt spid="103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1000"/>
                                        <p:tgtEl>
                                          <p:spTgt spid="1028"/>
                                        </p:tgtEl>
                                      </p:cBhvr>
                                    </p:animEffect>
                                    <p:anim calcmode="lin" valueType="num">
                                      <p:cBhvr>
                                        <p:cTn id="29" dur="1000" fill="hold"/>
                                        <p:tgtEl>
                                          <p:spTgt spid="1028"/>
                                        </p:tgtEl>
                                        <p:attrNameLst>
                                          <p:attrName>ppt_x</p:attrName>
                                        </p:attrNameLst>
                                      </p:cBhvr>
                                      <p:tavLst>
                                        <p:tav tm="0">
                                          <p:val>
                                            <p:strVal val="#ppt_x"/>
                                          </p:val>
                                        </p:tav>
                                        <p:tav tm="100000">
                                          <p:val>
                                            <p:strVal val="#ppt_x"/>
                                          </p:val>
                                        </p:tav>
                                      </p:tavLst>
                                    </p:anim>
                                    <p:anim calcmode="lin" valueType="num">
                                      <p:cBhvr>
                                        <p:cTn id="30" dur="1000" fill="hold"/>
                                        <p:tgtEl>
                                          <p:spTgt spid="102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1000"/>
                                        <p:tgtEl>
                                          <p:spTgt spid="3">
                                            <p:txEl>
                                              <p:pRg st="9" end="9"/>
                                            </p:txEl>
                                          </p:spTgt>
                                        </p:tgtEl>
                                      </p:cBhvr>
                                    </p:animEffect>
                                    <p:anim calcmode="lin" valueType="num">
                                      <p:cBhvr>
                                        <p:cTn id="3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71599"/>
                <a:ext cx="8534400" cy="5147847"/>
              </a:xfrm>
            </p:spPr>
            <p:txBody>
              <a:bodyPr>
                <a:normAutofit fontScale="85000" lnSpcReduction="20000"/>
              </a:bodyPr>
              <a:lstStyle/>
              <a:p>
                <a:r>
                  <a:rPr lang="en-US" sz="2200" dirty="0" smtClean="0"/>
                  <a:t>The ratio of physiological to thermal noise can then be expressed by</a:t>
                </a:r>
              </a:p>
              <a:p>
                <a:pPr marL="0" indent="0">
                  <a:buNone/>
                </a:pPr>
                <a:endParaRPr lang="en-US" sz="2200" dirty="0" smtClean="0"/>
              </a:p>
              <a:p>
                <a:pPr marL="0" indent="0">
                  <a:buNone/>
                </a:pPr>
                <a:endParaRPr lang="en-US" sz="2200" dirty="0" smtClean="0"/>
              </a:p>
              <a:p>
                <a:pPr marL="0" indent="0">
                  <a:buNone/>
                </a:pPr>
                <a:endParaRPr lang="en-US" sz="2200" dirty="0"/>
              </a:p>
              <a:p>
                <a:r>
                  <a:rPr lang="en-US" sz="2200" dirty="0" smtClean="0">
                    <a:sym typeface="Symbol"/>
                  </a:rPr>
                  <a:t>Physiological noise = Bold like + non-Bold like components</a:t>
                </a:r>
              </a:p>
              <a:p>
                <a:endParaRPr lang="en-US" sz="2200" dirty="0">
                  <a:sym typeface="Symbol"/>
                </a:endParaRPr>
              </a:p>
              <a:p>
                <a:endParaRPr lang="en-US" sz="2200" dirty="0" smtClean="0">
                  <a:sym typeface="Symbol"/>
                </a:endParaRPr>
              </a:p>
              <a:p>
                <a:pPr marL="0" indent="0">
                  <a:buNone/>
                </a:pPr>
                <a:r>
                  <a:rPr lang="en-US" sz="2200" dirty="0" smtClean="0">
                    <a:sym typeface="Symbol"/>
                  </a:rPr>
                  <a:t>    </a:t>
                </a:r>
              </a:p>
              <a:p>
                <a:pPr marL="0" indent="0">
                  <a:buNone/>
                </a:pPr>
                <a:r>
                  <a:rPr lang="en-US" sz="2200" dirty="0" smtClean="0">
                    <a:sym typeface="Symbol"/>
                  </a:rPr>
                  <a:t>where it is has been assumed that </a:t>
                </a:r>
                <a:r>
                  <a:rPr lang="en-US" sz="2200" i="1" dirty="0" smtClean="0">
                    <a:latin typeface="Times New Roman" panose="02020603050405020304" pitchFamily="18" charset="0"/>
                    <a:cs typeface="Times New Roman" panose="02020603050405020304" pitchFamily="18" charset="0"/>
                    <a:sym typeface="Symbol"/>
                  </a:rPr>
                  <a:t>c</a:t>
                </a:r>
                <a:r>
                  <a:rPr lang="en-US" sz="2200" baseline="-25000" dirty="0" smtClean="0">
                    <a:latin typeface="Times New Roman" panose="02020603050405020304" pitchFamily="18" charset="0"/>
                    <a:cs typeface="Times New Roman" panose="02020603050405020304" pitchFamily="18" charset="0"/>
                    <a:sym typeface="Symbol"/>
                  </a:rPr>
                  <a:t>1</a:t>
                </a:r>
                <a:r>
                  <a:rPr lang="en-US" sz="2200" dirty="0" smtClean="0">
                    <a:sym typeface="Symbol"/>
                  </a:rPr>
                  <a:t> and </a:t>
                </a:r>
                <a:r>
                  <a:rPr lang="en-US" sz="2200" i="1" dirty="0" smtClean="0">
                    <a:latin typeface="Times New Roman" panose="02020603050405020304" pitchFamily="18" charset="0"/>
                    <a:cs typeface="Times New Roman" panose="02020603050405020304" pitchFamily="18" charset="0"/>
                    <a:sym typeface="Symbol"/>
                  </a:rPr>
                  <a:t>c</a:t>
                </a:r>
                <a:r>
                  <a:rPr lang="en-US" sz="2200" baseline="-25000" dirty="0" smtClean="0">
                    <a:latin typeface="Times New Roman" panose="02020603050405020304" pitchFamily="18" charset="0"/>
                    <a:cs typeface="Times New Roman" panose="02020603050405020304" pitchFamily="18" charset="0"/>
                    <a:sym typeface="Symbol"/>
                  </a:rPr>
                  <a:t>2</a:t>
                </a:r>
                <a:r>
                  <a:rPr lang="en-US" sz="2200" dirty="0" smtClean="0">
                    <a:sym typeface="Symbol"/>
                  </a:rPr>
                  <a:t> are </a:t>
                </a:r>
                <a:r>
                  <a:rPr lang="en-US" sz="2200" i="1" dirty="0" smtClean="0">
                    <a:sym typeface="Symbol"/>
                  </a:rPr>
                  <a:t>not</a:t>
                </a:r>
                <a:r>
                  <a:rPr lang="en-US" sz="2200" dirty="0" smtClean="0">
                    <a:sym typeface="Symbol"/>
                  </a:rPr>
                  <a:t> </a:t>
                </a:r>
                <a:r>
                  <a:rPr lang="en-US" sz="2200" i="1" dirty="0" smtClean="0">
                    <a:latin typeface="Times New Roman" panose="02020603050405020304" pitchFamily="18" charset="0"/>
                    <a:cs typeface="Times New Roman" panose="02020603050405020304" pitchFamily="18" charset="0"/>
                    <a:sym typeface="Symbol"/>
                  </a:rPr>
                  <a:t>B</a:t>
                </a:r>
                <a:r>
                  <a:rPr lang="en-US" sz="2200" baseline="-25000" dirty="0" smtClean="0">
                    <a:latin typeface="Times New Roman" panose="02020603050405020304" pitchFamily="18" charset="0"/>
                    <a:cs typeface="Times New Roman" panose="02020603050405020304" pitchFamily="18" charset="0"/>
                    <a:sym typeface="Symbol"/>
                  </a:rPr>
                  <a:t>0</a:t>
                </a:r>
                <a:r>
                  <a:rPr lang="en-US" sz="2200" dirty="0" smtClean="0">
                    <a:sym typeface="Symbol"/>
                  </a:rPr>
                  <a:t> dependent.</a:t>
                </a:r>
              </a:p>
              <a:p>
                <a:r>
                  <a:rPr lang="en-US" sz="2200" dirty="0" smtClean="0">
                    <a:sym typeface="Symbol"/>
                  </a:rPr>
                  <a:t>Hence </a:t>
                </a:r>
              </a:p>
              <a:p>
                <a:endParaRPr lang="en-US" sz="1800" dirty="0" smtClean="0">
                  <a:sym typeface="Symbol"/>
                </a:endParaRPr>
              </a:p>
              <a:p>
                <a:r>
                  <a:rPr lang="en-US" sz="2200" dirty="0" smtClean="0">
                    <a:sym typeface="Symbol"/>
                  </a:rPr>
                  <a:t>If </a:t>
                </a:r>
                <a14:m>
                  <m:oMath xmlns:m="http://schemas.openxmlformats.org/officeDocument/2006/math">
                    <m:sSub>
                      <m:sSubPr>
                        <m:ctrlPr>
                          <a:rPr lang="en-US" sz="2200" b="0" i="1" smtClean="0">
                            <a:latin typeface="Cambria Math"/>
                            <a:sym typeface="Symbol"/>
                          </a:rPr>
                        </m:ctrlPr>
                      </m:sSubPr>
                      <m:e>
                        <m:r>
                          <m:rPr>
                            <m:sty m:val="p"/>
                          </m:rPr>
                          <a:rPr lang="en-US" sz="2200" b="0" i="0" smtClean="0">
                            <a:latin typeface="Cambria Math"/>
                            <a:sym typeface="Symbol"/>
                          </a:rPr>
                          <m:t>SNR</m:t>
                        </m:r>
                      </m:e>
                      <m:sub>
                        <m:r>
                          <a:rPr lang="en-US" sz="2200" b="0" i="1" smtClean="0">
                            <a:latin typeface="Cambria Math"/>
                            <a:sym typeface="Symbol"/>
                          </a:rPr>
                          <m:t>0</m:t>
                        </m:r>
                      </m:sub>
                    </m:sSub>
                    <m:r>
                      <a:rPr lang="en-US" sz="2200" b="0" i="1" smtClean="0">
                        <a:latin typeface="Cambria Math"/>
                        <a:sym typeface="Symbol"/>
                      </a:rPr>
                      <m:t>=</m:t>
                    </m:r>
                    <m:r>
                      <a:rPr lang="el-GR" sz="2200" b="0" i="1" smtClean="0">
                        <a:latin typeface="Cambria Math"/>
                        <a:ea typeface="Cambria Math"/>
                        <a:sym typeface="Symbol"/>
                      </a:rPr>
                      <m:t>𝜅</m:t>
                    </m:r>
                    <m:r>
                      <a:rPr lang="en-US" sz="2200" b="0" i="1" smtClean="0">
                        <a:latin typeface="Cambria Math"/>
                        <a:ea typeface="Cambria Math"/>
                        <a:sym typeface="Symbol"/>
                      </a:rPr>
                      <m:t>𝑉</m:t>
                    </m:r>
                  </m:oMath>
                </a14:m>
                <a:r>
                  <a:rPr lang="en-US" sz="2200" dirty="0" smtClean="0">
                    <a:sym typeface="Symbol"/>
                  </a:rPr>
                  <a:t> the temporal SNR is: </a:t>
                </a:r>
              </a:p>
              <a:p>
                <a:endParaRPr lang="en-US" sz="1800" dirty="0" smtClean="0">
                  <a:sym typeface="Symbol"/>
                </a:endParaRPr>
              </a:p>
              <a:p>
                <a:pPr marL="0" indent="0">
                  <a:buNone/>
                </a:pPr>
                <a:r>
                  <a:rPr lang="en-US" sz="2200" b="1" dirty="0" smtClean="0">
                    <a:sym typeface="Symbol"/>
                  </a:rPr>
                  <a:t>     </a:t>
                </a:r>
                <a:r>
                  <a:rPr lang="en-US" sz="2200" dirty="0" smtClean="0">
                    <a:sym typeface="Symbol"/>
                  </a:rPr>
                  <a:t>where </a:t>
                </a:r>
                <a:r>
                  <a:rPr lang="en-US" sz="2200" i="1" dirty="0" smtClean="0">
                    <a:latin typeface="Times New Roman" panose="02020603050405020304" pitchFamily="18" charset="0"/>
                    <a:cs typeface="Times New Roman" panose="02020603050405020304" pitchFamily="18" charset="0"/>
                    <a:sym typeface="Symbol"/>
                  </a:rPr>
                  <a:t>V</a:t>
                </a:r>
                <a:r>
                  <a:rPr lang="en-US" sz="2200" dirty="0" smtClean="0">
                    <a:sym typeface="Symbol"/>
                  </a:rPr>
                  <a:t> denotes the volume of a voxel.</a:t>
                </a:r>
              </a:p>
              <a:p>
                <a:pPr marL="0" indent="0">
                  <a:buNone/>
                </a:pPr>
                <a:endParaRPr lang="en-US" sz="2200" b="1" dirty="0" smtClean="0">
                  <a:sym typeface="Symbol"/>
                </a:endParaRPr>
              </a:p>
              <a:p>
                <a:endParaRPr lang="en-US" sz="2200" b="1" dirty="0" smtClean="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71599"/>
                <a:ext cx="8534400" cy="5147847"/>
              </a:xfrm>
              <a:blipFill rotWithShape="1">
                <a:blip r:embed="rId2"/>
                <a:stretch>
                  <a:fillRect l="-714" t="-1659"/>
                </a:stretch>
              </a:blipFill>
            </p:spPr>
            <p:txBody>
              <a:bodyPr/>
              <a:lstStyle/>
              <a:p>
                <a:r>
                  <a:rPr lang="en-US">
                    <a:noFill/>
                  </a:rPr>
                  <a:t> </a:t>
                </a:r>
              </a:p>
            </p:txBody>
          </p:sp>
        </mc:Fallback>
      </mc:AlternateContent>
      <p:sp>
        <p:nvSpPr>
          <p:cNvPr id="4" name="TextBox 3"/>
          <p:cNvSpPr txBox="1"/>
          <p:nvPr/>
        </p:nvSpPr>
        <p:spPr>
          <a:xfrm>
            <a:off x="0" y="6519446"/>
            <a:ext cx="5269007" cy="338554"/>
          </a:xfrm>
          <a:prstGeom prst="rect">
            <a:avLst/>
          </a:prstGeom>
          <a:noFill/>
        </p:spPr>
        <p:txBody>
          <a:bodyPr wrap="none" rtlCol="0">
            <a:spAutoFit/>
          </a:bodyPr>
          <a:lstStyle/>
          <a:p>
            <a:r>
              <a:rPr lang="en-US" sz="1600" u="sng" dirty="0" smtClean="0"/>
              <a:t>Sources</a:t>
            </a:r>
            <a:r>
              <a:rPr lang="en-US" sz="1600" dirty="0" smtClean="0"/>
              <a:t>: Krueger and Glover, 2001; </a:t>
            </a:r>
            <a:r>
              <a:rPr lang="en-US" sz="1600" dirty="0" err="1" smtClean="0"/>
              <a:t>Triantafyllou</a:t>
            </a:r>
            <a:r>
              <a:rPr lang="en-US" sz="1600" dirty="0" smtClean="0"/>
              <a:t> et al., 2005.</a:t>
            </a:r>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957" y="1676400"/>
            <a:ext cx="3517643" cy="1101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76600"/>
            <a:ext cx="2971800" cy="81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3196775"/>
            <a:ext cx="5315235" cy="91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9865" y="4609106"/>
            <a:ext cx="3831826" cy="648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5257800"/>
            <a:ext cx="330517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2"/>
          <p:cNvSpPr txBox="1">
            <a:spLocks noChangeArrowheads="1"/>
          </p:cNvSpPr>
          <p:nvPr/>
        </p:nvSpPr>
        <p:spPr bwMode="auto">
          <a:xfrm>
            <a:off x="614363" y="-25400"/>
            <a:ext cx="7691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smtClean="0"/>
              <a:t>Presenting STANCE</a:t>
            </a:r>
            <a:r>
              <a:rPr lang="en-US" altLang="en-US" b="1" kern="0" dirty="0" smtClean="0"/>
              <a:t/>
            </a:r>
            <a:br>
              <a:rPr lang="en-US" altLang="en-US" b="1" kern="0" dirty="0" smtClean="0"/>
            </a:br>
            <a:r>
              <a:rPr lang="en-US" altLang="en-US" sz="2800" b="1" kern="0" dirty="0" smtClean="0">
                <a:solidFill>
                  <a:schemeClr val="accent1">
                    <a:lumMod val="60000"/>
                    <a:lumOff val="40000"/>
                  </a:schemeClr>
                </a:solidFill>
              </a:rPr>
              <a:t>Implementation 4D: </a:t>
            </a:r>
            <a:r>
              <a:rPr lang="en-US" altLang="en-US" sz="2800" b="1" kern="0" dirty="0" err="1" smtClean="0">
                <a:solidFill>
                  <a:schemeClr val="accent1">
                    <a:lumMod val="60000"/>
                    <a:lumOff val="40000"/>
                  </a:schemeClr>
                </a:solidFill>
              </a:rPr>
              <a:t>tSNR</a:t>
            </a:r>
            <a:r>
              <a:rPr lang="en-US" altLang="en-US" sz="2800" b="1" kern="0" dirty="0" smtClean="0">
                <a:solidFill>
                  <a:schemeClr val="accent1">
                    <a:lumMod val="60000"/>
                    <a:lumOff val="40000"/>
                  </a:schemeClr>
                </a:solidFill>
              </a:rPr>
              <a:t> noise model (cont.)</a:t>
            </a:r>
            <a:endParaRPr lang="en-US" altLang="en-US" sz="2800" kern="0" dirty="0" smtClean="0">
              <a:solidFill>
                <a:schemeClr val="accent1">
                  <a:lumMod val="60000"/>
                  <a:lumOff val="40000"/>
                </a:schemeClr>
              </a:solidFill>
            </a:endParaRPr>
          </a:p>
        </p:txBody>
      </p:sp>
    </p:spTree>
    <p:extLst>
      <p:ext uri="{BB962C8B-B14F-4D97-AF65-F5344CB8AC3E}">
        <p14:creationId xmlns:p14="http://schemas.microsoft.com/office/powerpoint/2010/main" val="401703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1000"/>
                                        <p:tgtEl>
                                          <p:spTgt spid="3">
                                            <p:txEl>
                                              <p:pRg st="9" end="9"/>
                                            </p:txEl>
                                          </p:spTgt>
                                        </p:tgtEl>
                                      </p:cBhvr>
                                    </p:animEffect>
                                    <p:anim calcmode="lin" valueType="num">
                                      <p:cBhvr>
                                        <p:cTn id="2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053"/>
                                        </p:tgtEl>
                                        <p:attrNameLst>
                                          <p:attrName>style.visibility</p:attrName>
                                        </p:attrNameLst>
                                      </p:cBhvr>
                                      <p:to>
                                        <p:strVal val="visible"/>
                                      </p:to>
                                    </p:set>
                                    <p:animEffect transition="in" filter="fade">
                                      <p:cBhvr>
                                        <p:cTn id="29" dur="1000"/>
                                        <p:tgtEl>
                                          <p:spTgt spid="2053"/>
                                        </p:tgtEl>
                                      </p:cBhvr>
                                    </p:animEffect>
                                    <p:anim calcmode="lin" valueType="num">
                                      <p:cBhvr>
                                        <p:cTn id="30" dur="1000" fill="hold"/>
                                        <p:tgtEl>
                                          <p:spTgt spid="2053"/>
                                        </p:tgtEl>
                                        <p:attrNameLst>
                                          <p:attrName>ppt_x</p:attrName>
                                        </p:attrNameLst>
                                      </p:cBhvr>
                                      <p:tavLst>
                                        <p:tav tm="0">
                                          <p:val>
                                            <p:strVal val="#ppt_x"/>
                                          </p:val>
                                        </p:tav>
                                        <p:tav tm="100000">
                                          <p:val>
                                            <p:strVal val="#ppt_x"/>
                                          </p:val>
                                        </p:tav>
                                      </p:tavLst>
                                    </p:anim>
                                    <p:anim calcmode="lin" valueType="num">
                                      <p:cBhvr>
                                        <p:cTn id="31"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wipe(down)">
                                      <p:cBhvr>
                                        <p:cTn id="36" dur="500"/>
                                        <p:tgtEl>
                                          <p:spTgt spid="3">
                                            <p:txEl>
                                              <p:pRg st="11" end="11"/>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Effect transition="in" filter="wipe(down)">
                                      <p:cBhvr>
                                        <p:cTn id="39" dur="500"/>
                                        <p:tgtEl>
                                          <p:spTgt spid="3">
                                            <p:txEl>
                                              <p:pRg st="13" end="13"/>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2054"/>
                                        </p:tgtEl>
                                        <p:attrNameLst>
                                          <p:attrName>style.visibility</p:attrName>
                                        </p:attrNameLst>
                                      </p:cBhvr>
                                      <p:to>
                                        <p:strVal val="visible"/>
                                      </p:to>
                                    </p:set>
                                    <p:animEffect transition="in" filter="wipe(down)">
                                      <p:cBhvr>
                                        <p:cTn id="4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1BF9F04-2413-45C8-B34A-B6932984E323}" type="slidenum">
              <a:rPr lang="en-US" smtClean="0">
                <a:solidFill>
                  <a:srgbClr val="000000">
                    <a:tint val="75000"/>
                  </a:srgbClr>
                </a:solidFill>
              </a:rPr>
              <a:pPr>
                <a:defRPr/>
              </a:pPr>
              <a:t>184</a:t>
            </a:fld>
            <a:endParaRPr lang="en-US" dirty="0">
              <a:solidFill>
                <a:srgbClr val="000000">
                  <a:tint val="75000"/>
                </a:srgbClr>
              </a:solidFill>
            </a:endParaRPr>
          </a:p>
        </p:txBody>
      </p:sp>
      <p:sp>
        <p:nvSpPr>
          <p:cNvPr id="5" name="Title 4"/>
          <p:cNvSpPr>
            <a:spLocks noGrp="1"/>
          </p:cNvSpPr>
          <p:nvPr>
            <p:ph type="title"/>
          </p:nvPr>
        </p:nvSpPr>
        <p:spPr/>
        <p:txBody>
          <a:bodyPr/>
          <a:lstStyle/>
          <a:p>
            <a:r>
              <a:rPr lang="en-US" dirty="0" smtClean="0"/>
              <a:t> </a:t>
            </a:r>
            <a:endParaRPr lang="en-US" dirty="0"/>
          </a:p>
        </p:txBody>
      </p:sp>
      <p:sp>
        <p:nvSpPr>
          <p:cNvPr id="6" name="Rectangle 2"/>
          <p:cNvSpPr txBox="1">
            <a:spLocks noChangeArrowheads="1"/>
          </p:cNvSpPr>
          <p:nvPr/>
        </p:nvSpPr>
        <p:spPr bwMode="auto">
          <a:xfrm>
            <a:off x="609599" y="0"/>
            <a:ext cx="7515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ctr" anchorCtr="0" compatLnSpc="1">
            <a:prstTxWarp prst="textNoShape">
              <a:avLst/>
            </a:prstTxWarp>
          </a:bodyPr>
          <a:lstStyle>
            <a:lvl1pPr algn="l" defTabSz="912813" rtl="0" eaLnBrk="0" fontAlgn="base" hangingPunct="0">
              <a:spcBef>
                <a:spcPct val="0"/>
              </a:spcBef>
              <a:spcAft>
                <a:spcPct val="0"/>
              </a:spcAft>
              <a:defRPr sz="2000">
                <a:solidFill>
                  <a:schemeClr val="bg1"/>
                </a:solidFill>
                <a:latin typeface="+mj-lt"/>
                <a:ea typeface="+mj-ea"/>
                <a:cs typeface="+mj-cs"/>
              </a:defRPr>
            </a:lvl1pPr>
            <a:lvl2pPr algn="l" defTabSz="912813" rtl="0" eaLnBrk="0" fontAlgn="base" hangingPunct="0">
              <a:spcBef>
                <a:spcPct val="0"/>
              </a:spcBef>
              <a:spcAft>
                <a:spcPct val="0"/>
              </a:spcAft>
              <a:defRPr sz="2000">
                <a:solidFill>
                  <a:schemeClr val="bg1"/>
                </a:solidFill>
                <a:latin typeface="Times New Roman" pitchFamily="18" charset="0"/>
              </a:defRPr>
            </a:lvl2pPr>
            <a:lvl3pPr algn="l" defTabSz="912813" rtl="0" eaLnBrk="0" fontAlgn="base" hangingPunct="0">
              <a:spcBef>
                <a:spcPct val="0"/>
              </a:spcBef>
              <a:spcAft>
                <a:spcPct val="0"/>
              </a:spcAft>
              <a:defRPr sz="2000">
                <a:solidFill>
                  <a:schemeClr val="bg1"/>
                </a:solidFill>
                <a:latin typeface="Times New Roman" pitchFamily="18" charset="0"/>
              </a:defRPr>
            </a:lvl3pPr>
            <a:lvl4pPr algn="l" defTabSz="912813" rtl="0" eaLnBrk="0" fontAlgn="base" hangingPunct="0">
              <a:spcBef>
                <a:spcPct val="0"/>
              </a:spcBef>
              <a:spcAft>
                <a:spcPct val="0"/>
              </a:spcAft>
              <a:defRPr sz="2000">
                <a:solidFill>
                  <a:schemeClr val="bg1"/>
                </a:solidFill>
                <a:latin typeface="Times New Roman" pitchFamily="18" charset="0"/>
              </a:defRPr>
            </a:lvl4pPr>
            <a:lvl5pPr algn="l" defTabSz="912813" rtl="0" eaLnBrk="0" fontAlgn="base" hangingPunct="0">
              <a:spcBef>
                <a:spcPct val="0"/>
              </a:spcBef>
              <a:spcAft>
                <a:spcPct val="0"/>
              </a:spcAft>
              <a:defRPr sz="2000">
                <a:solidFill>
                  <a:schemeClr val="bg1"/>
                </a:solidFill>
                <a:latin typeface="Times New Roman" pitchFamily="18" charset="0"/>
              </a:defRPr>
            </a:lvl5pPr>
            <a:lvl6pPr marL="99990" algn="l" defTabSz="914142" rtl="0" fontAlgn="base">
              <a:spcBef>
                <a:spcPct val="0"/>
              </a:spcBef>
              <a:spcAft>
                <a:spcPct val="0"/>
              </a:spcAft>
              <a:defRPr sz="2000">
                <a:solidFill>
                  <a:schemeClr val="bg1"/>
                </a:solidFill>
                <a:latin typeface="Times New Roman" pitchFamily="18" charset="0"/>
              </a:defRPr>
            </a:lvl6pPr>
            <a:lvl7pPr marL="199979" algn="l" defTabSz="914142" rtl="0" fontAlgn="base">
              <a:spcBef>
                <a:spcPct val="0"/>
              </a:spcBef>
              <a:spcAft>
                <a:spcPct val="0"/>
              </a:spcAft>
              <a:defRPr sz="2000">
                <a:solidFill>
                  <a:schemeClr val="bg1"/>
                </a:solidFill>
                <a:latin typeface="Times New Roman" pitchFamily="18" charset="0"/>
              </a:defRPr>
            </a:lvl7pPr>
            <a:lvl8pPr marL="299969" algn="l" defTabSz="914142" rtl="0" fontAlgn="base">
              <a:spcBef>
                <a:spcPct val="0"/>
              </a:spcBef>
              <a:spcAft>
                <a:spcPct val="0"/>
              </a:spcAft>
              <a:defRPr sz="2000">
                <a:solidFill>
                  <a:schemeClr val="bg1"/>
                </a:solidFill>
                <a:latin typeface="Times New Roman" pitchFamily="18" charset="0"/>
              </a:defRPr>
            </a:lvl8pPr>
            <a:lvl9pPr marL="399959" algn="l" defTabSz="914142" rtl="0" fontAlgn="base">
              <a:spcBef>
                <a:spcPct val="0"/>
              </a:spcBef>
              <a:spcAft>
                <a:spcPct val="0"/>
              </a:spcAft>
              <a:defRPr sz="2000">
                <a:solidFill>
                  <a:schemeClr val="bg1"/>
                </a:solidFill>
                <a:latin typeface="Times New Roman" pitchFamily="18" charset="0"/>
              </a:defRPr>
            </a:lvl9pPr>
          </a:lstStyle>
          <a:p>
            <a:pPr eaLnBrk="1" hangingPunct="1"/>
            <a:r>
              <a:rPr lang="en-US" sz="3000" b="1" kern="0" dirty="0">
                <a:solidFill>
                  <a:srgbClr val="FFFFFF"/>
                </a:solidFill>
              </a:rPr>
              <a:t>The </a:t>
            </a:r>
            <a:r>
              <a:rPr lang="en-US" sz="3000" b="1" kern="0" dirty="0" smtClean="0">
                <a:solidFill>
                  <a:srgbClr val="FFFFFF"/>
                </a:solidFill>
              </a:rPr>
              <a:t>exercise intervention</a:t>
            </a:r>
            <a:r>
              <a:rPr lang="en-US" sz="3200" b="1" kern="0" dirty="0">
                <a:solidFill>
                  <a:srgbClr val="FFFFFF"/>
                </a:solidFill>
              </a:rPr>
              <a:t/>
            </a:r>
            <a:br>
              <a:rPr lang="en-US" sz="3200" b="1" kern="0" dirty="0">
                <a:solidFill>
                  <a:srgbClr val="FFFFFF"/>
                </a:solidFill>
              </a:rPr>
            </a:br>
            <a:r>
              <a:rPr lang="en-US" sz="2800" b="1" kern="0" dirty="0" smtClean="0">
                <a:solidFill>
                  <a:srgbClr val="B50C00">
                    <a:lumMod val="60000"/>
                    <a:lumOff val="40000"/>
                  </a:srgbClr>
                </a:solidFill>
              </a:rPr>
              <a:t>OMNI-RES</a:t>
            </a:r>
            <a:endParaRPr lang="en-US" altLang="en-US" sz="2800" kern="0" dirty="0">
              <a:solidFill>
                <a:srgbClr val="B50C00">
                  <a:lumMod val="60000"/>
                  <a:lumOff val="40000"/>
                </a:srgbClr>
              </a:solidFill>
            </a:endParaRPr>
          </a:p>
        </p:txBody>
      </p:sp>
      <p:sp>
        <p:nvSpPr>
          <p:cNvPr id="3" name="Content Placeholder 2"/>
          <p:cNvSpPr>
            <a:spLocks noGrp="1"/>
          </p:cNvSpPr>
          <p:nvPr>
            <p:ph idx="1"/>
          </p:nvPr>
        </p:nvSpPr>
        <p:spPr/>
        <p:txBody>
          <a:bodyPr/>
          <a:lstStyle/>
          <a:p>
            <a:r>
              <a:rPr lang="en-US" dirty="0" smtClean="0"/>
              <a:t> </a:t>
            </a:r>
            <a:endParaRPr lang="en-US" dirty="0"/>
          </a:p>
        </p:txBody>
      </p:sp>
      <p:sp>
        <p:nvSpPr>
          <p:cNvPr id="8" name="Content Placeholder 20"/>
          <p:cNvSpPr txBox="1">
            <a:spLocks/>
          </p:cNvSpPr>
          <p:nvPr/>
        </p:nvSpPr>
        <p:spPr bwMode="auto">
          <a:xfrm>
            <a:off x="569912" y="1381125"/>
            <a:ext cx="8345487"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1" tIns="45706" rIns="91411" bIns="45706" numCol="1" anchor="t" anchorCtr="0" compatLnSpc="1">
            <a:prstTxWarp prst="textNoShape">
              <a:avLst/>
            </a:prstTxWarp>
          </a:bodyPr>
          <a:lstStyle>
            <a:lvl1pPr marL="342900" indent="-342900" algn="l" defTabSz="912813" rtl="0" eaLnBrk="0" fontAlgn="base" hangingPunct="0">
              <a:spcBef>
                <a:spcPct val="20000"/>
              </a:spcBef>
              <a:spcAft>
                <a:spcPct val="25000"/>
              </a:spcAft>
              <a:defRPr sz="3200">
                <a:solidFill>
                  <a:schemeClr val="tx1"/>
                </a:solidFill>
                <a:latin typeface="+mn-lt"/>
                <a:ea typeface="+mn-ea"/>
                <a:cs typeface="+mn-cs"/>
              </a:defRPr>
            </a:lvl1pPr>
            <a:lvl2pPr marL="398463" indent="-284163" algn="l" defTabSz="912813" rtl="0" eaLnBrk="0" fontAlgn="base" hangingPunct="0">
              <a:spcBef>
                <a:spcPct val="20000"/>
              </a:spcBef>
              <a:spcAft>
                <a:spcPct val="0"/>
              </a:spcAft>
              <a:buClr>
                <a:srgbClr val="CC0000"/>
              </a:buClr>
              <a:buSzPct val="90000"/>
              <a:buFont typeface="Wingdings" pitchFamily="2" charset="2"/>
              <a:buChar char="§"/>
              <a:defRPr sz="2400">
                <a:solidFill>
                  <a:schemeClr val="tx1"/>
                </a:solidFill>
                <a:latin typeface="+mn-lt"/>
              </a:defRPr>
            </a:lvl2pPr>
            <a:lvl3pPr marL="741363" indent="-227013" algn="l" defTabSz="912813" rtl="0" eaLnBrk="0" fontAlgn="base" hangingPunct="0">
              <a:spcBef>
                <a:spcPct val="40000"/>
              </a:spcBef>
              <a:spcAft>
                <a:spcPct val="0"/>
              </a:spcAft>
              <a:buChar char="•"/>
              <a:defRPr sz="2000" i="1">
                <a:solidFill>
                  <a:schemeClr val="tx1"/>
                </a:solidFill>
                <a:latin typeface="+mn-lt"/>
              </a:defRPr>
            </a:lvl3pPr>
            <a:lvl4pPr marL="1257300" indent="-227013" algn="l" defTabSz="912813" rtl="0" eaLnBrk="0" fontAlgn="base" hangingPunct="0">
              <a:spcBef>
                <a:spcPct val="40000"/>
              </a:spcBef>
              <a:spcAft>
                <a:spcPct val="0"/>
              </a:spcAft>
              <a:buChar char="–"/>
              <a:defRPr>
                <a:solidFill>
                  <a:schemeClr val="tx1"/>
                </a:solidFill>
                <a:latin typeface="+mn-lt"/>
              </a:defRPr>
            </a:lvl4pPr>
            <a:lvl5pPr marL="1420813" indent="407988" algn="l" defTabSz="912813" rtl="0" eaLnBrk="0" fontAlgn="base" hangingPunct="0">
              <a:spcBef>
                <a:spcPct val="20000"/>
              </a:spcBef>
              <a:spcAft>
                <a:spcPct val="0"/>
              </a:spcAft>
              <a:defRPr>
                <a:solidFill>
                  <a:schemeClr val="tx1"/>
                </a:solidFill>
                <a:latin typeface="+mn-lt"/>
              </a:defRPr>
            </a:lvl5pPr>
            <a:lvl6pPr marL="1522065" algn="l" defTabSz="914142" rtl="0" fontAlgn="base">
              <a:spcBef>
                <a:spcPct val="20000"/>
              </a:spcBef>
              <a:spcAft>
                <a:spcPct val="0"/>
              </a:spcAft>
              <a:defRPr sz="1800">
                <a:solidFill>
                  <a:schemeClr val="tx1"/>
                </a:solidFill>
                <a:latin typeface="+mn-lt"/>
              </a:defRPr>
            </a:lvl6pPr>
            <a:lvl7pPr marL="1622054" algn="l" defTabSz="914142" rtl="0" fontAlgn="base">
              <a:spcBef>
                <a:spcPct val="20000"/>
              </a:spcBef>
              <a:spcAft>
                <a:spcPct val="0"/>
              </a:spcAft>
              <a:defRPr sz="1800">
                <a:solidFill>
                  <a:schemeClr val="tx1"/>
                </a:solidFill>
                <a:latin typeface="+mn-lt"/>
              </a:defRPr>
            </a:lvl7pPr>
            <a:lvl8pPr marL="1722044" algn="l" defTabSz="914142" rtl="0" fontAlgn="base">
              <a:spcBef>
                <a:spcPct val="20000"/>
              </a:spcBef>
              <a:spcAft>
                <a:spcPct val="0"/>
              </a:spcAft>
              <a:defRPr sz="1800">
                <a:solidFill>
                  <a:schemeClr val="tx1"/>
                </a:solidFill>
                <a:latin typeface="+mn-lt"/>
              </a:defRPr>
            </a:lvl8pPr>
            <a:lvl9pPr marL="1822033" algn="l" defTabSz="914142" rtl="0" fontAlgn="base">
              <a:spcBef>
                <a:spcPct val="20000"/>
              </a:spcBef>
              <a:spcAft>
                <a:spcPct val="0"/>
              </a:spcAft>
              <a:defRPr sz="1800">
                <a:solidFill>
                  <a:schemeClr val="tx1"/>
                </a:solidFill>
                <a:latin typeface="+mn-lt"/>
              </a:defRPr>
            </a:lvl9pPr>
          </a:lstStyle>
          <a:p>
            <a:pPr marL="114300" lvl="1" indent="0" algn="just" eaLnBrk="1" hangingPunct="1">
              <a:spcBef>
                <a:spcPts val="600"/>
              </a:spcBef>
              <a:spcAft>
                <a:spcPts val="600"/>
              </a:spcAft>
              <a:buFont typeface="Wingdings" pitchFamily="2" charset="2"/>
              <a:buNone/>
              <a:defRPr/>
            </a:pPr>
            <a:r>
              <a:rPr lang="en-US" sz="2000" kern="0" dirty="0">
                <a:solidFill>
                  <a:srgbClr val="000000"/>
                </a:solidFill>
                <a:latin typeface="Garamond" panose="02020404030301010803" pitchFamily="18" charset="0"/>
              </a:rPr>
              <a:t>The </a:t>
            </a:r>
            <a:r>
              <a:rPr lang="en-US" sz="2000" kern="0" dirty="0" smtClean="0">
                <a:solidFill>
                  <a:srgbClr val="000000"/>
                </a:solidFill>
                <a:latin typeface="Garamond" panose="02020404030301010803" pitchFamily="18" charset="0"/>
              </a:rPr>
              <a:t>OMNI </a:t>
            </a:r>
            <a:r>
              <a:rPr lang="en-US" sz="2000" kern="0" dirty="0">
                <a:solidFill>
                  <a:srgbClr val="000000"/>
                </a:solidFill>
                <a:latin typeface="Garamond" panose="02020404030301010803" pitchFamily="18" charset="0"/>
              </a:rPr>
              <a:t>Perceived Exertion Scale for Resistance Exercise  </a:t>
            </a:r>
            <a:r>
              <a:rPr lang="en-US" sz="2000" kern="0" dirty="0" smtClean="0">
                <a:solidFill>
                  <a:srgbClr val="000000"/>
                </a:solidFill>
                <a:latin typeface="Garamond" panose="02020404030301010803" pitchFamily="18" charset="0"/>
              </a:rPr>
              <a:t>(</a:t>
            </a:r>
            <a:r>
              <a:rPr lang="en-US" sz="2000" kern="0" dirty="0">
                <a:solidFill>
                  <a:srgbClr val="000000"/>
                </a:solidFill>
                <a:latin typeface="Garamond" panose="02020404030301010803" pitchFamily="18" charset="0"/>
              </a:rPr>
              <a:t>OMNI-RES) is a scale that was developed </a:t>
            </a:r>
            <a:r>
              <a:rPr lang="en-US" sz="2000" kern="0" dirty="0" smtClean="0">
                <a:solidFill>
                  <a:srgbClr val="000000"/>
                </a:solidFill>
                <a:latin typeface="Garamond" panose="02020404030301010803" pitchFamily="18" charset="0"/>
              </a:rPr>
              <a:t>for varying the intensity of resistance training, similar </a:t>
            </a:r>
            <a:r>
              <a:rPr lang="en-US" sz="2000" kern="0" dirty="0">
                <a:solidFill>
                  <a:srgbClr val="000000"/>
                </a:solidFill>
                <a:latin typeface="Garamond" panose="02020404030301010803" pitchFamily="18" charset="0"/>
              </a:rPr>
              <a:t>to the Borg </a:t>
            </a:r>
            <a:r>
              <a:rPr lang="en-US" sz="2000" kern="0" dirty="0" smtClean="0">
                <a:solidFill>
                  <a:srgbClr val="000000"/>
                </a:solidFill>
                <a:latin typeface="Garamond" panose="02020404030301010803" pitchFamily="18" charset="0"/>
              </a:rPr>
              <a:t>rating of </a:t>
            </a:r>
            <a:r>
              <a:rPr lang="en-US" sz="2000" kern="0" dirty="0">
                <a:solidFill>
                  <a:srgbClr val="000000"/>
                </a:solidFill>
                <a:latin typeface="Garamond" panose="02020404030301010803" pitchFamily="18" charset="0"/>
              </a:rPr>
              <a:t>perceived </a:t>
            </a:r>
            <a:r>
              <a:rPr lang="en-US" sz="2000" kern="0" dirty="0" smtClean="0">
                <a:solidFill>
                  <a:srgbClr val="000000"/>
                </a:solidFill>
                <a:latin typeface="Garamond" panose="02020404030301010803" pitchFamily="18" charset="0"/>
              </a:rPr>
              <a:t>exertion (RPE) </a:t>
            </a:r>
            <a:r>
              <a:rPr lang="en-US" sz="2000" kern="0" dirty="0">
                <a:solidFill>
                  <a:srgbClr val="000000"/>
                </a:solidFill>
                <a:latin typeface="Garamond" panose="02020404030301010803" pitchFamily="18" charset="0"/>
              </a:rPr>
              <a:t>scale. The term OMNI is </a:t>
            </a:r>
            <a:r>
              <a:rPr lang="en-US" sz="2000" kern="0" dirty="0" smtClean="0">
                <a:solidFill>
                  <a:srgbClr val="000000"/>
                </a:solidFill>
                <a:latin typeface="Garamond" panose="02020404030301010803" pitchFamily="18" charset="0"/>
              </a:rPr>
              <a:t>a modern contraction of </a:t>
            </a:r>
            <a:r>
              <a:rPr lang="en-US" sz="2000" kern="0" dirty="0">
                <a:solidFill>
                  <a:srgbClr val="000000"/>
                </a:solidFill>
                <a:latin typeface="Garamond" panose="02020404030301010803" pitchFamily="18" charset="0"/>
              </a:rPr>
              <a:t>the </a:t>
            </a:r>
            <a:r>
              <a:rPr lang="en-US" sz="2000" kern="0" dirty="0" smtClean="0">
                <a:solidFill>
                  <a:srgbClr val="000000"/>
                </a:solidFill>
                <a:latin typeface="Garamond" panose="02020404030301010803" pitchFamily="18" charset="0"/>
              </a:rPr>
              <a:t>Latin word </a:t>
            </a:r>
            <a:r>
              <a:rPr lang="en-US" sz="2000" i="1" kern="0" dirty="0" smtClean="0">
                <a:solidFill>
                  <a:srgbClr val="000000"/>
                </a:solidFill>
                <a:latin typeface="Garamond" panose="02020404030301010803" pitchFamily="18" charset="0"/>
              </a:rPr>
              <a:t>omnibus</a:t>
            </a:r>
            <a:r>
              <a:rPr lang="en-US" sz="2000" kern="0" dirty="0" smtClean="0">
                <a:solidFill>
                  <a:srgbClr val="000000"/>
                </a:solidFill>
                <a:latin typeface="Garamond" panose="02020404030301010803" pitchFamily="18" charset="0"/>
              </a:rPr>
              <a:t> “for all.” </a:t>
            </a:r>
            <a:r>
              <a:rPr lang="en-US" sz="2000" kern="0" dirty="0">
                <a:solidFill>
                  <a:srgbClr val="000000"/>
                </a:solidFill>
                <a:latin typeface="Garamond" panose="02020404030301010803" pitchFamily="18" charset="0"/>
              </a:rPr>
              <a:t>Used in the context of </a:t>
            </a:r>
            <a:r>
              <a:rPr lang="en-US" sz="2000" kern="0" dirty="0" smtClean="0">
                <a:solidFill>
                  <a:srgbClr val="000000"/>
                </a:solidFill>
                <a:latin typeface="Garamond" panose="02020404030301010803" pitchFamily="18" charset="0"/>
              </a:rPr>
              <a:t>perceived exertion </a:t>
            </a:r>
            <a:r>
              <a:rPr lang="en-US" sz="2000" kern="0" dirty="0">
                <a:solidFill>
                  <a:srgbClr val="000000"/>
                </a:solidFill>
                <a:latin typeface="Garamond" panose="02020404030301010803" pitchFamily="18" charset="0"/>
              </a:rPr>
              <a:t>metrics, OMNI means a RPE scale </a:t>
            </a:r>
            <a:r>
              <a:rPr lang="en-US" sz="2000" kern="0" dirty="0" smtClean="0">
                <a:solidFill>
                  <a:srgbClr val="000000"/>
                </a:solidFill>
                <a:latin typeface="Garamond" panose="02020404030301010803" pitchFamily="18" charset="0"/>
              </a:rPr>
              <a:t>having broadly generalizable </a:t>
            </a:r>
            <a:r>
              <a:rPr lang="en-US" sz="2000" kern="0" dirty="0">
                <a:solidFill>
                  <a:srgbClr val="000000"/>
                </a:solidFill>
                <a:latin typeface="Garamond" panose="02020404030301010803" pitchFamily="18" charset="0"/>
              </a:rPr>
              <a:t>properties. The scale has both </a:t>
            </a:r>
            <a:r>
              <a:rPr lang="en-US" sz="2000" kern="0" dirty="0" smtClean="0">
                <a:solidFill>
                  <a:srgbClr val="000000"/>
                </a:solidFill>
                <a:latin typeface="Garamond" panose="02020404030301010803" pitchFamily="18" charset="0"/>
              </a:rPr>
              <a:t>verbal and </a:t>
            </a:r>
            <a:r>
              <a:rPr lang="en-US" sz="2000" kern="0" dirty="0">
                <a:solidFill>
                  <a:srgbClr val="000000"/>
                </a:solidFill>
                <a:latin typeface="Garamond" panose="02020404030301010803" pitchFamily="18" charset="0"/>
              </a:rPr>
              <a:t>mode specific pictorial descriptors distributed along </a:t>
            </a:r>
            <a:r>
              <a:rPr lang="en-US" sz="2000" kern="0" dirty="0" smtClean="0">
                <a:solidFill>
                  <a:srgbClr val="000000"/>
                </a:solidFill>
                <a:latin typeface="Garamond" panose="02020404030301010803" pitchFamily="18" charset="0"/>
              </a:rPr>
              <a:t>a comparatively </a:t>
            </a:r>
            <a:r>
              <a:rPr lang="en-US" sz="2000" kern="0" dirty="0">
                <a:solidFill>
                  <a:srgbClr val="000000"/>
                </a:solidFill>
                <a:latin typeface="Garamond" panose="02020404030301010803" pitchFamily="18" charset="0"/>
              </a:rPr>
              <a:t>narrow numerical response range, 0–10.</a:t>
            </a:r>
            <a:endParaRPr lang="en-US" sz="2000" kern="0" dirty="0" smtClean="0">
              <a:solidFill>
                <a:srgbClr val="000000"/>
              </a:solidFill>
              <a:latin typeface="Garamond" panose="02020404030301010803" pitchFamily="18" charset="0"/>
            </a:endParaRPr>
          </a:p>
          <a:p>
            <a:pPr marL="114300" lvl="1" indent="0" eaLnBrk="1" hangingPunct="1">
              <a:spcBef>
                <a:spcPts val="1000"/>
              </a:spcBef>
              <a:spcAft>
                <a:spcPts val="1000"/>
              </a:spcAft>
              <a:buFont typeface="Wingdings" pitchFamily="2" charset="2"/>
              <a:buNone/>
              <a:defRPr/>
            </a:pPr>
            <a:endParaRPr lang="en-US" sz="2000" kern="0" dirty="0" smtClean="0">
              <a:solidFill>
                <a:srgbClr val="000000"/>
              </a:solidFill>
            </a:endParaRPr>
          </a:p>
          <a:p>
            <a:pPr lvl="1" eaLnBrk="1" hangingPunct="1">
              <a:spcBef>
                <a:spcPts val="1200"/>
              </a:spcBef>
              <a:spcAft>
                <a:spcPts val="1200"/>
              </a:spcAft>
              <a:defRPr/>
            </a:pPr>
            <a:endParaRPr lang="en-US" kern="0" dirty="0" smtClean="0">
              <a:solidFill>
                <a:srgbClr val="000000"/>
              </a:solidFill>
              <a:latin typeface="Garamond" panose="02020404030301010803" pitchFamily="18" charset="0"/>
              <a:ea typeface="Verdana" panose="020B0604030504040204" pitchFamily="34" charset="0"/>
              <a:cs typeface="Times New Roman" panose="02020603050405020304" pitchFamily="18" charset="0"/>
            </a:endParaRPr>
          </a:p>
        </p:txBody>
      </p:sp>
      <p:sp>
        <p:nvSpPr>
          <p:cNvPr id="9" name="AutoShape 2" descr="https://www.researchgate.net/publication/50377157/figure/fig1/AS:305702401789952@1449896540054/Figure-1-Rating-of-perceived-exertion-RPE-OMNI-RES-scale-proposed-by-Robertson-et-a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 name="AutoShape 4" descr="https://www.researchgate.net/publication/50377157/figure/fig1/AS:305702401789952@1449896540054/Figure-1-Rating-of-perceived-exertion-RPE-OMNI-RES-scale-proposed-by-Robertson-et-al.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581400"/>
            <a:ext cx="6254713" cy="3291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864313" y="3886200"/>
            <a:ext cx="2051086" cy="1877437"/>
          </a:xfrm>
          <a:prstGeom prst="rect">
            <a:avLst/>
          </a:prstGeom>
          <a:noFill/>
        </p:spPr>
        <p:txBody>
          <a:bodyPr wrap="square" rtlCol="0">
            <a:spAutoFit/>
          </a:bodyPr>
          <a:lstStyle/>
          <a:p>
            <a:r>
              <a:rPr lang="en-US" sz="1400" dirty="0">
                <a:solidFill>
                  <a:srgbClr val="000000"/>
                </a:solidFill>
              </a:rPr>
              <a:t>   </a:t>
            </a:r>
            <a:r>
              <a:rPr lang="en-US" sz="1400" u="sng" dirty="0" smtClean="0">
                <a:solidFill>
                  <a:srgbClr val="000000"/>
                </a:solidFill>
              </a:rPr>
              <a:t>Source:</a:t>
            </a:r>
            <a:r>
              <a:rPr lang="en-US" sz="1400" dirty="0">
                <a:solidFill>
                  <a:srgbClr val="000000"/>
                </a:solidFill>
              </a:rPr>
              <a:t> </a:t>
            </a:r>
            <a:r>
              <a:rPr lang="en-US" sz="1400" dirty="0" smtClean="0">
                <a:solidFill>
                  <a:srgbClr val="000000"/>
                </a:solidFill>
              </a:rPr>
              <a:t>Robinson et al</a:t>
            </a:r>
            <a:r>
              <a:rPr lang="en-US" sz="1400" dirty="0">
                <a:solidFill>
                  <a:srgbClr val="000000"/>
                </a:solidFill>
              </a:rPr>
              <a:t>. “Concurrent Validation of the OMNI Perceived</a:t>
            </a:r>
          </a:p>
          <a:p>
            <a:r>
              <a:rPr lang="en-US" sz="1400" dirty="0">
                <a:solidFill>
                  <a:srgbClr val="000000"/>
                </a:solidFill>
              </a:rPr>
              <a:t>Exertion Scale for Resistance Exercise” Med </a:t>
            </a:r>
            <a:r>
              <a:rPr lang="en-US" sz="1400" dirty="0" err="1">
                <a:solidFill>
                  <a:srgbClr val="000000"/>
                </a:solidFill>
              </a:rPr>
              <a:t>Sci</a:t>
            </a:r>
            <a:r>
              <a:rPr lang="en-US" sz="1400" dirty="0">
                <a:solidFill>
                  <a:srgbClr val="000000"/>
                </a:solidFill>
              </a:rPr>
              <a:t> Sports </a:t>
            </a:r>
            <a:r>
              <a:rPr lang="en-US" sz="1400" dirty="0" err="1">
                <a:solidFill>
                  <a:srgbClr val="000000"/>
                </a:solidFill>
              </a:rPr>
              <a:t>Exerc</a:t>
            </a:r>
            <a:r>
              <a:rPr lang="en-US" sz="1400" dirty="0">
                <a:solidFill>
                  <a:srgbClr val="000000"/>
                </a:solidFill>
              </a:rPr>
              <a:t>. </a:t>
            </a:r>
            <a:r>
              <a:rPr lang="en-US" sz="1400" dirty="0" smtClean="0">
                <a:solidFill>
                  <a:srgbClr val="000000"/>
                </a:solidFill>
              </a:rPr>
              <a:t>35(2</a:t>
            </a:r>
            <a:r>
              <a:rPr lang="en-US" sz="1400" dirty="0">
                <a:solidFill>
                  <a:srgbClr val="000000"/>
                </a:solidFill>
              </a:rPr>
              <a:t>):</a:t>
            </a:r>
            <a:r>
              <a:rPr lang="en-US" sz="1400" dirty="0" smtClean="0">
                <a:solidFill>
                  <a:srgbClr val="000000"/>
                </a:solidFill>
              </a:rPr>
              <a:t>333-41, Feb. 2003.</a:t>
            </a:r>
            <a:endParaRPr lang="en-US" sz="1400"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192818161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Segmentation of AT from Dixon </a:t>
            </a:r>
            <a:r>
              <a:rPr lang="en-US" sz="3000" b="1" dirty="0" smtClean="0"/>
              <a:t>MRIs</a:t>
            </a:r>
            <a:r>
              <a:rPr lang="en-US" b="1" dirty="0"/>
              <a:t/>
            </a:r>
            <a:br>
              <a:rPr lang="en-US" b="1" dirty="0"/>
            </a:br>
            <a:r>
              <a:rPr lang="en-US" sz="2800" b="1" dirty="0" smtClean="0">
                <a:solidFill>
                  <a:schemeClr val="accent1">
                    <a:lumMod val="60000"/>
                    <a:lumOff val="40000"/>
                  </a:schemeClr>
                </a:solidFill>
              </a:rPr>
              <a:t>Introduction: body fat assessment measures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345487" cy="5208588"/>
          </a:xfrm>
        </p:spPr>
        <p:txBody>
          <a:bodyPr/>
          <a:lstStyle/>
          <a:p>
            <a:pPr marL="114300" lvl="1" indent="0" eaLnBrk="1" hangingPunct="1">
              <a:spcBef>
                <a:spcPts val="1200"/>
              </a:spcBef>
              <a:spcAft>
                <a:spcPts val="1200"/>
              </a:spcAft>
              <a:buNone/>
              <a:defRPr/>
            </a:pPr>
            <a:r>
              <a:rPr lang="en-US" sz="2100" dirty="0" smtClean="0">
                <a:latin typeface="Garamond" panose="02020404030301010803" pitchFamily="18" charset="0"/>
                <a:ea typeface="Verdana" panose="020B0604030504040204" pitchFamily="34" charset="0"/>
                <a:cs typeface="Times New Roman" panose="02020603050405020304" pitchFamily="18" charset="0"/>
              </a:rPr>
              <a:t>Obesity-related conditions are the leading cause of death in the US. –CDC</a:t>
            </a:r>
          </a:p>
          <a:p>
            <a:pPr marL="114300" lvl="1" indent="0" eaLnBrk="1" hangingPunct="1">
              <a:spcBef>
                <a:spcPts val="300"/>
              </a:spcBef>
              <a:spcAft>
                <a:spcPts val="0"/>
              </a:spcAft>
              <a:buNone/>
              <a:defRPr/>
            </a:pPr>
            <a:r>
              <a:rPr lang="en-US" sz="2100" dirty="0" smtClean="0">
                <a:latin typeface="Garamond" panose="02020404030301010803" pitchFamily="18" charset="0"/>
                <a:ea typeface="Verdana" panose="020B0604030504040204" pitchFamily="34" charset="0"/>
                <a:cs typeface="Times New Roman" panose="02020603050405020304" pitchFamily="18" charset="0"/>
              </a:rPr>
              <a:t>Commonly used biomarkers by health professionals:</a:t>
            </a:r>
          </a:p>
          <a:p>
            <a:pPr lvl="1" eaLnBrk="1" hangingPunct="1">
              <a:spcBef>
                <a:spcPts val="600"/>
              </a:spcBef>
              <a:spcAft>
                <a:spcPts val="600"/>
              </a:spcAft>
              <a:defRPr/>
            </a:pPr>
            <a:r>
              <a:rPr lang="en-US" sz="2100" b="1" dirty="0" smtClean="0">
                <a:latin typeface="Garamond" panose="02020404030301010803" pitchFamily="18" charset="0"/>
                <a:ea typeface="Verdana" panose="020B0604030504040204" pitchFamily="34" charset="0"/>
                <a:cs typeface="Times New Roman" panose="02020603050405020304" pitchFamily="18" charset="0"/>
              </a:rPr>
              <a:t>Anthropometric</a:t>
            </a:r>
            <a:r>
              <a:rPr lang="en-US" sz="2100" dirty="0" smtClean="0">
                <a:latin typeface="Garamond" panose="02020404030301010803" pitchFamily="18" charset="0"/>
                <a:ea typeface="Verdana" panose="020B0604030504040204" pitchFamily="34" charset="0"/>
                <a:cs typeface="Times New Roman" panose="02020603050405020304" pitchFamily="18" charset="0"/>
              </a:rPr>
              <a:t>, e.g. Body Mass Index (BMI) = mass/height</a:t>
            </a:r>
            <a:r>
              <a:rPr lang="en-US" sz="2100" baseline="30000" dirty="0" smtClean="0">
                <a:latin typeface="Garamond" panose="02020404030301010803" pitchFamily="18" charset="0"/>
                <a:ea typeface="Verdana" panose="020B0604030504040204" pitchFamily="34" charset="0"/>
                <a:cs typeface="Times New Roman" panose="02020603050405020304" pitchFamily="18" charset="0"/>
              </a:rPr>
              <a:t>2</a:t>
            </a:r>
            <a:r>
              <a:rPr lang="en-US" sz="2100" dirty="0" smtClean="0">
                <a:latin typeface="Garamond" panose="02020404030301010803" pitchFamily="18" charset="0"/>
                <a:ea typeface="Verdana" panose="020B0604030504040204" pitchFamily="34" charset="0"/>
                <a:cs typeface="Times New Roman" panose="02020603050405020304" pitchFamily="18" charset="0"/>
              </a:rPr>
              <a:t>. </a:t>
            </a:r>
            <a:r>
              <a:rPr lang="en-US" sz="2100" dirty="0" smtClean="0">
                <a:solidFill>
                  <a:srgbClr val="008028"/>
                </a:solidFill>
                <a:latin typeface="Garamond" panose="02020404030301010803" pitchFamily="18" charset="0"/>
                <a:ea typeface="Verdana" panose="020B0604030504040204" pitchFamily="34" charset="0"/>
                <a:cs typeface="Times New Roman" panose="02020603050405020304" pitchFamily="18" charset="0"/>
              </a:rPr>
              <a:t>International standard for obesity statistics. </a:t>
            </a:r>
            <a:r>
              <a:rPr lang="en-US" sz="2100" dirty="0" smtClean="0">
                <a:solidFill>
                  <a:srgbClr val="C00000"/>
                </a:solidFill>
                <a:latin typeface="Garamond" panose="02020404030301010803" pitchFamily="18" charset="0"/>
                <a:ea typeface="Verdana" panose="020B0604030504040204" pitchFamily="34" charset="0"/>
                <a:cs typeface="Times New Roman" panose="02020603050405020304" pitchFamily="18" charset="0"/>
              </a:rPr>
              <a:t>Fails to differentiate fat from muscle.</a:t>
            </a:r>
            <a:r>
              <a:rPr lang="en-US" sz="2100" dirty="0" smtClean="0">
                <a:latin typeface="Garamond" panose="02020404030301010803" pitchFamily="18" charset="0"/>
                <a:ea typeface="Verdana" panose="020B0604030504040204" pitchFamily="34" charset="0"/>
                <a:cs typeface="Times New Roman" panose="02020603050405020304" pitchFamily="18" charset="0"/>
              </a:rPr>
              <a:t> </a:t>
            </a:r>
            <a:r>
              <a:rPr lang="en-US" sz="2100" dirty="0" smtClean="0">
                <a:solidFill>
                  <a:srgbClr val="C00000"/>
                </a:solidFill>
                <a:latin typeface="Garamond" panose="02020404030301010803" pitchFamily="18" charset="0"/>
                <a:ea typeface="Verdana" panose="020B0604030504040204" pitchFamily="34" charset="0"/>
                <a:cs typeface="Times New Roman" panose="02020603050405020304" pitchFamily="18" charset="0"/>
              </a:rPr>
              <a:t>Ignores physical variation. Inaccurate metric. </a:t>
            </a:r>
            <a:endParaRPr lang="en-US" sz="2100" dirty="0">
              <a:solidFill>
                <a:srgbClr val="C00000"/>
              </a:solidFill>
              <a:latin typeface="Garamond" panose="02020404030301010803" pitchFamily="18" charset="0"/>
              <a:ea typeface="Verdana" panose="020B0604030504040204" pitchFamily="34" charset="0"/>
              <a:cs typeface="Times New Roman" panose="02020603050405020304" pitchFamily="18" charset="0"/>
            </a:endParaRPr>
          </a:p>
          <a:p>
            <a:pPr marL="114300" lvl="1" indent="0" eaLnBrk="1" hangingPunct="1">
              <a:spcBef>
                <a:spcPts val="0"/>
              </a:spcBef>
              <a:spcAft>
                <a:spcPts val="600"/>
              </a:spcAft>
              <a:buNone/>
              <a:defRPr/>
            </a:pPr>
            <a:r>
              <a:rPr lang="en-US" sz="2100" dirty="0" smtClean="0">
                <a:solidFill>
                  <a:srgbClr val="C00000"/>
                </a:solidFill>
                <a:latin typeface="Garamond" panose="02020404030301010803" pitchFamily="18" charset="0"/>
                <a:ea typeface="Verdana" panose="020B0604030504040204" pitchFamily="34" charset="0"/>
                <a:cs typeface="Times New Roman" panose="02020603050405020304" pitchFamily="18" charset="0"/>
              </a:rPr>
              <a:t>    </a:t>
            </a:r>
            <a:r>
              <a:rPr lang="en-US" sz="2100" dirty="0" smtClean="0">
                <a:latin typeface="Garamond" panose="02020404030301010803" pitchFamily="18" charset="0"/>
                <a:ea typeface="Verdana" panose="020B0604030504040204" pitchFamily="34" charset="0"/>
                <a:cs typeface="Times New Roman" panose="02020603050405020304" pitchFamily="18" charset="0"/>
              </a:rPr>
              <a:t>Skinfold calipers measure skin-fold thickness. </a:t>
            </a:r>
            <a:r>
              <a:rPr lang="en-US" sz="2100" dirty="0" smtClean="0">
                <a:solidFill>
                  <a:srgbClr val="009632"/>
                </a:solidFill>
                <a:latin typeface="Garamond" panose="02020404030301010803" pitchFamily="18" charset="0"/>
                <a:ea typeface="Verdana" panose="020B0604030504040204" pitchFamily="34" charset="0"/>
                <a:cs typeface="Times New Roman" panose="02020603050405020304" pitchFamily="18" charset="0"/>
              </a:rPr>
              <a:t>Cheap</a:t>
            </a:r>
            <a:r>
              <a:rPr lang="en-US" sz="2100" dirty="0" smtClean="0">
                <a:latin typeface="Garamond" panose="02020404030301010803" pitchFamily="18" charset="0"/>
                <a:ea typeface="Verdana" panose="020B0604030504040204" pitchFamily="34" charset="0"/>
                <a:cs typeface="Times New Roman" panose="02020603050405020304" pitchFamily="18" charset="0"/>
              </a:rPr>
              <a:t> but </a:t>
            </a:r>
            <a:r>
              <a:rPr lang="en-US" sz="2100" dirty="0" smtClean="0">
                <a:solidFill>
                  <a:srgbClr val="C00000"/>
                </a:solidFill>
                <a:latin typeface="Garamond" panose="02020404030301010803" pitchFamily="18" charset="0"/>
                <a:ea typeface="Verdana" panose="020B0604030504040204" pitchFamily="34" charset="0"/>
                <a:cs typeface="Times New Roman" panose="02020603050405020304" pitchFamily="18" charset="0"/>
              </a:rPr>
              <a:t>limited</a:t>
            </a:r>
            <a:r>
              <a:rPr lang="en-US" sz="2100" dirty="0" smtClean="0">
                <a:latin typeface="Garamond" panose="02020404030301010803" pitchFamily="18" charset="0"/>
                <a:ea typeface="Verdana" panose="020B0604030504040204" pitchFamily="34" charset="0"/>
                <a:cs typeface="Times New Roman" panose="02020603050405020304" pitchFamily="18" charset="0"/>
              </a:rPr>
              <a:t>. </a:t>
            </a:r>
          </a:p>
          <a:p>
            <a:pPr lvl="1" eaLnBrk="1" hangingPunct="1">
              <a:spcBef>
                <a:spcPts val="600"/>
              </a:spcBef>
              <a:spcAft>
                <a:spcPts val="600"/>
              </a:spcAft>
              <a:defRPr/>
            </a:pPr>
            <a:r>
              <a:rPr lang="en-US" sz="2100" b="1" dirty="0" smtClean="0">
                <a:latin typeface="Garamond" panose="02020404030301010803" pitchFamily="18" charset="0"/>
              </a:rPr>
              <a:t>Body water, </a:t>
            </a:r>
            <a:r>
              <a:rPr lang="en-US" sz="2100" dirty="0" smtClean="0">
                <a:latin typeface="Garamond" panose="02020404030301010803" pitchFamily="18" charset="0"/>
              </a:rPr>
              <a:t>Bioelectrical </a:t>
            </a:r>
            <a:r>
              <a:rPr lang="en-US" sz="2100" dirty="0">
                <a:latin typeface="Garamond" panose="02020404030301010803" pitchFamily="18" charset="0"/>
              </a:rPr>
              <a:t>impedance analysis (BIA) </a:t>
            </a:r>
            <a:r>
              <a:rPr lang="en-US" sz="2100" dirty="0" smtClean="0">
                <a:latin typeface="Garamond" panose="02020404030301010803" pitchFamily="18" charset="0"/>
              </a:rPr>
              <a:t>and body water dilution</a:t>
            </a:r>
            <a:r>
              <a:rPr lang="en-US" sz="2100" dirty="0" smtClean="0">
                <a:latin typeface="Garamond" panose="02020404030301010803" pitchFamily="18" charset="0"/>
                <a:ea typeface="Verdana" panose="020B0604030504040204" pitchFamily="34" charset="0"/>
                <a:cs typeface="Times New Roman" panose="02020603050405020304" pitchFamily="18" charset="0"/>
              </a:rPr>
              <a:t>. </a:t>
            </a:r>
            <a:r>
              <a:rPr lang="en-US" sz="2100" dirty="0">
                <a:solidFill>
                  <a:srgbClr val="009632"/>
                </a:solidFill>
                <a:latin typeface="Garamond" panose="02020404030301010803" pitchFamily="18" charset="0"/>
                <a:ea typeface="Verdana" panose="020B0604030504040204" pitchFamily="34" charset="0"/>
                <a:cs typeface="Times New Roman" panose="02020603050405020304" pitchFamily="18" charset="0"/>
              </a:rPr>
              <a:t>Cheap</a:t>
            </a:r>
            <a:r>
              <a:rPr lang="en-US" sz="2100" dirty="0">
                <a:latin typeface="Garamond" panose="02020404030301010803" pitchFamily="18" charset="0"/>
                <a:ea typeface="Verdana" panose="020B0604030504040204" pitchFamily="34" charset="0"/>
                <a:cs typeface="Times New Roman" panose="02020603050405020304" pitchFamily="18" charset="0"/>
              </a:rPr>
              <a:t> but </a:t>
            </a:r>
            <a:r>
              <a:rPr lang="en-US" sz="2100" dirty="0">
                <a:solidFill>
                  <a:srgbClr val="C00000"/>
                </a:solidFill>
                <a:latin typeface="Garamond" panose="02020404030301010803" pitchFamily="18" charset="0"/>
                <a:ea typeface="Verdana" panose="020B0604030504040204" pitchFamily="34" charset="0"/>
                <a:cs typeface="Times New Roman" panose="02020603050405020304" pitchFamily="18" charset="0"/>
              </a:rPr>
              <a:t>inaccurate and depends on hydration levels</a:t>
            </a:r>
            <a:r>
              <a:rPr lang="en-US" sz="2100" dirty="0" smtClean="0">
                <a:latin typeface="Garamond" panose="02020404030301010803" pitchFamily="18" charset="0"/>
                <a:ea typeface="Verdana" panose="020B0604030504040204" pitchFamily="34" charset="0"/>
                <a:cs typeface="Times New Roman" panose="02020603050405020304" pitchFamily="18" charset="0"/>
              </a:rPr>
              <a:t>.</a:t>
            </a:r>
          </a:p>
          <a:p>
            <a:pPr lvl="1" eaLnBrk="1" hangingPunct="1">
              <a:spcBef>
                <a:spcPts val="600"/>
              </a:spcBef>
              <a:spcAft>
                <a:spcPts val="600"/>
              </a:spcAft>
              <a:defRPr/>
            </a:pPr>
            <a:r>
              <a:rPr lang="en-US" sz="2100" b="1" dirty="0" smtClean="0">
                <a:latin typeface="Garamond" panose="02020404030301010803" pitchFamily="18" charset="0"/>
                <a:ea typeface="Verdana" panose="020B0604030504040204" pitchFamily="34" charset="0"/>
                <a:cs typeface="Times New Roman" panose="02020603050405020304" pitchFamily="18" charset="0"/>
              </a:rPr>
              <a:t>Body density</a:t>
            </a:r>
            <a:r>
              <a:rPr lang="en-US" sz="2100" dirty="0" smtClean="0">
                <a:latin typeface="Garamond" panose="02020404030301010803" pitchFamily="18" charset="0"/>
                <a:ea typeface="Verdana" panose="020B0604030504040204" pitchFamily="34" charset="0"/>
                <a:cs typeface="Times New Roman" panose="02020603050405020304" pitchFamily="18" charset="0"/>
              </a:rPr>
              <a:t>, e.g. underwater weighing, body water &amp; air displacement plethysmography (ADP) </a:t>
            </a:r>
            <a:r>
              <a:rPr lang="en-US" sz="2100" dirty="0">
                <a:solidFill>
                  <a:srgbClr val="009632"/>
                </a:solidFill>
                <a:latin typeface="Garamond" panose="02020404030301010803" pitchFamily="18" charset="0"/>
                <a:ea typeface="Verdana" panose="020B0604030504040204" pitchFamily="34" charset="0"/>
                <a:cs typeface="Times New Roman" panose="02020603050405020304" pitchFamily="18" charset="0"/>
              </a:rPr>
              <a:t>a</a:t>
            </a:r>
            <a:r>
              <a:rPr lang="en-US" sz="2100" dirty="0" smtClean="0">
                <a:solidFill>
                  <a:srgbClr val="009632"/>
                </a:solidFill>
                <a:latin typeface="Garamond" panose="02020404030301010803" pitchFamily="18" charset="0"/>
                <a:ea typeface="Verdana" panose="020B0604030504040204" pitchFamily="34" charset="0"/>
                <a:cs typeface="Times New Roman" panose="02020603050405020304" pitchFamily="18" charset="0"/>
              </a:rPr>
              <a:t>ccurately measure body fat percentage</a:t>
            </a:r>
            <a:r>
              <a:rPr lang="en-US" sz="2100" dirty="0" smtClean="0">
                <a:latin typeface="Garamond" panose="02020404030301010803" pitchFamily="18" charset="0"/>
                <a:ea typeface="Verdana" panose="020B0604030504040204" pitchFamily="34" charset="0"/>
                <a:cs typeface="Times New Roman" panose="02020603050405020304" pitchFamily="18" charset="0"/>
              </a:rPr>
              <a:t>, but </a:t>
            </a:r>
            <a:r>
              <a:rPr lang="en-US" sz="2100" dirty="0" smtClean="0">
                <a:solidFill>
                  <a:srgbClr val="C00000"/>
                </a:solidFill>
                <a:latin typeface="Garamond" panose="02020404030301010803" pitchFamily="18" charset="0"/>
                <a:ea typeface="Verdana" panose="020B0604030504040204" pitchFamily="34" charset="0"/>
                <a:cs typeface="Times New Roman" panose="02020603050405020304" pitchFamily="18" charset="0"/>
              </a:rPr>
              <a:t>impractical and do not inform on the fat distribution</a:t>
            </a:r>
            <a:r>
              <a:rPr lang="en-US" sz="2100" dirty="0" smtClean="0">
                <a:solidFill>
                  <a:srgbClr val="009632"/>
                </a:solidFill>
                <a:latin typeface="Garamond" panose="02020404030301010803" pitchFamily="18" charset="0"/>
                <a:ea typeface="Verdana" panose="020B0604030504040204" pitchFamily="34" charset="0"/>
                <a:cs typeface="Times New Roman" panose="02020603050405020304" pitchFamily="18" charset="0"/>
              </a:rPr>
              <a:t>.</a:t>
            </a:r>
          </a:p>
          <a:p>
            <a:pPr lvl="1" eaLnBrk="1" hangingPunct="1">
              <a:spcBef>
                <a:spcPts val="600"/>
              </a:spcBef>
              <a:spcAft>
                <a:spcPts val="600"/>
              </a:spcAft>
              <a:defRPr/>
            </a:pPr>
            <a:r>
              <a:rPr lang="en-US" sz="2100" b="1" dirty="0">
                <a:latin typeface="Garamond" panose="02020404030301010803" pitchFamily="18" charset="0"/>
                <a:ea typeface="Verdana" panose="020B0604030504040204" pitchFamily="34" charset="0"/>
                <a:cs typeface="Times New Roman" panose="02020603050405020304" pitchFamily="18" charset="0"/>
              </a:rPr>
              <a:t>Dual energy X-ray absorptiometry </a:t>
            </a:r>
            <a:r>
              <a:rPr lang="en-US" sz="2100" dirty="0">
                <a:latin typeface="Garamond" panose="02020404030301010803" pitchFamily="18" charset="0"/>
                <a:ea typeface="Verdana" panose="020B0604030504040204" pitchFamily="34" charset="0"/>
                <a:cs typeface="Times New Roman" panose="02020603050405020304" pitchFamily="18" charset="0"/>
              </a:rPr>
              <a:t>(</a:t>
            </a:r>
            <a:r>
              <a:rPr lang="en-US" sz="2100" dirty="0" smtClean="0">
                <a:latin typeface="Garamond" panose="02020404030301010803" pitchFamily="18" charset="0"/>
                <a:ea typeface="Verdana" panose="020B0604030504040204" pitchFamily="34" charset="0"/>
                <a:cs typeface="Times New Roman" panose="02020603050405020304" pitchFamily="18" charset="0"/>
              </a:rPr>
              <a:t>DXA</a:t>
            </a:r>
            <a:r>
              <a:rPr lang="en-US" sz="2100" dirty="0">
                <a:latin typeface="Garamond" panose="02020404030301010803" pitchFamily="18" charset="0"/>
                <a:ea typeface="Verdana" panose="020B0604030504040204" pitchFamily="34" charset="0"/>
                <a:cs typeface="Times New Roman" panose="02020603050405020304" pitchFamily="18" charset="0"/>
              </a:rPr>
              <a:t>) </a:t>
            </a:r>
            <a:r>
              <a:rPr lang="en-US" sz="2100" dirty="0" smtClean="0">
                <a:latin typeface="Garamond" panose="02020404030301010803" pitchFamily="18" charset="0"/>
                <a:ea typeface="Verdana" panose="020B0604030504040204" pitchFamily="34" charset="0"/>
                <a:cs typeface="Times New Roman" panose="02020603050405020304" pitchFamily="18" charset="0"/>
              </a:rPr>
              <a:t>scans </a:t>
            </a:r>
            <a:r>
              <a:rPr lang="en-US" sz="2100" dirty="0" smtClean="0">
                <a:solidFill>
                  <a:srgbClr val="009632"/>
                </a:solidFill>
                <a:latin typeface="Garamond" panose="02020404030301010803" pitchFamily="18" charset="0"/>
                <a:ea typeface="Verdana" panose="020B0604030504040204" pitchFamily="34" charset="0"/>
                <a:cs typeface="Times New Roman" panose="02020603050405020304" pitchFamily="18" charset="0"/>
              </a:rPr>
              <a:t>accurately estimates fat tissue mass and  allows for some fat distribution analysis, </a:t>
            </a:r>
            <a:r>
              <a:rPr lang="en-US" sz="2100" dirty="0" smtClean="0">
                <a:latin typeface="Garamond" panose="02020404030301010803" pitchFamily="18" charset="0"/>
                <a:ea typeface="Verdana" panose="020B0604030504040204" pitchFamily="34" charset="0"/>
                <a:cs typeface="Times New Roman" panose="02020603050405020304" pitchFamily="18" charset="0"/>
              </a:rPr>
              <a:t>but </a:t>
            </a:r>
            <a:r>
              <a:rPr lang="en-US" sz="2100" dirty="0" smtClean="0">
                <a:solidFill>
                  <a:srgbClr val="C00000"/>
                </a:solidFill>
                <a:latin typeface="Garamond" panose="02020404030301010803" pitchFamily="18" charset="0"/>
                <a:ea typeface="Verdana" panose="020B0604030504040204" pitchFamily="34" charset="0"/>
                <a:cs typeface="Times New Roman" panose="02020603050405020304" pitchFamily="18" charset="0"/>
              </a:rPr>
              <a:t>a more costly indirect measure and does not fully assess the fat distribution.</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185</a:t>
            </a:fld>
            <a:endParaRPr lang="en-US" dirty="0">
              <a:solidFill>
                <a:srgbClr val="000000">
                  <a:tint val="75000"/>
                </a:srgbClr>
              </a:solidFill>
            </a:endParaRPr>
          </a:p>
        </p:txBody>
      </p:sp>
    </p:spTree>
    <p:extLst>
      <p:ext uri="{BB962C8B-B14F-4D97-AF65-F5344CB8AC3E}">
        <p14:creationId xmlns:p14="http://schemas.microsoft.com/office/powerpoint/2010/main" val="323021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The Dixon Technique</a:t>
            </a:r>
            <a:r>
              <a:rPr lang="en-US" b="1" dirty="0"/>
              <a:t/>
            </a:r>
            <a:br>
              <a:rPr lang="en-US" b="1" dirty="0"/>
            </a:br>
            <a:r>
              <a:rPr lang="en-US" sz="2800" b="1" dirty="0" smtClean="0">
                <a:solidFill>
                  <a:schemeClr val="accent1">
                    <a:lumMod val="60000"/>
                    <a:lumOff val="40000"/>
                  </a:schemeClr>
                </a:solidFill>
              </a:rPr>
              <a:t>Introduction &amp; History</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345487" cy="5208588"/>
          </a:xfrm>
        </p:spPr>
        <p:txBody>
          <a:bodyPr/>
          <a:lstStyle/>
          <a:p>
            <a:pPr lvl="1" eaLnBrk="1" hangingPunct="1">
              <a:spcBef>
                <a:spcPts val="600"/>
              </a:spcBef>
              <a:spcAft>
                <a:spcPts val="600"/>
              </a:spcAft>
              <a:defRPr/>
            </a:pPr>
            <a:r>
              <a:rPr lang="en-US" sz="2000" b="1" dirty="0" smtClean="0">
                <a:latin typeface="Garamond" panose="02020404030301010803" pitchFamily="18" charset="0"/>
              </a:rPr>
              <a:t>The </a:t>
            </a:r>
            <a:r>
              <a:rPr lang="en-US" sz="2000" b="1" dirty="0">
                <a:latin typeface="Garamond" panose="02020404030301010803" pitchFamily="18" charset="0"/>
              </a:rPr>
              <a:t>Dixon technique </a:t>
            </a:r>
            <a:r>
              <a:rPr lang="en-US" sz="2000" dirty="0">
                <a:latin typeface="Garamond" panose="02020404030301010803" pitchFamily="18" charset="0"/>
              </a:rPr>
              <a:t>is a MRI method used for fat suppression and/or fat </a:t>
            </a:r>
            <a:r>
              <a:rPr lang="en-US" sz="2000" dirty="0" smtClean="0">
                <a:latin typeface="Garamond" panose="02020404030301010803" pitchFamily="18" charset="0"/>
              </a:rPr>
              <a:t>quantification </a:t>
            </a:r>
            <a:r>
              <a:rPr lang="en-US" sz="2000" dirty="0">
                <a:latin typeface="Garamond" panose="02020404030301010803" pitchFamily="18" charset="0"/>
              </a:rPr>
              <a:t>(Dixon 1984</a:t>
            </a:r>
            <a:r>
              <a:rPr lang="en-US" sz="2000" dirty="0" smtClean="0">
                <a:latin typeface="Garamond" panose="02020404030301010803" pitchFamily="18" charset="0"/>
              </a:rPr>
              <a:t>). Not effectively implemented until 2000s. </a:t>
            </a:r>
          </a:p>
          <a:p>
            <a:pPr lvl="1" eaLnBrk="1" hangingPunct="1">
              <a:spcBef>
                <a:spcPts val="600"/>
              </a:spcBef>
              <a:spcAft>
                <a:spcPts val="600"/>
              </a:spcAft>
              <a:defRPr/>
            </a:pPr>
            <a:r>
              <a:rPr lang="en-US" sz="2000" dirty="0" smtClean="0">
                <a:latin typeface="Garamond" panose="02020404030301010803" pitchFamily="18" charset="0"/>
              </a:rPr>
              <a:t>Water &amp; fat-bound protons have slightly different magnetic resonance frequencies due to </a:t>
            </a:r>
            <a:r>
              <a:rPr lang="en-US" sz="2000" b="1" dirty="0" smtClean="0">
                <a:latin typeface="Garamond" panose="02020404030301010803" pitchFamily="18" charset="0"/>
              </a:rPr>
              <a:t>chemical shift </a:t>
            </a:r>
            <a:r>
              <a:rPr lang="en-US" sz="2000" dirty="0" smtClean="0">
                <a:latin typeface="Garamond" panose="02020404030301010803" pitchFamily="18" charset="0"/>
              </a:rPr>
              <a:t>(</a:t>
            </a:r>
            <a:r>
              <a:rPr lang="en-US" sz="2000" i="1" dirty="0" smtClean="0">
                <a:latin typeface="Garamond" panose="02020404030301010803" pitchFamily="18" charset="0"/>
                <a:sym typeface="Symbol"/>
              </a:rPr>
              <a:t> </a:t>
            </a:r>
            <a:r>
              <a:rPr lang="en-US" sz="2000" dirty="0" smtClean="0">
                <a:latin typeface="Garamond" panose="02020404030301010803" pitchFamily="18" charset="0"/>
              </a:rPr>
              <a:t>); their spins go </a:t>
            </a:r>
            <a:r>
              <a:rPr lang="en-US" sz="2000" b="1" dirty="0" smtClean="0">
                <a:latin typeface="Garamond" panose="02020404030301010803" pitchFamily="18" charset="0"/>
              </a:rPr>
              <a:t>in-phase (IP)</a:t>
            </a:r>
            <a:r>
              <a:rPr lang="en-US" sz="2000" dirty="0" smtClean="0">
                <a:latin typeface="Garamond" panose="02020404030301010803" pitchFamily="18" charset="0"/>
              </a:rPr>
              <a:t> and </a:t>
            </a:r>
            <a:r>
              <a:rPr lang="en-US" sz="2000" b="1" dirty="0" smtClean="0">
                <a:latin typeface="Garamond" panose="02020404030301010803" pitchFamily="18" charset="0"/>
              </a:rPr>
              <a:t>out-of-phase (OOP)</a:t>
            </a:r>
            <a:r>
              <a:rPr lang="en-US" sz="2000" dirty="0" smtClean="0">
                <a:latin typeface="Garamond" panose="02020404030301010803" pitchFamily="18" charset="0"/>
              </a:rPr>
              <a:t> with each other as a function of time.  </a:t>
            </a:r>
          </a:p>
          <a:p>
            <a:pPr lvl="1" eaLnBrk="1" hangingPunct="1">
              <a:spcBef>
                <a:spcPts val="600"/>
              </a:spcBef>
              <a:spcAft>
                <a:spcPts val="600"/>
              </a:spcAft>
              <a:defRPr/>
            </a:pPr>
            <a:r>
              <a:rPr lang="en-US" sz="2000" dirty="0" smtClean="0">
                <a:latin typeface="Garamond" panose="02020404030301010803" pitchFamily="18" charset="0"/>
              </a:rPr>
              <a:t>IP </a:t>
            </a:r>
            <a:r>
              <a:rPr lang="en-US" sz="2000" dirty="0">
                <a:latin typeface="Garamond" panose="02020404030301010803" pitchFamily="18" charset="0"/>
              </a:rPr>
              <a:t>and </a:t>
            </a:r>
            <a:r>
              <a:rPr lang="en-US" sz="2000" dirty="0" smtClean="0">
                <a:latin typeface="Garamond" panose="02020404030301010803" pitchFamily="18" charset="0"/>
              </a:rPr>
              <a:t>OOP </a:t>
            </a:r>
            <a:r>
              <a:rPr lang="en-US" sz="2000" dirty="0">
                <a:latin typeface="Garamond" panose="02020404030301010803" pitchFamily="18" charset="0"/>
              </a:rPr>
              <a:t>imaging refers to obtaining paired </a:t>
            </a:r>
            <a:r>
              <a:rPr lang="en-US" sz="2000" b="1" dirty="0">
                <a:latin typeface="Garamond" panose="02020404030301010803" pitchFamily="18" charset="0"/>
              </a:rPr>
              <a:t>gradient recall echo</a:t>
            </a:r>
            <a:r>
              <a:rPr lang="en-US" sz="2000" dirty="0">
                <a:latin typeface="Garamond" panose="02020404030301010803" pitchFamily="18" charset="0"/>
              </a:rPr>
              <a:t> (</a:t>
            </a:r>
            <a:r>
              <a:rPr lang="en-US" sz="2000" b="1" dirty="0">
                <a:latin typeface="Garamond" panose="02020404030301010803" pitchFamily="18" charset="0"/>
              </a:rPr>
              <a:t>GRE</a:t>
            </a:r>
            <a:r>
              <a:rPr lang="en-US" sz="2000" dirty="0">
                <a:latin typeface="Garamond" panose="02020404030301010803" pitchFamily="18" charset="0"/>
              </a:rPr>
              <a:t>) images with two different TE values using sequential gradient reversals. </a:t>
            </a:r>
            <a:r>
              <a:rPr lang="en-US" sz="2000" dirty="0">
                <a:latin typeface="Garamond" panose="02020404030301010803" pitchFamily="18" charset="0"/>
                <a:ea typeface="Verdana" panose="020B0604030504040204" pitchFamily="34" charset="0"/>
                <a:cs typeface="Times New Roman" panose="02020603050405020304" pitchFamily="18" charset="0"/>
              </a:rPr>
              <a:t>Dixon’s insight was that fat- &amp; water-only images can be constructed from the IP and OOP images. </a:t>
            </a:r>
            <a:endParaRPr lang="en-US" sz="2000" dirty="0">
              <a:latin typeface="Garamond" panose="02020404030301010803" pitchFamily="18" charset="0"/>
            </a:endParaRPr>
          </a:p>
          <a:p>
            <a:pPr lvl="1" eaLnBrk="1" hangingPunct="1">
              <a:spcBef>
                <a:spcPts val="600"/>
              </a:spcBef>
              <a:spcAft>
                <a:spcPts val="600"/>
              </a:spcAft>
              <a:defRPr/>
            </a:pPr>
            <a:r>
              <a:rPr lang="en-US" sz="2000" dirty="0" smtClean="0">
                <a:latin typeface="Garamond" panose="02020404030301010803" pitchFamily="18" charset="0"/>
              </a:rPr>
              <a:t>Multi-point Dixon (</a:t>
            </a:r>
            <a:r>
              <a:rPr lang="en-US" sz="2000" dirty="0" err="1" smtClean="0">
                <a:latin typeface="Garamond" panose="02020404030301010803" pitchFamily="18" charset="0"/>
              </a:rPr>
              <a:t>mDixon</a:t>
            </a:r>
            <a:r>
              <a:rPr lang="en-US" sz="2000" dirty="0" smtClean="0">
                <a:latin typeface="Garamond" panose="02020404030301010803" pitchFamily="18" charset="0"/>
              </a:rPr>
              <a:t>) </a:t>
            </a:r>
            <a:r>
              <a:rPr lang="en-US" sz="2000" dirty="0">
                <a:latin typeface="Garamond" panose="02020404030301010803" pitchFamily="18" charset="0"/>
              </a:rPr>
              <a:t>methods combine 3 echoes acquired at different TE’s </a:t>
            </a:r>
            <a:r>
              <a:rPr lang="en-US" sz="2000" dirty="0" smtClean="0">
                <a:latin typeface="Garamond" panose="02020404030301010803" pitchFamily="18" charset="0"/>
              </a:rPr>
              <a:t>to produce 2 OOP and one IP images, which are use to  reconstruct </a:t>
            </a:r>
            <a:r>
              <a:rPr lang="en-US" sz="2000" dirty="0">
                <a:latin typeface="Garamond" panose="02020404030301010803" pitchFamily="18" charset="0"/>
              </a:rPr>
              <a:t>water-only and fat-only </a:t>
            </a:r>
            <a:r>
              <a:rPr lang="en-US" sz="2000" dirty="0" smtClean="0">
                <a:latin typeface="Garamond" panose="02020404030301010803" pitchFamily="18" charset="0"/>
              </a:rPr>
              <a:t>images, e.g. IDEAL on GE.</a:t>
            </a:r>
          </a:p>
          <a:p>
            <a:pPr lvl="1" eaLnBrk="1" hangingPunct="1">
              <a:spcBef>
                <a:spcPts val="600"/>
              </a:spcBef>
              <a:spcAft>
                <a:spcPts val="600"/>
              </a:spcAft>
              <a:defRPr/>
            </a:pPr>
            <a:r>
              <a:rPr lang="en-US" sz="2000" dirty="0">
                <a:latin typeface="Garamond" panose="02020404030301010803" pitchFamily="18" charset="0"/>
              </a:rPr>
              <a:t>Relatively insensitive to both </a:t>
            </a:r>
            <a:r>
              <a:rPr lang="en-US" sz="2000" b="1" dirty="0">
                <a:latin typeface="Garamond" panose="02020404030301010803" pitchFamily="18" charset="0"/>
              </a:rPr>
              <a:t>B</a:t>
            </a:r>
            <a:r>
              <a:rPr lang="en-US" sz="2000" b="1" baseline="-25000" dirty="0">
                <a:latin typeface="Garamond" panose="02020404030301010803" pitchFamily="18" charset="0"/>
              </a:rPr>
              <a:t>1</a:t>
            </a:r>
            <a:r>
              <a:rPr lang="en-US" sz="2000" dirty="0">
                <a:latin typeface="Garamond" panose="02020404030301010803" pitchFamily="18" charset="0"/>
              </a:rPr>
              <a:t> and </a:t>
            </a:r>
            <a:r>
              <a:rPr lang="en-US" sz="2000" b="1" dirty="0">
                <a:latin typeface="Garamond" panose="02020404030301010803" pitchFamily="18" charset="0"/>
              </a:rPr>
              <a:t>B</a:t>
            </a:r>
            <a:r>
              <a:rPr lang="en-US" sz="2000" b="1" baseline="-25000" dirty="0">
                <a:latin typeface="Garamond" panose="02020404030301010803" pitchFamily="18" charset="0"/>
              </a:rPr>
              <a:t>0</a:t>
            </a:r>
            <a:r>
              <a:rPr lang="en-US" sz="2000" b="1" dirty="0">
                <a:latin typeface="Garamond" panose="02020404030301010803" pitchFamily="18" charset="0"/>
              </a:rPr>
              <a:t> </a:t>
            </a:r>
            <a:r>
              <a:rPr lang="en-US" sz="2000" dirty="0" smtClean="0">
                <a:latin typeface="Garamond" panose="02020404030301010803" pitchFamily="18" charset="0"/>
              </a:rPr>
              <a:t>magnetic field </a:t>
            </a:r>
            <a:r>
              <a:rPr lang="en-US" sz="2000" dirty="0" err="1">
                <a:latin typeface="Garamond" panose="02020404030301010803" pitchFamily="18" charset="0"/>
              </a:rPr>
              <a:t>inhomogeneities</a:t>
            </a:r>
            <a:r>
              <a:rPr lang="en-US" sz="2000" dirty="0">
                <a:latin typeface="Garamond" panose="02020404030301010803" pitchFamily="18" charset="0"/>
              </a:rPr>
              <a:t>; most useful in abdominal imaging at </a:t>
            </a:r>
            <a:r>
              <a:rPr lang="en-US" sz="2000" dirty="0" smtClean="0">
                <a:latin typeface="Garamond" panose="02020404030301010803" pitchFamily="18" charset="0"/>
              </a:rPr>
              <a:t>3T: fatty liver, adenomas, etc.</a:t>
            </a:r>
            <a:endParaRPr lang="en-US" sz="2000" dirty="0">
              <a:latin typeface="Garamond" panose="02020404030301010803" pitchFamily="18" charset="0"/>
            </a:endParaRPr>
          </a:p>
          <a:p>
            <a:pPr lvl="1" eaLnBrk="1" hangingPunct="1">
              <a:spcBef>
                <a:spcPts val="1000"/>
              </a:spcBef>
              <a:spcAft>
                <a:spcPts val="1000"/>
              </a:spcAft>
              <a:defRPr/>
            </a:pPr>
            <a:endParaRPr lang="en-US" sz="2000" dirty="0"/>
          </a:p>
          <a:p>
            <a:pPr lvl="1" eaLnBrk="1" hangingPunct="1">
              <a:spcBef>
                <a:spcPts val="1200"/>
              </a:spcBef>
              <a:spcAft>
                <a:spcPts val="1200"/>
              </a:spcAft>
              <a:defRPr/>
            </a:pPr>
            <a:endParaRPr lang="en-US" dirty="0" smtClean="0">
              <a:latin typeface="Garamond" panose="02020404030301010803" pitchFamily="18" charset="0"/>
              <a:ea typeface="Verdana" panose="020B060403050404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186</a:t>
            </a:fld>
            <a:endParaRPr lang="en-US" dirty="0">
              <a:solidFill>
                <a:srgbClr val="000000">
                  <a:tint val="75000"/>
                </a:srgbClr>
              </a:solidFill>
            </a:endParaRPr>
          </a:p>
        </p:txBody>
      </p:sp>
      <p:sp>
        <p:nvSpPr>
          <p:cNvPr id="2" name="TextBox 1"/>
          <p:cNvSpPr txBox="1"/>
          <p:nvPr/>
        </p:nvSpPr>
        <p:spPr>
          <a:xfrm>
            <a:off x="533400" y="6362581"/>
            <a:ext cx="8305800" cy="800219"/>
          </a:xfrm>
          <a:prstGeom prst="rect">
            <a:avLst/>
          </a:prstGeom>
          <a:noFill/>
        </p:spPr>
        <p:txBody>
          <a:bodyPr wrap="square" rtlCol="0">
            <a:spAutoFit/>
          </a:bodyPr>
          <a:lstStyle/>
          <a:p>
            <a:r>
              <a:rPr lang="en-US" sz="1400" dirty="0">
                <a:solidFill>
                  <a:srgbClr val="000000"/>
                </a:solidFill>
              </a:rPr>
              <a:t>   </a:t>
            </a:r>
            <a:r>
              <a:rPr lang="en-US" sz="1400" u="sng" dirty="0" smtClean="0">
                <a:solidFill>
                  <a:srgbClr val="000000"/>
                </a:solidFill>
              </a:rPr>
              <a:t>Sources</a:t>
            </a:r>
            <a:r>
              <a:rPr lang="en-US" sz="1400" dirty="0" smtClean="0">
                <a:solidFill>
                  <a:srgbClr val="000000"/>
                </a:solidFill>
              </a:rPr>
              <a:t>:</a:t>
            </a:r>
            <a:r>
              <a:rPr lang="en-US" sz="1400" dirty="0">
                <a:solidFill>
                  <a:srgbClr val="000000"/>
                </a:solidFill>
              </a:rPr>
              <a:t> </a:t>
            </a:r>
            <a:r>
              <a:rPr lang="en-US" sz="1400" dirty="0" smtClean="0">
                <a:solidFill>
                  <a:srgbClr val="000000"/>
                </a:solidFill>
              </a:rPr>
              <a:t>	Dixon, W.T</a:t>
            </a:r>
            <a:r>
              <a:rPr lang="en-US" sz="1400" dirty="0">
                <a:solidFill>
                  <a:srgbClr val="000000"/>
                </a:solidFill>
              </a:rPr>
              <a:t>. </a:t>
            </a:r>
            <a:r>
              <a:rPr lang="en-US" sz="1400" dirty="0" smtClean="0">
                <a:solidFill>
                  <a:srgbClr val="000000"/>
                </a:solidFill>
              </a:rPr>
              <a:t>“Simple </a:t>
            </a:r>
            <a:r>
              <a:rPr lang="en-US" sz="1400" dirty="0">
                <a:solidFill>
                  <a:srgbClr val="000000"/>
                </a:solidFill>
              </a:rPr>
              <a:t>proton spectroscopic </a:t>
            </a:r>
            <a:r>
              <a:rPr lang="en-US" sz="1400" dirty="0" smtClean="0">
                <a:solidFill>
                  <a:srgbClr val="000000"/>
                </a:solidFill>
              </a:rPr>
              <a:t>imaging,” </a:t>
            </a:r>
            <a:r>
              <a:rPr lang="en-US" sz="1400" dirty="0">
                <a:solidFill>
                  <a:srgbClr val="000000"/>
                </a:solidFill>
              </a:rPr>
              <a:t>Radiology 1984; 153:189-194</a:t>
            </a:r>
            <a:r>
              <a:rPr lang="en-US" sz="1400" dirty="0" smtClean="0">
                <a:solidFill>
                  <a:srgbClr val="000000"/>
                </a:solidFill>
              </a:rPr>
              <a:t>.</a:t>
            </a:r>
          </a:p>
          <a:p>
            <a:r>
              <a:rPr lang="en-US" sz="1400" dirty="0" smtClean="0">
                <a:solidFill>
                  <a:srgbClr val="000000"/>
                </a:solidFill>
              </a:rPr>
              <a:t>	https</a:t>
            </a:r>
            <a:r>
              <a:rPr lang="en-US" sz="1400" dirty="0">
                <a:solidFill>
                  <a:srgbClr val="000000"/>
                </a:solidFill>
              </a:rPr>
              <a:t>://radiopaedia.org/articles/dixon-method</a:t>
            </a:r>
          </a:p>
          <a:p>
            <a:endParaRPr lang="en-US" dirty="0">
              <a:solidFill>
                <a:srgbClr val="000000"/>
              </a:solidFill>
            </a:endParaRPr>
          </a:p>
        </p:txBody>
      </p:sp>
    </p:spTree>
    <p:extLst>
      <p:ext uri="{BB962C8B-B14F-4D97-AF65-F5344CB8AC3E}">
        <p14:creationId xmlns:p14="http://schemas.microsoft.com/office/powerpoint/2010/main" val="265644292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The Dixon Technique</a:t>
            </a:r>
            <a:r>
              <a:rPr lang="en-US" altLang="en-US" b="1" dirty="0"/>
              <a:t/>
            </a:r>
            <a:br>
              <a:rPr lang="en-US" altLang="en-US" b="1" dirty="0"/>
            </a:br>
            <a:r>
              <a:rPr lang="en-US" altLang="en-US" sz="2800" b="1" dirty="0" smtClean="0">
                <a:solidFill>
                  <a:schemeClr val="accent1">
                    <a:lumMod val="60000"/>
                    <a:lumOff val="40000"/>
                  </a:schemeClr>
                </a:solidFill>
              </a:rPr>
              <a:t>Chemical shift imaging</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smtClean="0">
                <a:latin typeface="Garamond" panose="02020404030301010803" pitchFamily="18" charset="0"/>
              </a:rPr>
              <a:t>Water &amp; </a:t>
            </a:r>
            <a:r>
              <a:rPr lang="en-US" sz="2200" dirty="0">
                <a:latin typeface="Garamond" panose="02020404030301010803" pitchFamily="18" charset="0"/>
              </a:rPr>
              <a:t>fat protons have slightly different resonance frequencies, </a:t>
            </a:r>
            <a:r>
              <a:rPr lang="en-US" sz="2200" dirty="0" smtClean="0">
                <a:latin typeface="Garamond" panose="02020404030301010803" pitchFamily="18" charset="0"/>
              </a:rPr>
              <a:t>so their </a:t>
            </a:r>
            <a:r>
              <a:rPr lang="en-US" sz="2200" dirty="0">
                <a:latin typeface="Garamond" panose="02020404030301010803" pitchFamily="18" charset="0"/>
              </a:rPr>
              <a:t>spins go in-and out-of-phase with each other as a function of time. B</a:t>
            </a:r>
            <a:r>
              <a:rPr lang="en-US" sz="2200" dirty="0" smtClean="0">
                <a:latin typeface="Garamond" panose="02020404030301010803" pitchFamily="18" charset="0"/>
              </a:rPr>
              <a:t>etween </a:t>
            </a:r>
            <a:r>
              <a:rPr lang="en-US" sz="2200" dirty="0">
                <a:latin typeface="Garamond" panose="02020404030301010803" pitchFamily="18" charset="0"/>
              </a:rPr>
              <a:t>water and </a:t>
            </a:r>
            <a:r>
              <a:rPr lang="en-US" sz="2200" dirty="0" smtClean="0">
                <a:latin typeface="Garamond" panose="02020404030301010803" pitchFamily="18" charset="0"/>
              </a:rPr>
              <a:t>fat: </a:t>
            </a:r>
            <a:r>
              <a:rPr lang="en-US" sz="2200" i="1" dirty="0">
                <a:latin typeface="Garamond" panose="02020404030301010803" pitchFamily="18" charset="0"/>
                <a:sym typeface="Symbol"/>
              </a:rPr>
              <a:t></a:t>
            </a:r>
            <a:r>
              <a:rPr lang="en-US" sz="2200" dirty="0" smtClean="0">
                <a:latin typeface="Garamond" panose="02020404030301010803" pitchFamily="18" charset="0"/>
              </a:rPr>
              <a:t>  </a:t>
            </a:r>
            <a:r>
              <a:rPr lang="en-US" sz="2200" dirty="0" smtClean="0">
                <a:latin typeface="Garamond" panose="02020404030301010803" pitchFamily="18" charset="0"/>
                <a:sym typeface="Symbol"/>
              </a:rPr>
              <a:t> </a:t>
            </a:r>
            <a:r>
              <a:rPr lang="en-US" sz="2200" dirty="0" smtClean="0">
                <a:latin typeface="Garamond" panose="02020404030301010803" pitchFamily="18" charset="0"/>
              </a:rPr>
              <a:t>3.5 ppm, hence </a:t>
            </a:r>
            <a:r>
              <a:rPr lang="en-US" sz="2200" dirty="0" err="1">
                <a:latin typeface="Garamond" panose="02020404030301010803" pitchFamily="18" charset="0"/>
              </a:rPr>
              <a:t>Δ</a:t>
            </a:r>
            <a:r>
              <a:rPr lang="en-US" sz="2200" i="1" dirty="0" err="1">
                <a:latin typeface="Garamond" panose="02020404030301010803" pitchFamily="18" charset="0"/>
              </a:rPr>
              <a:t>f</a:t>
            </a:r>
            <a:r>
              <a:rPr lang="en-US" sz="2200" i="1" dirty="0">
                <a:latin typeface="Garamond" panose="02020404030301010803" pitchFamily="18" charset="0"/>
              </a:rPr>
              <a:t> </a:t>
            </a:r>
            <a:r>
              <a:rPr lang="en-US" sz="2200" dirty="0">
                <a:latin typeface="Garamond" panose="02020404030301010803" pitchFamily="18" charset="0"/>
                <a:sym typeface="Symbol"/>
              </a:rPr>
              <a:t> </a:t>
            </a:r>
            <a:r>
              <a:rPr lang="en-US" sz="2200" dirty="0" smtClean="0">
                <a:latin typeface="Garamond" panose="02020404030301010803" pitchFamily="18" charset="0"/>
              </a:rPr>
              <a:t>440 </a:t>
            </a:r>
            <a:r>
              <a:rPr lang="en-US" sz="2200" dirty="0">
                <a:latin typeface="Garamond" panose="02020404030301010803" pitchFamily="18" charset="0"/>
              </a:rPr>
              <a:t>Hz at 3.0 </a:t>
            </a:r>
            <a:r>
              <a:rPr lang="en-US" sz="2200" dirty="0" smtClean="0">
                <a:latin typeface="Garamond" panose="02020404030301010803" pitchFamily="18" charset="0"/>
              </a:rPr>
              <a:t>T. </a:t>
            </a:r>
            <a:r>
              <a:rPr lang="en-US" sz="2200" dirty="0">
                <a:latin typeface="Garamond" panose="02020404030301010803" pitchFamily="18" charset="0"/>
              </a:rPr>
              <a:t>The period of the phase cycling is </a:t>
            </a:r>
            <a:r>
              <a:rPr lang="en-US" sz="2200" i="1" dirty="0">
                <a:latin typeface="Garamond" panose="02020404030301010803" pitchFamily="18" charset="0"/>
              </a:rPr>
              <a:t>T</a:t>
            </a:r>
            <a:r>
              <a:rPr lang="en-US" sz="2200" dirty="0">
                <a:latin typeface="Garamond" panose="02020404030301010803" pitchFamily="18" charset="0"/>
              </a:rPr>
              <a:t> = </a:t>
            </a:r>
            <a:r>
              <a:rPr lang="en-US" sz="2200" dirty="0" smtClean="0">
                <a:latin typeface="Garamond" panose="02020404030301010803" pitchFamily="18" charset="0"/>
              </a:rPr>
              <a:t>1/</a:t>
            </a:r>
            <a:r>
              <a:rPr lang="en-US" sz="2200" dirty="0" err="1" smtClean="0">
                <a:latin typeface="Garamond" panose="02020404030301010803" pitchFamily="18" charset="0"/>
              </a:rPr>
              <a:t>Δ</a:t>
            </a:r>
            <a:r>
              <a:rPr lang="en-US" sz="2200" i="1" dirty="0" err="1" smtClean="0">
                <a:latin typeface="Garamond" panose="02020404030301010803" pitchFamily="18" charset="0"/>
              </a:rPr>
              <a:t>f</a:t>
            </a:r>
            <a:r>
              <a:rPr lang="en-US" sz="2200" dirty="0">
                <a:latin typeface="Garamond" panose="02020404030301010803" pitchFamily="18" charset="0"/>
              </a:rPr>
              <a:t> </a:t>
            </a:r>
            <a:r>
              <a:rPr lang="en-US" sz="2200" dirty="0">
                <a:latin typeface="Garamond" panose="02020404030301010803" pitchFamily="18" charset="0"/>
                <a:sym typeface="Symbol"/>
              </a:rPr>
              <a:t></a:t>
            </a:r>
            <a:r>
              <a:rPr lang="en-US" sz="2200" dirty="0" smtClean="0">
                <a:latin typeface="Garamond" panose="02020404030301010803" pitchFamily="18" charset="0"/>
              </a:rPr>
              <a:t> 2.27 </a:t>
            </a:r>
            <a:r>
              <a:rPr lang="en-US" sz="2200" dirty="0" err="1" smtClean="0">
                <a:latin typeface="Garamond" panose="02020404030301010803" pitchFamily="18" charset="0"/>
              </a:rPr>
              <a:t>ms</a:t>
            </a:r>
            <a:r>
              <a:rPr lang="en-US" sz="2200" dirty="0" smtClean="0">
                <a:latin typeface="Garamond" panose="02020404030301010803" pitchFamily="18" charset="0"/>
              </a:rPr>
              <a:t> </a:t>
            </a:r>
            <a:r>
              <a:rPr lang="en-US" sz="2200" dirty="0">
                <a:latin typeface="Garamond" panose="02020404030301010803" pitchFamily="18" charset="0"/>
              </a:rPr>
              <a:t>at 3.0 T</a:t>
            </a:r>
            <a:r>
              <a:rPr lang="en-US" sz="2200" dirty="0" smtClean="0">
                <a:latin typeface="Garamond" panose="02020404030301010803" pitchFamily="18" charset="0"/>
              </a:rPr>
              <a:t>. IP </a:t>
            </a:r>
            <a:r>
              <a:rPr lang="en-US" sz="2200" dirty="0">
                <a:latin typeface="Garamond" panose="02020404030301010803" pitchFamily="18" charset="0"/>
              </a:rPr>
              <a:t>and </a:t>
            </a:r>
            <a:r>
              <a:rPr lang="en-US" sz="2200" dirty="0" smtClean="0">
                <a:latin typeface="Garamond" panose="02020404030301010803" pitchFamily="18" charset="0"/>
              </a:rPr>
              <a:t>OOP conditions </a:t>
            </a:r>
            <a:r>
              <a:rPr lang="en-US" sz="2200" dirty="0">
                <a:latin typeface="Garamond" panose="02020404030301010803" pitchFamily="18" charset="0"/>
              </a:rPr>
              <a:t>occur twice per cycle, or every ~1.136 </a:t>
            </a:r>
            <a:r>
              <a:rPr lang="en-US" sz="2200" dirty="0" err="1">
                <a:latin typeface="Garamond" panose="02020404030301010803" pitchFamily="18" charset="0"/>
              </a:rPr>
              <a:t>ms</a:t>
            </a:r>
            <a:r>
              <a:rPr lang="en-US" sz="2200" dirty="0">
                <a:latin typeface="Garamond" panose="02020404030301010803" pitchFamily="18" charset="0"/>
              </a:rPr>
              <a:t> at 3.0 T. </a:t>
            </a:r>
            <a:r>
              <a:rPr lang="en-US" sz="2200" dirty="0" smtClean="0">
                <a:latin typeface="Garamond" panose="02020404030301010803" pitchFamily="18" charset="0"/>
              </a:rPr>
              <a:t>The OOP </a:t>
            </a:r>
            <a:r>
              <a:rPr lang="en-US" sz="2200" dirty="0">
                <a:latin typeface="Garamond" panose="02020404030301010803" pitchFamily="18" charset="0"/>
              </a:rPr>
              <a:t>images obtained at 3.0 T </a:t>
            </a:r>
            <a:r>
              <a:rPr lang="en-US" sz="2200" dirty="0" smtClean="0">
                <a:latin typeface="Garamond" panose="02020404030301010803" pitchFamily="18" charset="0"/>
              </a:rPr>
              <a:t>have </a:t>
            </a:r>
            <a:r>
              <a:rPr lang="en-US" sz="2200" dirty="0">
                <a:latin typeface="Garamond" panose="02020404030301010803" pitchFamily="18" charset="0"/>
              </a:rPr>
              <a:t>TE's that are odd multiples of 1.136 </a:t>
            </a:r>
            <a:r>
              <a:rPr lang="en-US" sz="2200" dirty="0" err="1" smtClean="0">
                <a:latin typeface="Garamond" panose="02020404030301010803" pitchFamily="18" charset="0"/>
              </a:rPr>
              <a:t>ms</a:t>
            </a:r>
            <a:r>
              <a:rPr lang="en-US" sz="2200" dirty="0" smtClean="0">
                <a:latin typeface="Garamond" panose="02020404030301010803" pitchFamily="18" charset="0"/>
              </a:rPr>
              <a:t>; </a:t>
            </a:r>
            <a:r>
              <a:rPr lang="en-US" sz="2200" dirty="0">
                <a:latin typeface="Garamond" panose="02020404030301010803" pitchFamily="18" charset="0"/>
              </a:rPr>
              <a:t>those obtained at multiples of 2.27 </a:t>
            </a:r>
            <a:r>
              <a:rPr lang="en-US" sz="2200" dirty="0" err="1">
                <a:latin typeface="Garamond" panose="02020404030301010803" pitchFamily="18" charset="0"/>
              </a:rPr>
              <a:t>ms</a:t>
            </a:r>
            <a:r>
              <a:rPr lang="en-US" sz="2200" dirty="0">
                <a:latin typeface="Garamond" panose="02020404030301010803" pitchFamily="18" charset="0"/>
              </a:rPr>
              <a:t> are </a:t>
            </a:r>
            <a:r>
              <a:rPr lang="en-US" sz="2200" dirty="0" smtClean="0">
                <a:latin typeface="Garamond" panose="02020404030301010803" pitchFamily="18" charset="0"/>
              </a:rPr>
              <a:t>the IP images.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187</a:t>
            </a:fld>
            <a:endParaRPr lang="en-US" dirty="0">
              <a:solidFill>
                <a:srgbClr val="000000">
                  <a:tint val="75000"/>
                </a:srgbClr>
              </a:solidFill>
            </a:endParaRPr>
          </a:p>
        </p:txBody>
      </p:sp>
      <p:pic>
        <p:nvPicPr>
          <p:cNvPr id="2049" name="Picture 2" descr="In-phase/Out-of-phase MRI"/>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73285" y="3810000"/>
            <a:ext cx="6473629"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p:cNvSpPr txBox="1">
            <a:spLocks noChangeArrowheads="1"/>
          </p:cNvSpPr>
          <p:nvPr/>
        </p:nvSpPr>
        <p:spPr bwMode="auto">
          <a:xfrm>
            <a:off x="1981200" y="5715000"/>
            <a:ext cx="5257800" cy="457200"/>
          </a:xfrm>
          <a:prstGeom prst="rect">
            <a:avLst/>
          </a:prstGeom>
          <a:gradFill rotWithShape="0">
            <a:gsLst>
              <a:gs pos="0">
                <a:srgbClr val="0F2882"/>
              </a:gs>
              <a:gs pos="50000">
                <a:srgbClr val="0F288C"/>
              </a:gs>
              <a:gs pos="100000">
                <a:srgbClr val="0F2896"/>
              </a:gs>
            </a:gsLst>
            <a:lin ang="5400000"/>
          </a:gra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r>
              <a:rPr lang="en-US" altLang="en-US" sz="2400" b="1" dirty="0" smtClean="0">
                <a:solidFill>
                  <a:srgbClr val="FFFF00"/>
                </a:solidFill>
                <a:latin typeface="Calibri" pitchFamily="34" charset="0"/>
                <a:ea typeface="Calibri" pitchFamily="34" charset="0"/>
                <a:cs typeface="Times New Roman" pitchFamily="18" charset="0"/>
              </a:rPr>
              <a:t>0.0      0.563         1.136         1.7         2.27</a:t>
            </a:r>
            <a:endParaRPr lang="en-US" altLang="en-US" sz="2400" dirty="0" smtClean="0">
              <a:solidFill>
                <a:srgbClr val="000000"/>
              </a:solidFill>
              <a:latin typeface="Arial" pitchFamily="34" charset="0"/>
              <a:cs typeface="Arial" pitchFamily="34" charset="0"/>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cxnSp>
        <p:nvCxnSpPr>
          <p:cNvPr id="7" name="Straight Connector 6"/>
          <p:cNvCxnSpPr/>
          <p:nvPr/>
        </p:nvCxnSpPr>
        <p:spPr bwMode="auto">
          <a:xfrm>
            <a:off x="1981200" y="5715000"/>
            <a:ext cx="5029200" cy="0"/>
          </a:xfrm>
          <a:prstGeom prst="line">
            <a:avLst/>
          </a:prstGeom>
          <a:noFill/>
          <a:ln w="38100" cap="flat" cmpd="sng" algn="ctr">
            <a:solidFill>
              <a:srgbClr val="0F2882"/>
            </a:solidFill>
            <a:prstDash val="solid"/>
            <a:round/>
            <a:headEnd type="none" w="med" len="med"/>
            <a:tailEnd type="none" w="med" len="med"/>
          </a:ln>
          <a:effectLst/>
        </p:spPr>
      </p:cxnSp>
      <p:sp>
        <p:nvSpPr>
          <p:cNvPr id="8" name="TextBox 7"/>
          <p:cNvSpPr txBox="1"/>
          <p:nvPr/>
        </p:nvSpPr>
        <p:spPr>
          <a:xfrm>
            <a:off x="4191000" y="4572000"/>
            <a:ext cx="838200" cy="400110"/>
          </a:xfrm>
          <a:prstGeom prst="rect">
            <a:avLst/>
          </a:prstGeom>
          <a:noFill/>
        </p:spPr>
        <p:txBody>
          <a:bodyPr wrap="square" rtlCol="0">
            <a:spAutoFit/>
          </a:bodyPr>
          <a:lstStyle/>
          <a:p>
            <a:r>
              <a:rPr lang="en-US" sz="2000" b="1" dirty="0" smtClean="0">
                <a:solidFill>
                  <a:srgbClr val="FFFFFF">
                    <a:lumMod val="85000"/>
                  </a:srgbClr>
                </a:solidFill>
              </a:rPr>
              <a:t>OOP</a:t>
            </a:r>
            <a:endParaRPr lang="en-US" sz="2000" b="1" dirty="0">
              <a:solidFill>
                <a:srgbClr val="FFFFFF">
                  <a:lumMod val="85000"/>
                </a:srgbClr>
              </a:solidFill>
            </a:endParaRPr>
          </a:p>
        </p:txBody>
      </p:sp>
      <p:sp>
        <p:nvSpPr>
          <p:cNvPr id="12" name="TextBox 11"/>
          <p:cNvSpPr txBox="1"/>
          <p:nvPr/>
        </p:nvSpPr>
        <p:spPr>
          <a:xfrm>
            <a:off x="6442881" y="4552890"/>
            <a:ext cx="643719" cy="400110"/>
          </a:xfrm>
          <a:prstGeom prst="rect">
            <a:avLst/>
          </a:prstGeom>
          <a:noFill/>
        </p:spPr>
        <p:txBody>
          <a:bodyPr wrap="square" rtlCol="0">
            <a:spAutoFit/>
          </a:bodyPr>
          <a:lstStyle/>
          <a:p>
            <a:r>
              <a:rPr lang="en-US" sz="2000" b="1" dirty="0">
                <a:solidFill>
                  <a:srgbClr val="FFFFFF">
                    <a:lumMod val="85000"/>
                  </a:srgbClr>
                </a:solidFill>
              </a:rPr>
              <a:t>I</a:t>
            </a:r>
            <a:r>
              <a:rPr lang="en-US" sz="2000" b="1" dirty="0" smtClean="0">
                <a:solidFill>
                  <a:srgbClr val="FFFFFF">
                    <a:lumMod val="85000"/>
                  </a:srgbClr>
                </a:solidFill>
              </a:rPr>
              <a:t>P</a:t>
            </a:r>
            <a:endParaRPr lang="en-US" sz="2000" b="1" dirty="0">
              <a:solidFill>
                <a:srgbClr val="FFFFFF">
                  <a:lumMod val="85000"/>
                </a:srgbClr>
              </a:solidFill>
            </a:endParaRPr>
          </a:p>
        </p:txBody>
      </p:sp>
      <p:sp>
        <p:nvSpPr>
          <p:cNvPr id="13" name="TextBox 12"/>
          <p:cNvSpPr txBox="1"/>
          <p:nvPr/>
        </p:nvSpPr>
        <p:spPr>
          <a:xfrm>
            <a:off x="1371600" y="6553200"/>
            <a:ext cx="4191000" cy="584775"/>
          </a:xfrm>
          <a:prstGeom prst="rect">
            <a:avLst/>
          </a:prstGeom>
          <a:noFill/>
        </p:spPr>
        <p:txBody>
          <a:bodyPr wrap="square" rtlCol="0">
            <a:spAutoFit/>
          </a:bodyPr>
          <a:lstStyle/>
          <a:p>
            <a:r>
              <a:rPr lang="en-US" sz="1400" dirty="0">
                <a:solidFill>
                  <a:srgbClr val="000000"/>
                </a:solidFill>
              </a:rPr>
              <a:t>  </a:t>
            </a:r>
            <a:r>
              <a:rPr lang="en-US" sz="1400" dirty="0">
                <a:solidFill>
                  <a:srgbClr val="FFFF00"/>
                </a:solidFill>
              </a:rPr>
              <a:t> </a:t>
            </a:r>
            <a:r>
              <a:rPr lang="en-US" sz="1400" u="sng" dirty="0" smtClean="0">
                <a:solidFill>
                  <a:srgbClr val="FFFF00"/>
                </a:solidFill>
              </a:rPr>
              <a:t>Source</a:t>
            </a:r>
            <a:r>
              <a:rPr lang="en-US" sz="1400" dirty="0" smtClean="0">
                <a:solidFill>
                  <a:srgbClr val="FFFF00"/>
                </a:solidFill>
              </a:rPr>
              <a:t>:</a:t>
            </a:r>
            <a:r>
              <a:rPr lang="en-US" sz="1400" dirty="0">
                <a:solidFill>
                  <a:srgbClr val="000000"/>
                </a:solidFill>
              </a:rPr>
              <a:t> </a:t>
            </a:r>
            <a:r>
              <a:rPr lang="en-US" sz="1400" u="sng" dirty="0">
                <a:solidFill>
                  <a:srgbClr val="000000"/>
                </a:solidFill>
                <a:hlinkClick r:id="rId5"/>
              </a:rPr>
              <a:t>http://mri-q.com/in-phaseout-of-phase.html</a:t>
            </a:r>
            <a:r>
              <a:rPr lang="en-US" sz="1400" dirty="0">
                <a:solidFill>
                  <a:srgbClr val="000000"/>
                </a:solidFill>
              </a:rPr>
              <a:t> </a:t>
            </a:r>
          </a:p>
          <a:p>
            <a:endParaRPr lang="en-US" dirty="0">
              <a:solidFill>
                <a:srgbClr val="000000"/>
              </a:solidFill>
            </a:endParaRPr>
          </a:p>
        </p:txBody>
      </p:sp>
    </p:spTree>
    <p:extLst>
      <p:ext uri="{BB962C8B-B14F-4D97-AF65-F5344CB8AC3E}">
        <p14:creationId xmlns:p14="http://schemas.microsoft.com/office/powerpoint/2010/main" val="269793239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The Dixon Technique</a:t>
            </a:r>
            <a:r>
              <a:rPr lang="en-US" altLang="en-US" b="1" dirty="0"/>
              <a:t/>
            </a:r>
            <a:br>
              <a:rPr lang="en-US" altLang="en-US" b="1" dirty="0"/>
            </a:br>
            <a:r>
              <a:rPr lang="en-US" altLang="en-US" sz="2800" b="1" dirty="0" smtClean="0">
                <a:solidFill>
                  <a:schemeClr val="accent1">
                    <a:lumMod val="60000"/>
                    <a:lumOff val="40000"/>
                  </a:schemeClr>
                </a:solidFill>
              </a:rPr>
              <a:t>Multi-echo GRE sequence: 2 &amp; 3-point scans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a:latin typeface="Garamond" panose="02020404030301010803" pitchFamily="18" charset="0"/>
              </a:rPr>
              <a:t>The same gradient reversal process used to create a single </a:t>
            </a:r>
            <a:r>
              <a:rPr lang="en-US" sz="2200" dirty="0" smtClean="0">
                <a:latin typeface="Garamond" panose="02020404030301010803" pitchFamily="18" charset="0"/>
              </a:rPr>
              <a:t>GE can </a:t>
            </a:r>
            <a:r>
              <a:rPr lang="en-US" sz="2200" dirty="0">
                <a:latin typeface="Garamond" panose="02020404030301010803" pitchFamily="18" charset="0"/>
              </a:rPr>
              <a:t>be repeated to produce </a:t>
            </a:r>
            <a:r>
              <a:rPr lang="en-US" sz="2200" dirty="0" smtClean="0">
                <a:latin typeface="Garamond" panose="02020404030301010803" pitchFamily="18" charset="0"/>
              </a:rPr>
              <a:t>1-2 </a:t>
            </a:r>
            <a:r>
              <a:rPr lang="en-US" sz="2200" dirty="0">
                <a:latin typeface="Garamond" panose="02020404030301010803" pitchFamily="18" charset="0"/>
              </a:rPr>
              <a:t>additional </a:t>
            </a:r>
            <a:r>
              <a:rPr lang="en-US" sz="2200" dirty="0" smtClean="0">
                <a:latin typeface="Garamond" panose="02020404030301010803" pitchFamily="18" charset="0"/>
              </a:rPr>
              <a:t>GEs </a:t>
            </a:r>
            <a:r>
              <a:rPr lang="en-US" sz="2200" dirty="0">
                <a:latin typeface="Garamond" panose="02020404030301010803" pitchFamily="18" charset="0"/>
              </a:rPr>
              <a:t>after a single </a:t>
            </a:r>
            <a:r>
              <a:rPr lang="en-US" sz="2200" dirty="0" smtClean="0">
                <a:latin typeface="Garamond" panose="02020404030301010803" pitchFamily="18" charset="0"/>
              </a:rPr>
              <a:t>RF-pulse – as </a:t>
            </a:r>
            <a:r>
              <a:rPr lang="en-US" sz="2200" dirty="0">
                <a:latin typeface="Garamond" panose="02020404030301010803" pitchFamily="18" charset="0"/>
              </a:rPr>
              <a:t>long as complete loss of the transverse magnetization by T2* relaxation has not yet </a:t>
            </a:r>
            <a:r>
              <a:rPr lang="en-US" sz="2200" dirty="0" smtClean="0">
                <a:latin typeface="Garamond" panose="02020404030301010803" pitchFamily="18" charset="0"/>
              </a:rPr>
              <a:t>occurred. The 2</a:t>
            </a:r>
            <a:r>
              <a:rPr lang="en-US" sz="2200" baseline="30000" dirty="0" smtClean="0">
                <a:latin typeface="Garamond" panose="02020404030301010803" pitchFamily="18" charset="0"/>
              </a:rPr>
              <a:t>nd</a:t>
            </a:r>
            <a:r>
              <a:rPr lang="en-US" sz="2200" dirty="0" smtClean="0">
                <a:latin typeface="Garamond" panose="02020404030301010803" pitchFamily="18" charset="0"/>
              </a:rPr>
              <a:t> </a:t>
            </a:r>
            <a:r>
              <a:rPr lang="en-US" sz="2200" dirty="0">
                <a:latin typeface="Garamond" panose="02020404030301010803" pitchFamily="18" charset="0"/>
              </a:rPr>
              <a:t>half of </a:t>
            </a:r>
            <a:r>
              <a:rPr lang="en-US" sz="2200" dirty="0" smtClean="0">
                <a:latin typeface="Garamond" panose="02020404030301010803" pitchFamily="18" charset="0"/>
              </a:rPr>
              <a:t>the gradient </a:t>
            </a:r>
            <a:r>
              <a:rPr lang="en-US" sz="2200" dirty="0">
                <a:latin typeface="Garamond" panose="02020404030301010803" pitchFamily="18" charset="0"/>
              </a:rPr>
              <a:t>lobe </a:t>
            </a:r>
            <a:r>
              <a:rPr lang="en-US" sz="2200" b="1" dirty="0" err="1" smtClean="0">
                <a:latin typeface="Garamond" panose="02020404030301010803" pitchFamily="18" charset="0"/>
              </a:rPr>
              <a:t>dephases</a:t>
            </a:r>
            <a:r>
              <a:rPr lang="en-US" sz="2200" dirty="0" smtClean="0">
                <a:latin typeface="Garamond" panose="02020404030301010803" pitchFamily="18" charset="0"/>
              </a:rPr>
              <a:t> </a:t>
            </a:r>
            <a:r>
              <a:rPr lang="en-US" sz="2200" dirty="0">
                <a:latin typeface="Garamond" panose="02020404030301010803" pitchFamily="18" charset="0"/>
              </a:rPr>
              <a:t>the </a:t>
            </a:r>
            <a:r>
              <a:rPr lang="en-US" sz="2200" dirty="0" smtClean="0">
                <a:latin typeface="Garamond" panose="02020404030301010803" pitchFamily="18" charset="0"/>
              </a:rPr>
              <a:t>signal, while the 1</a:t>
            </a:r>
            <a:r>
              <a:rPr lang="en-US" sz="2200" baseline="30000" dirty="0" smtClean="0">
                <a:latin typeface="Garamond" panose="02020404030301010803" pitchFamily="18" charset="0"/>
              </a:rPr>
              <a:t>st</a:t>
            </a:r>
            <a:r>
              <a:rPr lang="en-US" sz="2200" dirty="0" smtClean="0">
                <a:latin typeface="Garamond" panose="02020404030301010803" pitchFamily="18" charset="0"/>
              </a:rPr>
              <a:t> </a:t>
            </a:r>
            <a:r>
              <a:rPr lang="en-US" sz="2200" dirty="0">
                <a:latin typeface="Garamond" panose="02020404030301010803" pitchFamily="18" charset="0"/>
              </a:rPr>
              <a:t>half of the </a:t>
            </a:r>
            <a:r>
              <a:rPr lang="en-US" sz="2200" dirty="0" smtClean="0">
                <a:latin typeface="Garamond" panose="02020404030301010803" pitchFamily="18" charset="0"/>
              </a:rPr>
              <a:t>gradient lobes </a:t>
            </a:r>
            <a:r>
              <a:rPr lang="en-US" sz="2200" b="1" dirty="0" err="1">
                <a:solidFill>
                  <a:srgbClr val="C00000"/>
                </a:solidFill>
                <a:latin typeface="Garamond" panose="02020404030301010803" pitchFamily="18" charset="0"/>
              </a:rPr>
              <a:t>rephases</a:t>
            </a:r>
            <a:r>
              <a:rPr lang="en-US" sz="2200" dirty="0">
                <a:latin typeface="Garamond" panose="02020404030301010803" pitchFamily="18" charset="0"/>
              </a:rPr>
              <a:t> these spins and generates </a:t>
            </a:r>
            <a:r>
              <a:rPr lang="en-US" sz="2200" dirty="0" smtClean="0">
                <a:latin typeface="Garamond" panose="02020404030301010803" pitchFamily="18" charset="0"/>
              </a:rPr>
              <a:t>the echo. </a:t>
            </a:r>
            <a:endParaRPr lang="en-US" sz="2200" dirty="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188</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pic>
        <p:nvPicPr>
          <p:cNvPr id="10" name="Picture 9" descr="Multi-echo GRE">
            <a:hlinkClick r:id="rId3"/>
          </p:cNvPr>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8040" b="5149"/>
          <a:stretch/>
        </p:blipFill>
        <p:spPr bwMode="auto">
          <a:xfrm>
            <a:off x="1376044" y="3200401"/>
            <a:ext cx="6548755" cy="3657600"/>
          </a:xfrm>
          <a:prstGeom prst="rect">
            <a:avLst/>
          </a:prstGeom>
          <a:noFill/>
          <a:ln>
            <a:noFill/>
          </a:ln>
        </p:spPr>
      </p:pic>
      <p:sp>
        <p:nvSpPr>
          <p:cNvPr id="8" name="TextBox 7"/>
          <p:cNvSpPr txBox="1"/>
          <p:nvPr/>
        </p:nvSpPr>
        <p:spPr>
          <a:xfrm>
            <a:off x="4343400" y="3189028"/>
            <a:ext cx="3733800" cy="584775"/>
          </a:xfrm>
          <a:prstGeom prst="rect">
            <a:avLst/>
          </a:prstGeom>
          <a:noFill/>
        </p:spPr>
        <p:txBody>
          <a:bodyPr wrap="square" rtlCol="0">
            <a:spAutoFit/>
          </a:bodyPr>
          <a:lstStyle/>
          <a:p>
            <a:r>
              <a:rPr lang="en-US" sz="1400" dirty="0">
                <a:solidFill>
                  <a:srgbClr val="000000"/>
                </a:solidFill>
              </a:rPr>
              <a:t>  </a:t>
            </a:r>
            <a:r>
              <a:rPr lang="en-US" sz="1400" dirty="0">
                <a:solidFill>
                  <a:srgbClr val="FFFF00"/>
                </a:solidFill>
              </a:rPr>
              <a:t> </a:t>
            </a:r>
            <a:r>
              <a:rPr lang="en-US" sz="1400" u="sng" dirty="0" smtClean="0">
                <a:solidFill>
                  <a:srgbClr val="FFFF00"/>
                </a:solidFill>
              </a:rPr>
              <a:t>Source</a:t>
            </a:r>
            <a:r>
              <a:rPr lang="en-US" sz="1400" dirty="0" smtClean="0">
                <a:solidFill>
                  <a:srgbClr val="FFFF00"/>
                </a:solidFill>
              </a:rPr>
              <a:t>:</a:t>
            </a:r>
            <a:r>
              <a:rPr lang="en-US" sz="1400" dirty="0">
                <a:solidFill>
                  <a:srgbClr val="000000"/>
                </a:solidFill>
              </a:rPr>
              <a:t> </a:t>
            </a:r>
            <a:r>
              <a:rPr lang="en-US" sz="1400" dirty="0" smtClean="0">
                <a:solidFill>
                  <a:srgbClr val="000000"/>
                </a:solidFill>
              </a:rPr>
              <a:t> </a:t>
            </a:r>
            <a:r>
              <a:rPr lang="en-US" sz="1400" u="sng" dirty="0" smtClean="0">
                <a:solidFill>
                  <a:srgbClr val="000000"/>
                </a:solidFill>
                <a:hlinkClick r:id="rId6"/>
              </a:rPr>
              <a:t>http</a:t>
            </a:r>
            <a:r>
              <a:rPr lang="en-US" sz="1400" u="sng" dirty="0">
                <a:solidFill>
                  <a:srgbClr val="000000"/>
                </a:solidFill>
                <a:hlinkClick r:id="rId6"/>
              </a:rPr>
              <a:t>://</a:t>
            </a:r>
            <a:r>
              <a:rPr lang="en-US" sz="1400" u="sng" dirty="0" smtClean="0">
                <a:solidFill>
                  <a:srgbClr val="000000"/>
                </a:solidFill>
                <a:hlinkClick r:id="rId6"/>
              </a:rPr>
              <a:t>mri-q.com/multi-echo-gre.html</a:t>
            </a:r>
            <a:r>
              <a:rPr lang="en-US" sz="1400" u="sng" dirty="0" smtClean="0">
                <a:solidFill>
                  <a:srgbClr val="000000"/>
                </a:solidFill>
              </a:rPr>
              <a:t>  </a:t>
            </a:r>
            <a:endParaRPr lang="en-US" sz="1400"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100160235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The Dixon Technique</a:t>
            </a:r>
            <a:r>
              <a:rPr lang="en-US" altLang="en-US" b="1" dirty="0"/>
              <a:t/>
            </a:r>
            <a:br>
              <a:rPr lang="en-US" altLang="en-US" b="1" dirty="0"/>
            </a:br>
            <a:r>
              <a:rPr lang="en-US" altLang="en-US" sz="2800" b="1" dirty="0" smtClean="0">
                <a:solidFill>
                  <a:schemeClr val="accent1">
                    <a:lumMod val="60000"/>
                    <a:lumOff val="40000"/>
                  </a:schemeClr>
                </a:solidFill>
              </a:rPr>
              <a:t>IP/OOP abdominal imaging</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21688" cy="5208588"/>
          </a:xfrm>
        </p:spPr>
        <p:txBody>
          <a:bodyPr/>
          <a:lstStyle/>
          <a:p>
            <a:pPr marL="0" indent="0"/>
            <a:r>
              <a:rPr lang="en-US" sz="2200" dirty="0">
                <a:latin typeface="Garamond" panose="02020404030301010803" pitchFamily="18" charset="0"/>
              </a:rPr>
              <a:t>One </a:t>
            </a:r>
            <a:r>
              <a:rPr lang="en-US" sz="2200" dirty="0" smtClean="0">
                <a:latin typeface="Garamond" panose="02020404030301010803" pitchFamily="18" charset="0"/>
              </a:rPr>
              <a:t>common </a:t>
            </a:r>
            <a:r>
              <a:rPr lang="en-US" sz="2200" dirty="0">
                <a:latin typeface="Garamond" panose="02020404030301010803" pitchFamily="18" charset="0"/>
              </a:rPr>
              <a:t>use </a:t>
            </a:r>
            <a:r>
              <a:rPr lang="en-US" sz="2200" dirty="0" smtClean="0">
                <a:latin typeface="Garamond" panose="02020404030301010803" pitchFamily="18" charset="0"/>
              </a:rPr>
              <a:t>is </a:t>
            </a:r>
            <a:r>
              <a:rPr lang="en-US" sz="2200" dirty="0">
                <a:latin typeface="Garamond" panose="02020404030301010803" pitchFamily="18" charset="0"/>
              </a:rPr>
              <a:t>to </a:t>
            </a:r>
            <a:r>
              <a:rPr lang="en-US" sz="2200" dirty="0" smtClean="0">
                <a:latin typeface="Garamond" panose="02020404030301010803" pitchFamily="18" charset="0"/>
              </a:rPr>
              <a:t>aid </a:t>
            </a:r>
            <a:r>
              <a:rPr lang="en-US" sz="2200" dirty="0">
                <a:latin typeface="Garamond" panose="02020404030301010803" pitchFamily="18" charset="0"/>
              </a:rPr>
              <a:t>in the differentiation of adrenal adenomas (that </a:t>
            </a:r>
            <a:r>
              <a:rPr lang="en-US" sz="2200" dirty="0" smtClean="0">
                <a:latin typeface="Garamond" panose="02020404030301010803" pitchFamily="18" charset="0"/>
              </a:rPr>
              <a:t>contain </a:t>
            </a:r>
            <a:r>
              <a:rPr lang="en-US" sz="2200" dirty="0">
                <a:latin typeface="Garamond" panose="02020404030301010803" pitchFamily="18" charset="0"/>
              </a:rPr>
              <a:t>fat) from </a:t>
            </a:r>
            <a:r>
              <a:rPr lang="en-US" sz="2200" dirty="0" smtClean="0">
                <a:latin typeface="Garamond" panose="02020404030301010803" pitchFamily="18" charset="0"/>
              </a:rPr>
              <a:t>carcinomas </a:t>
            </a:r>
            <a:r>
              <a:rPr lang="en-US" sz="2200" dirty="0">
                <a:latin typeface="Garamond" panose="02020404030301010803" pitchFamily="18" charset="0"/>
              </a:rPr>
              <a:t>(that do not). </a:t>
            </a:r>
            <a:r>
              <a:rPr lang="en-US" sz="2200" dirty="0" smtClean="0">
                <a:latin typeface="Garamond" panose="02020404030301010803" pitchFamily="18" charset="0"/>
              </a:rPr>
              <a:t>The technique </a:t>
            </a:r>
            <a:r>
              <a:rPr lang="en-US" sz="2200" dirty="0">
                <a:latin typeface="Garamond" panose="02020404030301010803" pitchFamily="18" charset="0"/>
              </a:rPr>
              <a:t>involves obtaining a pair of GRE images at the same TR but with 2</a:t>
            </a:r>
            <a:r>
              <a:rPr lang="en-US" sz="2200" dirty="0" smtClean="0">
                <a:latin typeface="Garamond" panose="02020404030301010803" pitchFamily="18" charset="0"/>
              </a:rPr>
              <a:t> </a:t>
            </a:r>
            <a:r>
              <a:rPr lang="en-US" sz="2200" dirty="0">
                <a:latin typeface="Garamond" panose="02020404030301010803" pitchFamily="18" charset="0"/>
              </a:rPr>
              <a:t>different TE values, one IP and the </a:t>
            </a:r>
            <a:r>
              <a:rPr lang="en-US" sz="2200" dirty="0" smtClean="0">
                <a:latin typeface="Garamond" panose="02020404030301010803" pitchFamily="18" charset="0"/>
              </a:rPr>
              <a:t>other </a:t>
            </a:r>
            <a:r>
              <a:rPr lang="en-US" sz="2200" dirty="0">
                <a:latin typeface="Garamond" panose="02020404030301010803" pitchFamily="18" charset="0"/>
              </a:rPr>
              <a:t>OOP. Lesions whose signal intensities drop significantly on the OOP images are likely to contain microscopic fat.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189</a:t>
            </a:fld>
            <a:endParaRPr lang="en-US" dirty="0">
              <a:solidFill>
                <a:srgbClr val="000000">
                  <a:tint val="75000"/>
                </a:srgbClr>
              </a:solidFill>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sp>
        <p:nvSpPr>
          <p:cNvPr id="5" name="Rectangle 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rgbClr val="000000"/>
              </a:solidFill>
            </a:endParaRPr>
          </a:p>
        </p:txBody>
      </p:sp>
      <p:pic>
        <p:nvPicPr>
          <p:cNvPr id="11" name="Picture 10" descr="In-phase/Out-of-phase MRI: adrenal adenoma"/>
          <p:cNvPicPr/>
          <p:nvPr/>
        </p:nvPicPr>
        <p:blipFill>
          <a:blip r:embed="rId3">
            <a:extLst>
              <a:ext uri="{28A0092B-C50C-407E-A947-70E740481C1C}">
                <a14:useLocalDpi xmlns:a14="http://schemas.microsoft.com/office/drawing/2010/main" val="0"/>
              </a:ext>
            </a:extLst>
          </a:blip>
          <a:srcRect/>
          <a:stretch>
            <a:fillRect/>
          </a:stretch>
        </p:blipFill>
        <p:spPr bwMode="auto">
          <a:xfrm>
            <a:off x="685800" y="3505200"/>
            <a:ext cx="3505200" cy="2362200"/>
          </a:xfrm>
          <a:prstGeom prst="rect">
            <a:avLst/>
          </a:prstGeom>
          <a:noFill/>
          <a:ln>
            <a:noFill/>
          </a:ln>
        </p:spPr>
      </p:pic>
      <p:pic>
        <p:nvPicPr>
          <p:cNvPr id="12" name="Picture 11" descr="In-phase/Out-of-phase MRI: adrenal adenoma"/>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505200"/>
            <a:ext cx="3505200" cy="2362200"/>
          </a:xfrm>
          <a:prstGeom prst="rect">
            <a:avLst/>
          </a:prstGeom>
          <a:noFill/>
          <a:ln>
            <a:noFill/>
          </a:ln>
        </p:spPr>
      </p:pic>
      <p:sp>
        <p:nvSpPr>
          <p:cNvPr id="6" name="TextBox 5"/>
          <p:cNvSpPr txBox="1"/>
          <p:nvPr/>
        </p:nvSpPr>
        <p:spPr>
          <a:xfrm>
            <a:off x="2095500" y="3136710"/>
            <a:ext cx="5219700" cy="646331"/>
          </a:xfrm>
          <a:prstGeom prst="rect">
            <a:avLst/>
          </a:prstGeom>
          <a:noFill/>
        </p:spPr>
        <p:txBody>
          <a:bodyPr wrap="square" rtlCol="0">
            <a:spAutoFit/>
          </a:bodyPr>
          <a:lstStyle/>
          <a:p>
            <a:r>
              <a:rPr lang="en-US" b="1" dirty="0" smtClean="0">
                <a:solidFill>
                  <a:srgbClr val="000000"/>
                </a:solidFill>
              </a:rPr>
              <a:t>IP/OOP </a:t>
            </a:r>
            <a:r>
              <a:rPr lang="en-US" b="1" dirty="0">
                <a:solidFill>
                  <a:srgbClr val="000000"/>
                </a:solidFill>
              </a:rPr>
              <a:t>MRI: Lipid-rich </a:t>
            </a:r>
            <a:r>
              <a:rPr lang="en-US" b="1" dirty="0" smtClean="0">
                <a:solidFill>
                  <a:srgbClr val="000000"/>
                </a:solidFill>
              </a:rPr>
              <a:t>adrenal adenoma (arrow)</a:t>
            </a:r>
            <a:endParaRPr lang="en-US" dirty="0">
              <a:solidFill>
                <a:srgbClr val="000000"/>
              </a:solidFill>
            </a:endParaRPr>
          </a:p>
          <a:p>
            <a:endParaRPr lang="en-US" dirty="0">
              <a:solidFill>
                <a:srgbClr val="000000"/>
              </a:solidFill>
            </a:endParaRPr>
          </a:p>
        </p:txBody>
      </p:sp>
      <p:sp>
        <p:nvSpPr>
          <p:cNvPr id="8" name="TextBox 7"/>
          <p:cNvSpPr txBox="1"/>
          <p:nvPr/>
        </p:nvSpPr>
        <p:spPr>
          <a:xfrm>
            <a:off x="609600" y="5867400"/>
            <a:ext cx="3943350" cy="923330"/>
          </a:xfrm>
          <a:prstGeom prst="rect">
            <a:avLst/>
          </a:prstGeom>
          <a:noFill/>
        </p:spPr>
        <p:txBody>
          <a:bodyPr wrap="square" rtlCol="0">
            <a:spAutoFit/>
          </a:bodyPr>
          <a:lstStyle/>
          <a:p>
            <a:r>
              <a:rPr lang="en-US" dirty="0" smtClean="0">
                <a:solidFill>
                  <a:srgbClr val="000000"/>
                </a:solidFill>
              </a:rPr>
              <a:t>IP </a:t>
            </a:r>
            <a:r>
              <a:rPr lang="en-US" dirty="0">
                <a:solidFill>
                  <a:srgbClr val="000000"/>
                </a:solidFill>
              </a:rPr>
              <a:t>GRE image at </a:t>
            </a:r>
            <a:r>
              <a:rPr lang="en-US" dirty="0" smtClean="0">
                <a:solidFill>
                  <a:srgbClr val="000000"/>
                </a:solidFill>
              </a:rPr>
              <a:t>TE = 4.4 </a:t>
            </a:r>
            <a:r>
              <a:rPr lang="en-US" dirty="0" err="1" smtClean="0">
                <a:solidFill>
                  <a:srgbClr val="000000"/>
                </a:solidFill>
              </a:rPr>
              <a:t>ms</a:t>
            </a:r>
            <a:r>
              <a:rPr lang="en-US" dirty="0" smtClean="0">
                <a:solidFill>
                  <a:srgbClr val="000000"/>
                </a:solidFill>
              </a:rPr>
              <a:t> </a:t>
            </a:r>
            <a:r>
              <a:rPr lang="en-US" dirty="0">
                <a:solidFill>
                  <a:srgbClr val="000000"/>
                </a:solidFill>
              </a:rPr>
              <a:t>shows tumor of intermediate signal intensity.</a:t>
            </a:r>
          </a:p>
          <a:p>
            <a:endParaRPr lang="en-US" dirty="0">
              <a:solidFill>
                <a:srgbClr val="000000"/>
              </a:solidFill>
            </a:endParaRPr>
          </a:p>
        </p:txBody>
      </p:sp>
      <p:sp>
        <p:nvSpPr>
          <p:cNvPr id="15" name="TextBox 14"/>
          <p:cNvSpPr txBox="1"/>
          <p:nvPr/>
        </p:nvSpPr>
        <p:spPr>
          <a:xfrm>
            <a:off x="4876800" y="5867400"/>
            <a:ext cx="4038600" cy="1200329"/>
          </a:xfrm>
          <a:prstGeom prst="rect">
            <a:avLst/>
          </a:prstGeom>
          <a:noFill/>
        </p:spPr>
        <p:txBody>
          <a:bodyPr wrap="square" rtlCol="0">
            <a:spAutoFit/>
          </a:bodyPr>
          <a:lstStyle/>
          <a:p>
            <a:r>
              <a:rPr lang="en-US" dirty="0" smtClean="0">
                <a:solidFill>
                  <a:srgbClr val="000000"/>
                </a:solidFill>
              </a:rPr>
              <a:t>OOP </a:t>
            </a:r>
            <a:r>
              <a:rPr lang="en-US" dirty="0">
                <a:solidFill>
                  <a:srgbClr val="000000"/>
                </a:solidFill>
              </a:rPr>
              <a:t>GRE image at </a:t>
            </a:r>
            <a:r>
              <a:rPr lang="en-US" dirty="0" smtClean="0">
                <a:solidFill>
                  <a:srgbClr val="000000"/>
                </a:solidFill>
              </a:rPr>
              <a:t>TE = 2.2 </a:t>
            </a:r>
            <a:r>
              <a:rPr lang="en-US" dirty="0" err="1" smtClean="0">
                <a:solidFill>
                  <a:srgbClr val="000000"/>
                </a:solidFill>
              </a:rPr>
              <a:t>ms</a:t>
            </a:r>
            <a:r>
              <a:rPr lang="en-US" dirty="0" smtClean="0">
                <a:solidFill>
                  <a:srgbClr val="000000"/>
                </a:solidFill>
              </a:rPr>
              <a:t> shows the adenoma fall </a:t>
            </a:r>
            <a:r>
              <a:rPr lang="en-US" dirty="0">
                <a:solidFill>
                  <a:srgbClr val="000000"/>
                </a:solidFill>
              </a:rPr>
              <a:t>in signal, a phase-cancellation artifact</a:t>
            </a:r>
            <a:r>
              <a:rPr lang="en-US" dirty="0" smtClean="0">
                <a:solidFill>
                  <a:srgbClr val="000000"/>
                </a:solidFill>
              </a:rPr>
              <a:t>.</a:t>
            </a:r>
            <a:endParaRPr lang="en-US" dirty="0">
              <a:solidFill>
                <a:srgbClr val="000000"/>
              </a:solidFill>
            </a:endParaRPr>
          </a:p>
          <a:p>
            <a:endParaRPr lang="en-US" dirty="0">
              <a:solidFill>
                <a:srgbClr val="000000"/>
              </a:solidFill>
            </a:endParaRPr>
          </a:p>
        </p:txBody>
      </p:sp>
      <p:sp>
        <p:nvSpPr>
          <p:cNvPr id="16" name="TextBox 15"/>
          <p:cNvSpPr txBox="1"/>
          <p:nvPr/>
        </p:nvSpPr>
        <p:spPr>
          <a:xfrm>
            <a:off x="381000" y="6553200"/>
            <a:ext cx="4191000" cy="584775"/>
          </a:xfrm>
          <a:prstGeom prst="rect">
            <a:avLst/>
          </a:prstGeom>
          <a:noFill/>
        </p:spPr>
        <p:txBody>
          <a:bodyPr wrap="square" rtlCol="0">
            <a:spAutoFit/>
          </a:bodyPr>
          <a:lstStyle/>
          <a:p>
            <a:r>
              <a:rPr lang="en-US" sz="1400" dirty="0">
                <a:solidFill>
                  <a:srgbClr val="000000"/>
                </a:solidFill>
              </a:rPr>
              <a:t>   </a:t>
            </a:r>
            <a:r>
              <a:rPr lang="en-US" sz="1400" u="sng" dirty="0" smtClean="0">
                <a:solidFill>
                  <a:srgbClr val="000000"/>
                </a:solidFill>
              </a:rPr>
              <a:t>Source</a:t>
            </a:r>
            <a:r>
              <a:rPr lang="en-US" sz="1400" dirty="0" smtClean="0">
                <a:solidFill>
                  <a:srgbClr val="000000"/>
                </a:solidFill>
              </a:rPr>
              <a:t>:</a:t>
            </a:r>
            <a:r>
              <a:rPr lang="en-US" sz="1400" dirty="0">
                <a:solidFill>
                  <a:srgbClr val="000000"/>
                </a:solidFill>
              </a:rPr>
              <a:t> </a:t>
            </a:r>
            <a:r>
              <a:rPr lang="en-US" sz="1400" u="sng" dirty="0">
                <a:solidFill>
                  <a:srgbClr val="000000"/>
                </a:solidFill>
                <a:hlinkClick r:id="rId5"/>
              </a:rPr>
              <a:t>http://mri-q.com/in-phaseout-of-phase.html</a:t>
            </a:r>
            <a:r>
              <a:rPr lang="en-US" sz="1400" dirty="0">
                <a:solidFill>
                  <a:srgbClr val="000000"/>
                </a:solidFill>
              </a:rPr>
              <a:t> </a:t>
            </a:r>
          </a:p>
          <a:p>
            <a:endParaRPr lang="en-US" dirty="0">
              <a:solidFill>
                <a:srgbClr val="000000"/>
              </a:solidFill>
            </a:endParaRPr>
          </a:p>
        </p:txBody>
      </p:sp>
    </p:spTree>
    <p:extLst>
      <p:ext uri="{BB962C8B-B14F-4D97-AF65-F5344CB8AC3E}">
        <p14:creationId xmlns:p14="http://schemas.microsoft.com/office/powerpoint/2010/main" val="40633346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457200" y="152400"/>
            <a:ext cx="8229600" cy="1143000"/>
          </a:xfrm>
          <a:noFill/>
        </p:spPr>
        <p:txBody>
          <a:bodyPr/>
          <a:lstStyle/>
          <a:p>
            <a:pPr eaLnBrk="1" hangingPunct="1"/>
            <a:r>
              <a:rPr lang="en-US" dirty="0" smtClean="0"/>
              <a:t>Image Alignment</a:t>
            </a:r>
          </a:p>
        </p:txBody>
      </p:sp>
      <p:sp>
        <p:nvSpPr>
          <p:cNvPr id="176131" name="Rectangle 3"/>
          <p:cNvSpPr>
            <a:spLocks noGrp="1" noChangeArrowheads="1"/>
          </p:cNvSpPr>
          <p:nvPr>
            <p:ph type="body" idx="1"/>
          </p:nvPr>
        </p:nvSpPr>
        <p:spPr>
          <a:noFill/>
        </p:spPr>
        <p:txBody>
          <a:bodyPr/>
          <a:lstStyle/>
          <a:p>
            <a:pPr marL="0" indent="0" eaLnBrk="1" hangingPunct="1">
              <a:tabLst>
                <a:tab pos="457200" algn="l"/>
                <a:tab pos="1371600" algn="l"/>
                <a:tab pos="1547813" algn="l"/>
              </a:tabLst>
            </a:pPr>
            <a:r>
              <a:rPr lang="en-US" dirty="0" smtClean="0"/>
              <a:t> </a:t>
            </a:r>
          </a:p>
        </p:txBody>
      </p:sp>
      <p:sp>
        <p:nvSpPr>
          <p:cNvPr id="4" name="Rectangle 3"/>
          <p:cNvSpPr txBox="1">
            <a:spLocks noChangeArrowheads="1"/>
          </p:cNvSpPr>
          <p:nvPr/>
        </p:nvSpPr>
        <p:spPr bwMode="auto">
          <a:xfrm>
            <a:off x="685800" y="3200400"/>
            <a:ext cx="7772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Font typeface="Arial" pitchFamily="34" charset="0"/>
              <a:buChar char="–"/>
              <a:defRPr sz="2400">
                <a:solidFill>
                  <a:srgbClr val="0073AE"/>
                </a:solidFill>
                <a:latin typeface="+mn-lt"/>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pitchFamily="34" charset="0"/>
              <a:buChar char="–"/>
              <a:defRPr sz="2000">
                <a:solidFill>
                  <a:srgbClr val="0073AE"/>
                </a:solidFill>
                <a:latin typeface="+mn-lt"/>
              </a:defRPr>
            </a:lvl5pPr>
            <a:lvl6pPr marL="2514600" indent="-228600" algn="l" rtl="0" fontAlgn="base">
              <a:spcBef>
                <a:spcPct val="20000"/>
              </a:spcBef>
              <a:spcAft>
                <a:spcPct val="0"/>
              </a:spcAft>
              <a:buFont typeface="Arial" charset="0"/>
              <a:buChar char="–"/>
              <a:defRPr sz="2000">
                <a:solidFill>
                  <a:srgbClr val="0073AE"/>
                </a:solidFill>
                <a:latin typeface="+mn-lt"/>
              </a:defRPr>
            </a:lvl6pPr>
            <a:lvl7pPr marL="2971800" indent="-228600" algn="l" rtl="0" fontAlgn="base">
              <a:spcBef>
                <a:spcPct val="20000"/>
              </a:spcBef>
              <a:spcAft>
                <a:spcPct val="0"/>
              </a:spcAft>
              <a:buFont typeface="Arial" charset="0"/>
              <a:buChar char="–"/>
              <a:defRPr sz="2000">
                <a:solidFill>
                  <a:srgbClr val="0073AE"/>
                </a:solidFill>
                <a:latin typeface="+mn-lt"/>
              </a:defRPr>
            </a:lvl7pPr>
            <a:lvl8pPr marL="3429000" indent="-228600" algn="l" rtl="0" fontAlgn="base">
              <a:spcBef>
                <a:spcPct val="20000"/>
              </a:spcBef>
              <a:spcAft>
                <a:spcPct val="0"/>
              </a:spcAft>
              <a:buFont typeface="Arial" charset="0"/>
              <a:buChar char="–"/>
              <a:defRPr sz="2000">
                <a:solidFill>
                  <a:srgbClr val="0073AE"/>
                </a:solidFill>
                <a:latin typeface="+mn-lt"/>
              </a:defRPr>
            </a:lvl8pPr>
            <a:lvl9pPr marL="3886200" indent="-228600" algn="l" rtl="0" fontAlgn="base">
              <a:spcBef>
                <a:spcPct val="20000"/>
              </a:spcBef>
              <a:spcAft>
                <a:spcPct val="0"/>
              </a:spcAft>
              <a:buFont typeface="Arial" charset="0"/>
              <a:buChar char="–"/>
              <a:defRPr sz="2000">
                <a:solidFill>
                  <a:srgbClr val="0073AE"/>
                </a:solidFill>
                <a:latin typeface="+mn-lt"/>
              </a:defRPr>
            </a:lvl9pPr>
          </a:lstStyle>
          <a:p>
            <a:r>
              <a:rPr lang="en-US" dirty="0" smtClean="0"/>
              <a:t>How do we align two images automatically?</a:t>
            </a:r>
          </a:p>
          <a:p>
            <a:r>
              <a:rPr lang="en-US" dirty="0" smtClean="0"/>
              <a:t>Two broad approaches:</a:t>
            </a:r>
          </a:p>
          <a:p>
            <a:pPr lvl="1"/>
            <a:r>
              <a:rPr lang="en-US" dirty="0" smtClean="0"/>
              <a:t>Feature-based alignment</a:t>
            </a:r>
          </a:p>
          <a:p>
            <a:pPr lvl="2"/>
            <a:r>
              <a:rPr lang="en-US" dirty="0" smtClean="0"/>
              <a:t>Find a few matching features in both images</a:t>
            </a:r>
          </a:p>
          <a:p>
            <a:pPr lvl="2"/>
            <a:r>
              <a:rPr lang="en-US" dirty="0" smtClean="0"/>
              <a:t>compute alignment</a:t>
            </a:r>
          </a:p>
          <a:p>
            <a:pPr lvl="1"/>
            <a:r>
              <a:rPr lang="en-US" dirty="0" smtClean="0"/>
              <a:t>Direct (pixel-based) alignment</a:t>
            </a:r>
          </a:p>
          <a:p>
            <a:pPr lvl="2"/>
            <a:r>
              <a:rPr lang="en-US" dirty="0" smtClean="0"/>
              <a:t>Search for alignment where most pixels agree</a:t>
            </a:r>
          </a:p>
          <a:p>
            <a:pPr lvl="2"/>
            <a:r>
              <a:rPr lang="en-US" dirty="0"/>
              <a:t>b</a:t>
            </a:r>
            <a:r>
              <a:rPr lang="en-US" dirty="0" smtClean="0"/>
              <a:t>rute force</a:t>
            </a:r>
          </a:p>
        </p:txBody>
      </p:sp>
      <p:sp>
        <p:nvSpPr>
          <p:cNvPr id="5" name="AutoShape 4">
            <a:hlinkClick r:id="" action="ppaction://hlinkshowjump?jump=firstslide" highlightClick="1"/>
          </p:cNvPr>
          <p:cNvSpPr>
            <a:spLocks noChangeArrowheads="1"/>
          </p:cNvSpPr>
          <p:nvPr/>
        </p:nvSpPr>
        <p:spPr bwMode="auto">
          <a:xfrm>
            <a:off x="5105400" y="1378947"/>
            <a:ext cx="2057400" cy="1752600"/>
          </a:xfrm>
          <a:prstGeom prst="actionButtonHome">
            <a:avLst/>
          </a:prstGeom>
          <a:solidFill>
            <a:schemeClr val="bg2">
              <a:alpha val="2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6" name="AutoShape 5">
            <a:hlinkClick r:id="" action="ppaction://hlinkshowjump?jump=firstslide" highlightClick="1"/>
          </p:cNvPr>
          <p:cNvSpPr>
            <a:spLocks noChangeArrowheads="1"/>
          </p:cNvSpPr>
          <p:nvPr/>
        </p:nvSpPr>
        <p:spPr bwMode="auto">
          <a:xfrm rot="1247942">
            <a:off x="2406650" y="1226547"/>
            <a:ext cx="1479550" cy="1787525"/>
          </a:xfrm>
          <a:prstGeom prst="actionButtonHome">
            <a:avLst/>
          </a:prstGeom>
          <a:solidFill>
            <a:schemeClr val="bg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7" name="Line 6"/>
          <p:cNvSpPr>
            <a:spLocks noChangeShapeType="1"/>
          </p:cNvSpPr>
          <p:nvPr/>
        </p:nvSpPr>
        <p:spPr bwMode="auto">
          <a:xfrm flipV="1">
            <a:off x="4038600" y="2369547"/>
            <a:ext cx="914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8" name="Oval 7"/>
          <p:cNvSpPr>
            <a:spLocks noChangeAspect="1" noChangeArrowheads="1"/>
          </p:cNvSpPr>
          <p:nvPr/>
        </p:nvSpPr>
        <p:spPr bwMode="auto">
          <a:xfrm>
            <a:off x="6053138" y="1564685"/>
            <a:ext cx="119062" cy="119062"/>
          </a:xfrm>
          <a:prstGeom prst="ellipse">
            <a:avLst/>
          </a:prstGeom>
          <a:solidFill>
            <a:srgbClr val="FF0000"/>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9" name="Oval 8"/>
          <p:cNvSpPr>
            <a:spLocks noChangeAspect="1" noChangeArrowheads="1"/>
          </p:cNvSpPr>
          <p:nvPr/>
        </p:nvSpPr>
        <p:spPr bwMode="auto">
          <a:xfrm>
            <a:off x="3233738" y="1607547"/>
            <a:ext cx="119062" cy="119063"/>
          </a:xfrm>
          <a:prstGeom prst="ellipse">
            <a:avLst/>
          </a:prstGeom>
          <a:solidFill>
            <a:srgbClr val="FF0000"/>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0" name="Oval 9"/>
          <p:cNvSpPr>
            <a:spLocks noChangeAspect="1" noChangeArrowheads="1"/>
          </p:cNvSpPr>
          <p:nvPr/>
        </p:nvSpPr>
        <p:spPr bwMode="auto">
          <a:xfrm>
            <a:off x="6586538" y="2860085"/>
            <a:ext cx="119062" cy="119062"/>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1" name="Oval 10"/>
          <p:cNvSpPr>
            <a:spLocks noChangeAspect="1" noChangeArrowheads="1"/>
          </p:cNvSpPr>
          <p:nvPr/>
        </p:nvSpPr>
        <p:spPr bwMode="auto">
          <a:xfrm>
            <a:off x="3276600" y="2707685"/>
            <a:ext cx="119063" cy="119062"/>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2" name="AutoShape 11">
            <a:hlinkClick r:id="" action="ppaction://hlinkshowjump?jump=firstslide" highlightClick="1"/>
          </p:cNvPr>
          <p:cNvSpPr>
            <a:spLocks noChangeArrowheads="1"/>
          </p:cNvSpPr>
          <p:nvPr/>
        </p:nvSpPr>
        <p:spPr bwMode="auto">
          <a:xfrm rot="1247942">
            <a:off x="5226050" y="1267822"/>
            <a:ext cx="1479550" cy="1787525"/>
          </a:xfrm>
          <a:prstGeom prst="actionButtonHome">
            <a:avLst/>
          </a:prstGeom>
          <a:solidFill>
            <a:schemeClr val="bg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3" name="Oval 12"/>
          <p:cNvSpPr>
            <a:spLocks noChangeAspect="1" noChangeArrowheads="1"/>
          </p:cNvSpPr>
          <p:nvPr/>
        </p:nvSpPr>
        <p:spPr bwMode="auto">
          <a:xfrm>
            <a:off x="6096000" y="2783885"/>
            <a:ext cx="119063" cy="119062"/>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4" name="AutoShape 13">
            <a:hlinkClick r:id="" action="ppaction://hlinkshowjump?jump=firstslide" highlightClick="1"/>
          </p:cNvPr>
          <p:cNvSpPr>
            <a:spLocks noChangeArrowheads="1"/>
          </p:cNvSpPr>
          <p:nvPr/>
        </p:nvSpPr>
        <p:spPr bwMode="auto">
          <a:xfrm>
            <a:off x="5105400" y="1378947"/>
            <a:ext cx="2057400" cy="1752600"/>
          </a:xfrm>
          <a:prstGeom prst="actionButtonHome">
            <a:avLst/>
          </a:prstGeom>
          <a:solidFill>
            <a:schemeClr val="bg2">
              <a:alpha val="2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5" name="AutoShape 14">
            <a:hlinkClick r:id="" action="ppaction://hlinkshowjump?jump=firstslide" highlightClick="1"/>
          </p:cNvPr>
          <p:cNvSpPr>
            <a:spLocks noChangeArrowheads="1"/>
          </p:cNvSpPr>
          <p:nvPr/>
        </p:nvSpPr>
        <p:spPr bwMode="auto">
          <a:xfrm rot="1247942">
            <a:off x="9569450" y="1098304"/>
            <a:ext cx="1479550" cy="1787525"/>
          </a:xfrm>
          <a:prstGeom prst="actionButtonHome">
            <a:avLst/>
          </a:prstGeom>
          <a:solidFill>
            <a:schemeClr val="bg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6" name="AutoShape 15">
            <a:hlinkClick r:id="" action="ppaction://hlinkshowjump?jump=firstslide" highlightClick="1"/>
          </p:cNvPr>
          <p:cNvSpPr>
            <a:spLocks noChangeArrowheads="1"/>
          </p:cNvSpPr>
          <p:nvPr/>
        </p:nvSpPr>
        <p:spPr bwMode="auto">
          <a:xfrm rot="557418">
            <a:off x="9417050" y="945904"/>
            <a:ext cx="1479550" cy="1787525"/>
          </a:xfrm>
          <a:prstGeom prst="actionButtonHome">
            <a:avLst/>
          </a:prstGeom>
          <a:solidFill>
            <a:schemeClr val="bg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
        <p:nvSpPr>
          <p:cNvPr id="17" name="AutoShape 16">
            <a:hlinkClick r:id="" action="ppaction://hlinkshowjump?jump=firstslide" highlightClick="1"/>
          </p:cNvPr>
          <p:cNvSpPr>
            <a:spLocks noChangeArrowheads="1"/>
          </p:cNvSpPr>
          <p:nvPr/>
        </p:nvSpPr>
        <p:spPr bwMode="auto">
          <a:xfrm rot="4652012">
            <a:off x="9567863" y="945904"/>
            <a:ext cx="1479550" cy="1787525"/>
          </a:xfrm>
          <a:prstGeom prst="actionButtonHome">
            <a:avLst/>
          </a:prstGeom>
          <a:solidFill>
            <a:schemeClr val="bg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b="1">
              <a:solidFill>
                <a:srgbClr val="000000"/>
              </a:solidFill>
              <a:latin typeface="Times New Roman" pitchFamily="18" charset="0"/>
            </a:endParaRPr>
          </a:p>
        </p:txBody>
      </p:sp>
    </p:spTree>
    <p:extLst>
      <p:ext uri="{BB962C8B-B14F-4D97-AF65-F5344CB8AC3E}">
        <p14:creationId xmlns:p14="http://schemas.microsoft.com/office/powerpoint/2010/main" val="2863098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par>
                                <p:cTn id="51" presetID="1" presetClass="exit"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0"/>
                                        </p:tgtEl>
                                        <p:attrNameLst>
                                          <p:attrName>style.visibility</p:attrName>
                                        </p:attrNameLst>
                                      </p:cBhvr>
                                      <p:to>
                                        <p:strVal val="hidden"/>
                                      </p:to>
                                    </p:set>
                                  </p:childTnLst>
                                </p:cTn>
                              </p:par>
                              <p:par>
                                <p:cTn id="57" presetID="1" presetClass="exit" presetSubtype="0" fill="hold" grpId="2"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1000" fill="hold"/>
                                        <p:tgtEl>
                                          <p:spTgt spid="17"/>
                                        </p:tgtEl>
                                        <p:attrNameLst>
                                          <p:attrName>ppt_x</p:attrName>
                                        </p:attrNameLst>
                                      </p:cBhvr>
                                      <p:tavLst>
                                        <p:tav tm="0">
                                          <p:val>
                                            <p:strVal val="0-#ppt_w/2"/>
                                          </p:val>
                                        </p:tav>
                                        <p:tav tm="100000">
                                          <p:val>
                                            <p:strVal val="#ppt_x"/>
                                          </p:val>
                                        </p:tav>
                                      </p:tavLst>
                                    </p:anim>
                                    <p:anim calcmode="lin" valueType="num">
                                      <p:cBhvr additive="base">
                                        <p:cTn id="68"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0" fill="hold"/>
                                        <p:tgtEl>
                                          <p:spTgt spid="15"/>
                                        </p:tgtEl>
                                        <p:attrNameLst>
                                          <p:attrName>ppt_x</p:attrName>
                                        </p:attrNameLst>
                                      </p:cBhvr>
                                      <p:tavLst>
                                        <p:tav tm="0">
                                          <p:val>
                                            <p:strVal val="0-#ppt_w/2"/>
                                          </p:val>
                                        </p:tav>
                                        <p:tav tm="100000">
                                          <p:val>
                                            <p:strVal val="#ppt_x"/>
                                          </p:val>
                                        </p:tav>
                                      </p:tavLst>
                                    </p:anim>
                                    <p:anim calcmode="lin" valueType="num">
                                      <p:cBhvr additive="base">
                                        <p:cTn id="7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1000" fill="hold"/>
                                        <p:tgtEl>
                                          <p:spTgt spid="16"/>
                                        </p:tgtEl>
                                        <p:attrNameLst>
                                          <p:attrName>ppt_x</p:attrName>
                                        </p:attrNameLst>
                                      </p:cBhvr>
                                      <p:tavLst>
                                        <p:tav tm="0">
                                          <p:val>
                                            <p:strVal val="0-#ppt_w/2"/>
                                          </p:val>
                                        </p:tav>
                                        <p:tav tm="100000">
                                          <p:val>
                                            <p:strVal val="#ppt_x"/>
                                          </p:val>
                                        </p:tav>
                                      </p:tavLst>
                                    </p:anim>
                                    <p:anim calcmode="lin" valueType="num">
                                      <p:cBhvr additive="base">
                                        <p:cTn id="80"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3" grpId="2" animBg="1"/>
      <p:bldP spid="14" grpId="0" animBg="1"/>
      <p:bldP spid="15" grpId="0" animBg="1"/>
      <p:bldP spid="16" grpId="0" animBg="1"/>
      <p:bldP spid="1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The Dixon Technique</a:t>
            </a:r>
            <a:r>
              <a:rPr lang="en-US" b="1" dirty="0"/>
              <a:t/>
            </a:r>
            <a:br>
              <a:rPr lang="en-US" b="1" dirty="0"/>
            </a:br>
            <a:r>
              <a:rPr lang="en-US" sz="2800" b="1" dirty="0" smtClean="0">
                <a:solidFill>
                  <a:schemeClr val="accent1">
                    <a:lumMod val="60000"/>
                    <a:lumOff val="40000"/>
                  </a:schemeClr>
                </a:solidFill>
              </a:rPr>
              <a:t>VIBE Dixon scan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97888" cy="5208588"/>
          </a:xfrm>
        </p:spPr>
        <p:txBody>
          <a:bodyPr/>
          <a:lstStyle/>
          <a:p>
            <a:pPr lvl="1" eaLnBrk="1" hangingPunct="1">
              <a:spcBef>
                <a:spcPts val="500"/>
              </a:spcBef>
              <a:spcAft>
                <a:spcPts val="500"/>
              </a:spcAft>
              <a:defRPr/>
            </a:pPr>
            <a:r>
              <a:rPr lang="en-US" sz="2000" dirty="0" smtClean="0">
                <a:latin typeface="Garamond" panose="02020404030301010803" pitchFamily="18" charset="0"/>
              </a:rPr>
              <a:t>The </a:t>
            </a:r>
            <a:r>
              <a:rPr lang="en-US" sz="2000" dirty="0">
                <a:latin typeface="Garamond" panose="02020404030301010803" pitchFamily="18" charset="0"/>
              </a:rPr>
              <a:t>role of three dimensional (3D) gradient echo sequence with </a:t>
            </a:r>
            <a:r>
              <a:rPr lang="en-US" sz="2000" b="1" dirty="0">
                <a:latin typeface="Garamond" panose="02020404030301010803" pitchFamily="18" charset="0"/>
              </a:rPr>
              <a:t>volumetric interpolated breath-hold examination</a:t>
            </a:r>
            <a:r>
              <a:rPr lang="en-US" sz="2000" dirty="0">
                <a:latin typeface="Garamond" panose="02020404030301010803" pitchFamily="18" charset="0"/>
              </a:rPr>
              <a:t> (</a:t>
            </a:r>
            <a:r>
              <a:rPr lang="en-US" sz="2000" b="1" dirty="0">
                <a:latin typeface="Garamond" panose="02020404030301010803" pitchFamily="18" charset="0"/>
              </a:rPr>
              <a:t>VIBE</a:t>
            </a:r>
            <a:r>
              <a:rPr lang="en-US" sz="2000" dirty="0">
                <a:latin typeface="Garamond" panose="02020404030301010803" pitchFamily="18" charset="0"/>
              </a:rPr>
              <a:t>) by using chemically selective fat-saturation </a:t>
            </a:r>
            <a:r>
              <a:rPr lang="en-US" sz="2000" dirty="0" smtClean="0">
                <a:latin typeface="Garamond" panose="02020404030301010803" pitchFamily="18" charset="0"/>
              </a:rPr>
              <a:t>(FS-VIBE) for </a:t>
            </a:r>
            <a:r>
              <a:rPr lang="en-US" sz="2000" dirty="0">
                <a:latin typeface="Garamond" panose="02020404030301010803" pitchFamily="18" charset="0"/>
              </a:rPr>
              <a:t>abdominal MR imaging is well established and it is now part of the standard clinical work-up, especially for dynamic contrast-enhanced liver MR imaging. </a:t>
            </a:r>
            <a:endParaRPr lang="en-US" sz="2000" dirty="0" smtClean="0">
              <a:latin typeface="Garamond" panose="02020404030301010803" pitchFamily="18" charset="0"/>
            </a:endParaRPr>
          </a:p>
          <a:p>
            <a:pPr lvl="1" eaLnBrk="1" hangingPunct="1">
              <a:spcBef>
                <a:spcPts val="500"/>
              </a:spcBef>
              <a:spcAft>
                <a:spcPts val="500"/>
              </a:spcAft>
              <a:defRPr/>
            </a:pPr>
            <a:r>
              <a:rPr lang="en-US" sz="2000" dirty="0" err="1">
                <a:latin typeface="Garamond" panose="02020404030301010803" pitchFamily="18" charset="0"/>
              </a:rPr>
              <a:t>Rofsky</a:t>
            </a:r>
            <a:r>
              <a:rPr lang="en-US" sz="2000" dirty="0">
                <a:latin typeface="Garamond" panose="02020404030301010803" pitchFamily="18" charset="0"/>
              </a:rPr>
              <a:t> et al. described an interpolated 3D T1-weighted GRE sequence referred to as VIBE for abdominal imaging. This sequence is optimized for short acquisition times and achieves resolution improvements through the use of asymmetric </a:t>
            </a:r>
            <a:r>
              <a:rPr lang="en-US" sz="2000" i="1" dirty="0">
                <a:latin typeface="Garamond" panose="02020404030301010803" pitchFamily="18" charset="0"/>
              </a:rPr>
              <a:t>k</a:t>
            </a:r>
            <a:r>
              <a:rPr lang="en-US" sz="2000" dirty="0">
                <a:latin typeface="Garamond" panose="02020404030301010803" pitchFamily="18" charset="0"/>
              </a:rPr>
              <a:t>-space sampling and interpolation</a:t>
            </a:r>
            <a:r>
              <a:rPr lang="en-US" sz="2000" dirty="0" smtClean="0">
                <a:latin typeface="Garamond" panose="02020404030301010803" pitchFamily="18" charset="0"/>
              </a:rPr>
              <a:t>.</a:t>
            </a:r>
          </a:p>
          <a:p>
            <a:pPr lvl="1" eaLnBrk="1" hangingPunct="1">
              <a:spcBef>
                <a:spcPts val="500"/>
              </a:spcBef>
              <a:spcAft>
                <a:spcPts val="500"/>
              </a:spcAft>
              <a:defRPr/>
            </a:pPr>
            <a:r>
              <a:rPr lang="en-US" sz="2000" dirty="0" smtClean="0">
                <a:latin typeface="Garamond" panose="02020404030301010803" pitchFamily="18" charset="0"/>
              </a:rPr>
              <a:t>The </a:t>
            </a:r>
            <a:r>
              <a:rPr lang="en-US" sz="2000" dirty="0">
                <a:latin typeface="Garamond" panose="02020404030301010803" pitchFamily="18" charset="0"/>
              </a:rPr>
              <a:t>Dixon </a:t>
            </a:r>
            <a:r>
              <a:rPr lang="en-US" sz="2000" dirty="0" smtClean="0">
                <a:latin typeface="Garamond" panose="02020404030301010803" pitchFamily="18" charset="0"/>
              </a:rPr>
              <a:t>technique is </a:t>
            </a:r>
            <a:r>
              <a:rPr lang="en-US" sz="2000" dirty="0">
                <a:latin typeface="Garamond" panose="02020404030301010803" pitchFamily="18" charset="0"/>
              </a:rPr>
              <a:t>routinely used to find intracytoplasmic lipid (also referred to as microscopic fat</a:t>
            </a:r>
            <a:r>
              <a:rPr lang="en-US" sz="2000" dirty="0" smtClean="0">
                <a:latin typeface="Garamond" panose="02020404030301010803" pitchFamily="18" charset="0"/>
              </a:rPr>
              <a:t>); </a:t>
            </a:r>
            <a:r>
              <a:rPr lang="en-US" sz="2000" dirty="0">
                <a:latin typeface="Garamond" panose="02020404030301010803" pitchFamily="18" charset="0"/>
              </a:rPr>
              <a:t>to have the potential for detection and grading of liver iron, based on comparison of signal intensity on </a:t>
            </a:r>
            <a:r>
              <a:rPr lang="en-US" sz="2000" dirty="0" smtClean="0">
                <a:latin typeface="Garamond" panose="02020404030301010803" pitchFamily="18" charset="0"/>
              </a:rPr>
              <a:t>IP &amp; OOP </a:t>
            </a:r>
            <a:r>
              <a:rPr lang="en-US" sz="2000" dirty="0">
                <a:latin typeface="Garamond" panose="02020404030301010803" pitchFamily="18" charset="0"/>
              </a:rPr>
              <a:t>images.</a:t>
            </a:r>
            <a:endParaRPr lang="en-US" sz="2000" dirty="0" smtClean="0">
              <a:latin typeface="Garamond" panose="02020404030301010803" pitchFamily="18" charset="0"/>
            </a:endParaRPr>
          </a:p>
          <a:p>
            <a:pPr lvl="1" eaLnBrk="1" hangingPunct="1">
              <a:spcBef>
                <a:spcPts val="500"/>
              </a:spcBef>
              <a:spcAft>
                <a:spcPts val="500"/>
              </a:spcAft>
              <a:defRPr/>
            </a:pPr>
            <a:r>
              <a:rPr lang="en-US" sz="2000" dirty="0" smtClean="0">
                <a:latin typeface="Garamond" panose="02020404030301010803" pitchFamily="18" charset="0"/>
              </a:rPr>
              <a:t>2-point Dixon-VIBE yields 4 image sets: </a:t>
            </a:r>
            <a:r>
              <a:rPr lang="en-US" sz="2000" dirty="0">
                <a:latin typeface="Garamond" panose="02020404030301010803" pitchFamily="18" charset="0"/>
              </a:rPr>
              <a:t>an </a:t>
            </a:r>
            <a:r>
              <a:rPr lang="en-US" sz="2000" dirty="0" smtClean="0">
                <a:latin typeface="Garamond" panose="02020404030301010803" pitchFamily="18" charset="0"/>
              </a:rPr>
              <a:t>IP </a:t>
            </a:r>
            <a:r>
              <a:rPr lang="en-US" sz="2000" dirty="0">
                <a:latin typeface="Garamond" panose="02020404030301010803" pitchFamily="18" charset="0"/>
              </a:rPr>
              <a:t>image, an </a:t>
            </a:r>
            <a:r>
              <a:rPr lang="en-US" sz="2000" dirty="0" smtClean="0">
                <a:latin typeface="Garamond" panose="02020404030301010803" pitchFamily="18" charset="0"/>
              </a:rPr>
              <a:t>OOP </a:t>
            </a:r>
            <a:r>
              <a:rPr lang="en-US" sz="2000" dirty="0">
                <a:latin typeface="Garamond" panose="02020404030301010803" pitchFamily="18" charset="0"/>
              </a:rPr>
              <a:t>image, a fat-reconstruction image, </a:t>
            </a:r>
            <a:r>
              <a:rPr lang="en-US" sz="2000" dirty="0" smtClean="0">
                <a:latin typeface="Garamond" panose="02020404030301010803" pitchFamily="18" charset="0"/>
              </a:rPr>
              <a:t>&amp; a </a:t>
            </a:r>
            <a:r>
              <a:rPr lang="en-US" sz="2000" dirty="0">
                <a:latin typeface="Garamond" panose="02020404030301010803" pitchFamily="18" charset="0"/>
              </a:rPr>
              <a:t>water-reconstruction image, with the water-reconstruction image being analogous to the standard FS-VIBE sequence</a:t>
            </a:r>
            <a:r>
              <a:rPr lang="en-US" sz="2000" dirty="0" smtClean="0">
                <a:latin typeface="Garamond" panose="02020404030301010803" pitchFamily="18" charset="0"/>
              </a:rPr>
              <a:t>.</a:t>
            </a:r>
          </a:p>
          <a:p>
            <a:pPr lvl="1" eaLnBrk="1" hangingPunct="1">
              <a:spcBef>
                <a:spcPts val="1200"/>
              </a:spcBef>
              <a:spcAft>
                <a:spcPts val="1200"/>
              </a:spcAft>
              <a:defRPr/>
            </a:pPr>
            <a:endParaRPr lang="en-US" dirty="0" smtClean="0">
              <a:latin typeface="Garamond" panose="02020404030301010803" pitchFamily="18" charset="0"/>
              <a:ea typeface="Verdana" panose="020B060403050404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190</a:t>
            </a:fld>
            <a:endParaRPr lang="en-US" dirty="0">
              <a:solidFill>
                <a:srgbClr val="000000">
                  <a:tint val="75000"/>
                </a:srgbClr>
              </a:solidFill>
            </a:endParaRPr>
          </a:p>
        </p:txBody>
      </p:sp>
      <p:sp>
        <p:nvSpPr>
          <p:cNvPr id="2" name="TextBox 1"/>
          <p:cNvSpPr txBox="1"/>
          <p:nvPr/>
        </p:nvSpPr>
        <p:spPr>
          <a:xfrm>
            <a:off x="381000" y="6362581"/>
            <a:ext cx="8610600" cy="523220"/>
          </a:xfrm>
          <a:prstGeom prst="rect">
            <a:avLst/>
          </a:prstGeom>
          <a:noFill/>
        </p:spPr>
        <p:txBody>
          <a:bodyPr wrap="square" rtlCol="0">
            <a:spAutoFit/>
          </a:bodyPr>
          <a:lstStyle/>
          <a:p>
            <a:r>
              <a:rPr lang="en-US" sz="1400" dirty="0">
                <a:solidFill>
                  <a:srgbClr val="000000"/>
                </a:solidFill>
              </a:rPr>
              <a:t> </a:t>
            </a:r>
            <a:r>
              <a:rPr lang="en-US" sz="1400" u="sng" dirty="0" smtClean="0">
                <a:solidFill>
                  <a:srgbClr val="000000"/>
                </a:solidFill>
              </a:rPr>
              <a:t>Sources</a:t>
            </a:r>
            <a:r>
              <a:rPr lang="en-US" sz="1400" dirty="0" smtClean="0">
                <a:solidFill>
                  <a:srgbClr val="000000"/>
                </a:solidFill>
              </a:rPr>
              <a:t>:</a:t>
            </a:r>
            <a:r>
              <a:rPr lang="en-US" sz="1400" dirty="0">
                <a:solidFill>
                  <a:srgbClr val="000000"/>
                </a:solidFill>
              </a:rPr>
              <a:t> </a:t>
            </a:r>
            <a:r>
              <a:rPr lang="en-US" sz="1400" dirty="0" smtClean="0">
                <a:solidFill>
                  <a:srgbClr val="000000"/>
                </a:solidFill>
              </a:rPr>
              <a:t>	Ding et al. </a:t>
            </a:r>
            <a:r>
              <a:rPr lang="en-US" sz="1400" dirty="0">
                <a:solidFill>
                  <a:srgbClr val="000000"/>
                </a:solidFill>
              </a:rPr>
              <a:t>“Usefulness of two-point Dixon fat-water separation technique in </a:t>
            </a:r>
            <a:r>
              <a:rPr lang="en-US" sz="1400" dirty="0" err="1">
                <a:solidFill>
                  <a:srgbClr val="000000"/>
                </a:solidFill>
              </a:rPr>
              <a:t>gadoxetic</a:t>
            </a:r>
            <a:r>
              <a:rPr lang="en-US" sz="1400" dirty="0">
                <a:solidFill>
                  <a:srgbClr val="000000"/>
                </a:solidFill>
              </a:rPr>
              <a:t> </a:t>
            </a:r>
            <a:r>
              <a:rPr lang="en-US" sz="1400" dirty="0" smtClean="0">
                <a:solidFill>
                  <a:srgbClr val="000000"/>
                </a:solidFill>
              </a:rPr>
              <a:t>acid-	enhanced </a:t>
            </a:r>
            <a:r>
              <a:rPr lang="en-US" sz="1400" dirty="0">
                <a:solidFill>
                  <a:srgbClr val="000000"/>
                </a:solidFill>
              </a:rPr>
              <a:t>liver magnetic resonance imaging,” World </a:t>
            </a:r>
            <a:r>
              <a:rPr lang="en-US" sz="1400" dirty="0" smtClean="0">
                <a:solidFill>
                  <a:srgbClr val="000000"/>
                </a:solidFill>
              </a:rPr>
              <a:t>J. </a:t>
            </a:r>
            <a:r>
              <a:rPr lang="en-US" sz="1400" dirty="0" err="1">
                <a:solidFill>
                  <a:srgbClr val="000000"/>
                </a:solidFill>
              </a:rPr>
              <a:t>Gastroenterol</a:t>
            </a:r>
            <a:r>
              <a:rPr lang="en-US" sz="1400" dirty="0">
                <a:solidFill>
                  <a:srgbClr val="000000"/>
                </a:solidFill>
              </a:rPr>
              <a:t>. Apr 28, 2015; 21(16): 5017-5022.</a:t>
            </a:r>
            <a:endParaRPr lang="en-US" sz="1400" dirty="0" smtClean="0">
              <a:solidFill>
                <a:srgbClr val="000000"/>
              </a:solidFill>
            </a:endParaRPr>
          </a:p>
        </p:txBody>
      </p:sp>
    </p:spTree>
    <p:extLst>
      <p:ext uri="{BB962C8B-B14F-4D97-AF65-F5344CB8AC3E}">
        <p14:creationId xmlns:p14="http://schemas.microsoft.com/office/powerpoint/2010/main" val="43904031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The Dixon Technique</a:t>
            </a:r>
            <a:r>
              <a:rPr lang="en-US" b="1" dirty="0"/>
              <a:t/>
            </a:r>
            <a:br>
              <a:rPr lang="en-US" b="1" dirty="0"/>
            </a:br>
            <a:r>
              <a:rPr lang="en-US" sz="2800" b="1" dirty="0" smtClean="0">
                <a:solidFill>
                  <a:schemeClr val="accent1">
                    <a:lumMod val="60000"/>
                    <a:lumOff val="40000"/>
                  </a:schemeClr>
                </a:solidFill>
              </a:rPr>
              <a:t>VIBE Dixon sequence</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97888" cy="5208588"/>
          </a:xfrm>
        </p:spPr>
        <p:txBody>
          <a:bodyPr/>
          <a:lstStyle/>
          <a:p>
            <a:pPr marL="114300" lvl="1" indent="0" eaLnBrk="1" hangingPunct="1">
              <a:spcBef>
                <a:spcPts val="700"/>
              </a:spcBef>
              <a:spcAft>
                <a:spcPts val="700"/>
              </a:spcAft>
              <a:buNone/>
              <a:defRPr/>
            </a:pPr>
            <a:r>
              <a:rPr lang="en-US" sz="2000" dirty="0" smtClean="0">
                <a:latin typeface="Garamond" panose="02020404030301010803" pitchFamily="18" charset="0"/>
              </a:rPr>
              <a:t>T1-w, spoiled 3D GRE sequence:</a:t>
            </a:r>
          </a:p>
          <a:p>
            <a:pPr lvl="1" eaLnBrk="1" hangingPunct="1">
              <a:spcBef>
                <a:spcPts val="700"/>
              </a:spcBef>
              <a:spcAft>
                <a:spcPts val="700"/>
              </a:spcAft>
              <a:defRPr/>
            </a:pPr>
            <a:endParaRPr lang="en-US" sz="2000" dirty="0">
              <a:latin typeface="Garamond" panose="02020404030301010803" pitchFamily="18" charset="0"/>
            </a:endParaRPr>
          </a:p>
          <a:p>
            <a:pPr lvl="1" eaLnBrk="1" hangingPunct="1">
              <a:spcBef>
                <a:spcPts val="700"/>
              </a:spcBef>
              <a:spcAft>
                <a:spcPts val="700"/>
              </a:spcAft>
              <a:defRPr/>
            </a:pPr>
            <a:endParaRPr lang="en-US" sz="2000" dirty="0" smtClean="0">
              <a:latin typeface="Garamond" panose="02020404030301010803" pitchFamily="18" charset="0"/>
            </a:endParaRPr>
          </a:p>
          <a:p>
            <a:pPr lvl="1" eaLnBrk="1" hangingPunct="1">
              <a:spcBef>
                <a:spcPts val="700"/>
              </a:spcBef>
              <a:spcAft>
                <a:spcPts val="700"/>
              </a:spcAft>
              <a:defRPr/>
            </a:pPr>
            <a:endParaRPr lang="en-US" sz="2000" dirty="0">
              <a:latin typeface="Garamond" panose="02020404030301010803" pitchFamily="18" charset="0"/>
            </a:endParaRPr>
          </a:p>
          <a:p>
            <a:pPr lvl="1" eaLnBrk="1" hangingPunct="1">
              <a:spcBef>
                <a:spcPts val="700"/>
              </a:spcBef>
              <a:spcAft>
                <a:spcPts val="700"/>
              </a:spcAft>
              <a:defRPr/>
            </a:pPr>
            <a:endParaRPr lang="en-US" sz="2000" dirty="0" smtClean="0">
              <a:latin typeface="Garamond" panose="02020404030301010803" pitchFamily="18" charset="0"/>
            </a:endParaRPr>
          </a:p>
          <a:p>
            <a:pPr marL="114300" lvl="1" indent="0" eaLnBrk="1" hangingPunct="1">
              <a:spcBef>
                <a:spcPts val="700"/>
              </a:spcBef>
              <a:spcAft>
                <a:spcPts val="700"/>
              </a:spcAft>
              <a:buNone/>
              <a:defRPr/>
            </a:pPr>
            <a:endParaRPr lang="en-US" sz="2000" dirty="0" smtClean="0">
              <a:latin typeface="Garamond" panose="02020404030301010803" pitchFamily="18" charset="0"/>
            </a:endParaRPr>
          </a:p>
          <a:p>
            <a:pPr lvl="1" eaLnBrk="1" hangingPunct="1">
              <a:spcBef>
                <a:spcPts val="700"/>
              </a:spcBef>
              <a:spcAft>
                <a:spcPts val="700"/>
              </a:spcAft>
              <a:defRPr/>
            </a:pPr>
            <a:r>
              <a:rPr lang="en-US" sz="2000" dirty="0" smtClean="0">
                <a:latin typeface="Garamond" panose="02020404030301010803" pitchFamily="18" charset="0"/>
              </a:rPr>
              <a:t>2-point Dixon-VIBE yields 4 image sets: </a:t>
            </a:r>
            <a:r>
              <a:rPr lang="en-US" sz="2000" dirty="0">
                <a:latin typeface="Garamond" panose="02020404030301010803" pitchFamily="18" charset="0"/>
              </a:rPr>
              <a:t>an </a:t>
            </a:r>
            <a:r>
              <a:rPr lang="en-US" sz="2000" dirty="0" smtClean="0">
                <a:latin typeface="Garamond" panose="02020404030301010803" pitchFamily="18" charset="0"/>
              </a:rPr>
              <a:t>IP </a:t>
            </a:r>
            <a:r>
              <a:rPr lang="en-US" sz="2000" dirty="0">
                <a:latin typeface="Garamond" panose="02020404030301010803" pitchFamily="18" charset="0"/>
              </a:rPr>
              <a:t>image, an </a:t>
            </a:r>
            <a:r>
              <a:rPr lang="en-US" sz="2000" dirty="0" smtClean="0">
                <a:latin typeface="Garamond" panose="02020404030301010803" pitchFamily="18" charset="0"/>
              </a:rPr>
              <a:t>OOP </a:t>
            </a:r>
            <a:r>
              <a:rPr lang="en-US" sz="2000" dirty="0">
                <a:latin typeface="Garamond" panose="02020404030301010803" pitchFamily="18" charset="0"/>
              </a:rPr>
              <a:t>image, a fat-reconstruction image, </a:t>
            </a:r>
            <a:r>
              <a:rPr lang="en-US" sz="2000" dirty="0" smtClean="0">
                <a:latin typeface="Garamond" panose="02020404030301010803" pitchFamily="18" charset="0"/>
              </a:rPr>
              <a:t>&amp; a </a:t>
            </a:r>
            <a:r>
              <a:rPr lang="en-US" sz="2000" dirty="0">
                <a:latin typeface="Garamond" panose="02020404030301010803" pitchFamily="18" charset="0"/>
              </a:rPr>
              <a:t>water-reconstruction image, with the water-reconstruction image being analogous to the standard FS-VIBE sequence</a:t>
            </a:r>
            <a:r>
              <a:rPr lang="en-US" sz="2000" dirty="0" smtClean="0">
                <a:latin typeface="Garamond" panose="02020404030301010803" pitchFamily="18" charset="0"/>
              </a:rPr>
              <a:t>.</a:t>
            </a:r>
          </a:p>
          <a:p>
            <a:pPr lvl="1" eaLnBrk="1" hangingPunct="1">
              <a:spcBef>
                <a:spcPts val="700"/>
              </a:spcBef>
              <a:spcAft>
                <a:spcPts val="700"/>
              </a:spcAft>
              <a:defRPr/>
            </a:pPr>
            <a:r>
              <a:rPr lang="en-US" sz="2000" dirty="0">
                <a:latin typeface="Garamond" panose="02020404030301010803" pitchFamily="18" charset="0"/>
              </a:rPr>
              <a:t>Sampling </a:t>
            </a:r>
            <a:r>
              <a:rPr lang="en-US" sz="2000" dirty="0" smtClean="0">
                <a:latin typeface="Garamond" panose="02020404030301010803" pitchFamily="18" charset="0"/>
              </a:rPr>
              <a:t>can be achieved by an asymmetric echo; interpolation of </a:t>
            </a:r>
            <a:r>
              <a:rPr lang="en-US" sz="2000" i="1" dirty="0" smtClean="0">
                <a:latin typeface="Garamond" panose="02020404030301010803" pitchFamily="18" charset="0"/>
              </a:rPr>
              <a:t>k</a:t>
            </a:r>
            <a:r>
              <a:rPr lang="en-US" sz="2000" dirty="0" smtClean="0">
                <a:latin typeface="Garamond" panose="02020404030301010803" pitchFamily="18" charset="0"/>
              </a:rPr>
              <a:t>-space is </a:t>
            </a:r>
            <a:r>
              <a:rPr lang="en-US" sz="2000" dirty="0" err="1" smtClean="0">
                <a:latin typeface="Garamond" panose="02020404030301010803" pitchFamily="18" charset="0"/>
              </a:rPr>
              <a:t>is</a:t>
            </a:r>
            <a:r>
              <a:rPr lang="en-US" sz="2000" dirty="0">
                <a:latin typeface="Garamond" panose="02020404030301010803" pitchFamily="18" charset="0"/>
              </a:rPr>
              <a:t> </a:t>
            </a:r>
            <a:r>
              <a:rPr lang="en-US" sz="2000" dirty="0" smtClean="0">
                <a:latin typeface="Garamond" panose="02020404030301010803" pitchFamily="18" charset="0"/>
              </a:rPr>
              <a:t>achieved </a:t>
            </a:r>
            <a:r>
              <a:rPr lang="en-US" sz="2000" dirty="0">
                <a:latin typeface="Garamond" panose="02020404030301010803" pitchFamily="18" charset="0"/>
              </a:rPr>
              <a:t>via zero-filling. The strength of this </a:t>
            </a:r>
            <a:r>
              <a:rPr lang="en-US" sz="2000" dirty="0" smtClean="0">
                <a:latin typeface="Garamond" panose="02020404030301010803" pitchFamily="18" charset="0"/>
              </a:rPr>
              <a:t>sequence </a:t>
            </a:r>
            <a:r>
              <a:rPr lang="en-US" sz="2000" dirty="0">
                <a:latin typeface="Garamond" panose="02020404030301010803" pitchFamily="18" charset="0"/>
              </a:rPr>
              <a:t>lies in its superior resolution irrespective of the considerable decrease in acquisition time. </a:t>
            </a:r>
          </a:p>
          <a:p>
            <a:pPr lvl="1" eaLnBrk="1" hangingPunct="1">
              <a:spcBef>
                <a:spcPts val="700"/>
              </a:spcBef>
              <a:spcAft>
                <a:spcPts val="700"/>
              </a:spcAft>
              <a:defRPr/>
            </a:pPr>
            <a:endParaRPr lang="en-US" sz="2000" dirty="0">
              <a:latin typeface="Garamond" panose="02020404030301010803" pitchFamily="18" charset="0"/>
            </a:endParaRPr>
          </a:p>
          <a:p>
            <a:pPr lvl="1" eaLnBrk="1" hangingPunct="1">
              <a:spcBef>
                <a:spcPts val="1200"/>
              </a:spcBef>
              <a:spcAft>
                <a:spcPts val="1200"/>
              </a:spcAft>
              <a:defRPr/>
            </a:pPr>
            <a:endParaRPr lang="en-US" dirty="0" smtClean="0">
              <a:latin typeface="Garamond" panose="02020404030301010803" pitchFamily="18" charset="0"/>
              <a:ea typeface="Verdana" panose="020B060403050404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191</a:t>
            </a:fld>
            <a:endParaRPr lang="en-US" dirty="0">
              <a:solidFill>
                <a:srgbClr val="000000">
                  <a:tint val="75000"/>
                </a:srgbClr>
              </a:solidFill>
            </a:endParaRPr>
          </a:p>
        </p:txBody>
      </p:sp>
      <p:sp>
        <p:nvSpPr>
          <p:cNvPr id="2" name="TextBox 1"/>
          <p:cNvSpPr txBox="1"/>
          <p:nvPr/>
        </p:nvSpPr>
        <p:spPr>
          <a:xfrm>
            <a:off x="533400" y="6362581"/>
            <a:ext cx="8305800" cy="523220"/>
          </a:xfrm>
          <a:prstGeom prst="rect">
            <a:avLst/>
          </a:prstGeom>
          <a:noFill/>
        </p:spPr>
        <p:txBody>
          <a:bodyPr wrap="square" rtlCol="0">
            <a:spAutoFit/>
          </a:bodyPr>
          <a:lstStyle/>
          <a:p>
            <a:r>
              <a:rPr lang="en-US" sz="1400" dirty="0">
                <a:solidFill>
                  <a:srgbClr val="000000"/>
                </a:solidFill>
              </a:rPr>
              <a:t>   </a:t>
            </a:r>
            <a:r>
              <a:rPr lang="en-US" sz="1400" u="sng" dirty="0" smtClean="0">
                <a:solidFill>
                  <a:srgbClr val="000000"/>
                </a:solidFill>
              </a:rPr>
              <a:t>Sources</a:t>
            </a:r>
            <a:r>
              <a:rPr lang="en-US" sz="1400" dirty="0" smtClean="0">
                <a:solidFill>
                  <a:srgbClr val="000000"/>
                </a:solidFill>
              </a:rPr>
              <a:t>:</a:t>
            </a:r>
            <a:r>
              <a:rPr lang="en-US" sz="1400" dirty="0">
                <a:solidFill>
                  <a:srgbClr val="000000"/>
                </a:solidFill>
              </a:rPr>
              <a:t> </a:t>
            </a:r>
            <a:r>
              <a:rPr lang="en-US" sz="1400" dirty="0" smtClean="0">
                <a:solidFill>
                  <a:srgbClr val="000000"/>
                </a:solidFill>
              </a:rPr>
              <a:t>	Ding et al. </a:t>
            </a:r>
            <a:r>
              <a:rPr lang="en-US" sz="1400" dirty="0">
                <a:solidFill>
                  <a:srgbClr val="000000"/>
                </a:solidFill>
              </a:rPr>
              <a:t>“Usefulness of two-point Dixon fat-water separation technique in </a:t>
            </a:r>
            <a:r>
              <a:rPr lang="en-US" sz="1400" dirty="0" err="1">
                <a:solidFill>
                  <a:srgbClr val="000000"/>
                </a:solidFill>
              </a:rPr>
              <a:t>gadoxetic</a:t>
            </a:r>
            <a:r>
              <a:rPr lang="en-US" sz="1400" dirty="0">
                <a:solidFill>
                  <a:srgbClr val="000000"/>
                </a:solidFill>
              </a:rPr>
              <a:t> acid-enhanced liver magnetic resonance imaging,” World </a:t>
            </a:r>
            <a:r>
              <a:rPr lang="en-US" sz="1400" dirty="0" smtClean="0">
                <a:solidFill>
                  <a:srgbClr val="000000"/>
                </a:solidFill>
              </a:rPr>
              <a:t>J. </a:t>
            </a:r>
            <a:r>
              <a:rPr lang="en-US" sz="1400" dirty="0" err="1">
                <a:solidFill>
                  <a:srgbClr val="000000"/>
                </a:solidFill>
              </a:rPr>
              <a:t>Gastroenterol</a:t>
            </a:r>
            <a:r>
              <a:rPr lang="en-US" sz="1400" dirty="0">
                <a:solidFill>
                  <a:srgbClr val="000000"/>
                </a:solidFill>
              </a:rPr>
              <a:t>. Apr 28, 2015; 21(16): 5017-5022.</a:t>
            </a:r>
            <a:endParaRPr lang="en-US" sz="1400" dirty="0" smtClean="0">
              <a:solidFill>
                <a:srgbClr val="000000"/>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825" y="1447800"/>
            <a:ext cx="414337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261382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The Dixon Technique</a:t>
            </a:r>
            <a:r>
              <a:rPr lang="en-US" b="1" dirty="0"/>
              <a:t/>
            </a:r>
            <a:br>
              <a:rPr lang="en-US" b="1" dirty="0"/>
            </a:br>
            <a:r>
              <a:rPr lang="en-US" sz="2800" b="1" dirty="0" smtClean="0">
                <a:solidFill>
                  <a:schemeClr val="accent1">
                    <a:lumMod val="60000"/>
                    <a:lumOff val="40000"/>
                  </a:schemeClr>
                </a:solidFill>
              </a:rPr>
              <a:t>VIBE Dixon sequence, cont.</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97888" cy="5208588"/>
          </a:xfrm>
        </p:spPr>
        <p:txBody>
          <a:bodyPr/>
          <a:lstStyle/>
          <a:p>
            <a:pPr marL="114300" lvl="1" indent="0" eaLnBrk="1" hangingPunct="1">
              <a:spcBef>
                <a:spcPts val="700"/>
              </a:spcBef>
              <a:spcAft>
                <a:spcPts val="700"/>
              </a:spcAft>
              <a:buNone/>
              <a:defRPr/>
            </a:pPr>
            <a:r>
              <a:rPr lang="en-US" sz="2000" dirty="0" smtClean="0">
                <a:latin typeface="Garamond" panose="02020404030301010803" pitchFamily="18" charset="0"/>
              </a:rPr>
              <a:t>Asymmetric echo:	  	   Zero filling (zero padding interpolation):</a:t>
            </a:r>
          </a:p>
          <a:p>
            <a:pPr lvl="1" eaLnBrk="1" hangingPunct="1">
              <a:spcBef>
                <a:spcPts val="700"/>
              </a:spcBef>
              <a:spcAft>
                <a:spcPts val="700"/>
              </a:spcAft>
              <a:defRPr/>
            </a:pPr>
            <a:endParaRPr lang="en-US" sz="2000" dirty="0">
              <a:latin typeface="Garamond" panose="02020404030301010803" pitchFamily="18" charset="0"/>
            </a:endParaRPr>
          </a:p>
          <a:p>
            <a:pPr lvl="1" eaLnBrk="1" hangingPunct="1">
              <a:spcBef>
                <a:spcPts val="700"/>
              </a:spcBef>
              <a:spcAft>
                <a:spcPts val="700"/>
              </a:spcAft>
              <a:defRPr/>
            </a:pPr>
            <a:endParaRPr lang="en-US" sz="2000" dirty="0" smtClean="0">
              <a:latin typeface="Garamond" panose="02020404030301010803" pitchFamily="18" charset="0"/>
            </a:endParaRPr>
          </a:p>
          <a:p>
            <a:pPr lvl="1" eaLnBrk="1" hangingPunct="1">
              <a:spcBef>
                <a:spcPts val="700"/>
              </a:spcBef>
              <a:spcAft>
                <a:spcPts val="700"/>
              </a:spcAft>
              <a:defRPr/>
            </a:pPr>
            <a:endParaRPr lang="en-US" sz="2000" dirty="0">
              <a:latin typeface="Garamond" panose="02020404030301010803" pitchFamily="18" charset="0"/>
            </a:endParaRPr>
          </a:p>
          <a:p>
            <a:pPr lvl="1" eaLnBrk="1" hangingPunct="1">
              <a:spcBef>
                <a:spcPts val="700"/>
              </a:spcBef>
              <a:spcAft>
                <a:spcPts val="700"/>
              </a:spcAft>
              <a:defRPr/>
            </a:pPr>
            <a:endParaRPr lang="en-US" sz="2000" dirty="0" smtClean="0">
              <a:latin typeface="Garamond" panose="02020404030301010803" pitchFamily="18" charset="0"/>
            </a:endParaRPr>
          </a:p>
          <a:p>
            <a:pPr marL="114300" lvl="1" indent="0" eaLnBrk="1" hangingPunct="1">
              <a:spcBef>
                <a:spcPts val="700"/>
              </a:spcBef>
              <a:spcAft>
                <a:spcPts val="700"/>
              </a:spcAft>
              <a:buNone/>
              <a:defRPr/>
            </a:pPr>
            <a:endParaRPr lang="en-US" sz="2000" dirty="0" smtClean="0">
              <a:latin typeface="Garamond" panose="02020404030301010803" pitchFamily="18" charset="0"/>
            </a:endParaRPr>
          </a:p>
          <a:p>
            <a:pPr lvl="1" eaLnBrk="1" hangingPunct="1">
              <a:spcBef>
                <a:spcPts val="700"/>
              </a:spcBef>
              <a:spcAft>
                <a:spcPts val="700"/>
              </a:spcAft>
              <a:defRPr/>
            </a:pPr>
            <a:endParaRPr lang="en-US" sz="2000" dirty="0" smtClean="0">
              <a:latin typeface="Garamond" panose="02020404030301010803" pitchFamily="18" charset="0"/>
            </a:endParaRPr>
          </a:p>
          <a:p>
            <a:pPr lvl="1" eaLnBrk="1" hangingPunct="1">
              <a:spcBef>
                <a:spcPts val="700"/>
              </a:spcBef>
              <a:spcAft>
                <a:spcPts val="700"/>
              </a:spcAft>
              <a:defRPr/>
            </a:pPr>
            <a:endParaRPr lang="en-US" sz="2000" dirty="0">
              <a:latin typeface="Garamond" panose="02020404030301010803" pitchFamily="18" charset="0"/>
            </a:endParaRPr>
          </a:p>
          <a:p>
            <a:pPr lvl="1" eaLnBrk="1" hangingPunct="1">
              <a:spcBef>
                <a:spcPts val="700"/>
              </a:spcBef>
              <a:spcAft>
                <a:spcPts val="700"/>
              </a:spcAft>
              <a:defRPr/>
            </a:pPr>
            <a:endParaRPr lang="en-US" sz="2000" dirty="0" smtClean="0">
              <a:latin typeface="Garamond" panose="02020404030301010803" pitchFamily="18" charset="0"/>
            </a:endParaRPr>
          </a:p>
          <a:p>
            <a:pPr lvl="1" eaLnBrk="1" hangingPunct="1">
              <a:spcBef>
                <a:spcPts val="700"/>
              </a:spcBef>
              <a:spcAft>
                <a:spcPts val="700"/>
              </a:spcAft>
              <a:defRPr/>
            </a:pPr>
            <a:endParaRPr lang="en-US" sz="600" dirty="0" smtClean="0">
              <a:latin typeface="Garamond" panose="02020404030301010803" pitchFamily="18" charset="0"/>
            </a:endParaRPr>
          </a:p>
          <a:p>
            <a:pPr marL="114300" lvl="1" indent="0" eaLnBrk="1" hangingPunct="1">
              <a:spcBef>
                <a:spcPts val="700"/>
              </a:spcBef>
              <a:spcAft>
                <a:spcPts val="700"/>
              </a:spcAft>
              <a:buNone/>
              <a:defRPr/>
            </a:pPr>
            <a:r>
              <a:rPr lang="en-US" sz="2000" dirty="0" smtClean="0">
                <a:latin typeface="Garamond" panose="02020404030301010803" pitchFamily="18" charset="0"/>
              </a:rPr>
              <a:t>  Say  3.97 </a:t>
            </a:r>
            <a:r>
              <a:rPr lang="en-US" sz="2000" dirty="0" err="1" smtClean="0">
                <a:latin typeface="Garamond" panose="02020404030301010803" pitchFamily="18" charset="0"/>
              </a:rPr>
              <a:t>ms</a:t>
            </a:r>
            <a:r>
              <a:rPr lang="en-US" sz="2000" dirty="0" smtClean="0">
                <a:latin typeface="Garamond" panose="02020404030301010803" pitchFamily="18" charset="0"/>
              </a:rPr>
              <a:t> </a:t>
            </a:r>
            <a:r>
              <a:rPr lang="en-US" sz="2000" dirty="0" smtClean="0">
                <a:latin typeface="Garamond" panose="02020404030301010803" pitchFamily="18" charset="0"/>
                <a:sym typeface="Symbol"/>
              </a:rPr>
              <a:t> 168 phase encodes  30 [acceleration factor of 4] = 20.0088 s </a:t>
            </a:r>
            <a:endParaRPr lang="en-US" sz="2000" dirty="0">
              <a:latin typeface="Garamond" panose="02020404030301010803" pitchFamily="18" charset="0"/>
            </a:endParaRPr>
          </a:p>
          <a:p>
            <a:pPr lvl="1" eaLnBrk="1" hangingPunct="1">
              <a:spcBef>
                <a:spcPts val="1200"/>
              </a:spcBef>
              <a:spcAft>
                <a:spcPts val="1200"/>
              </a:spcAft>
              <a:defRPr/>
            </a:pPr>
            <a:endParaRPr lang="en-US" dirty="0" smtClean="0">
              <a:latin typeface="Garamond" panose="02020404030301010803" pitchFamily="18" charset="0"/>
              <a:ea typeface="Verdana" panose="020B060403050404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192</a:t>
            </a:fld>
            <a:endParaRPr lang="en-US" dirty="0">
              <a:solidFill>
                <a:srgbClr val="000000">
                  <a:tint val="75000"/>
                </a:srgbClr>
              </a:solidFill>
            </a:endParaRPr>
          </a:p>
        </p:txBody>
      </p:sp>
      <p:sp>
        <p:nvSpPr>
          <p:cNvPr id="2" name="TextBox 1"/>
          <p:cNvSpPr txBox="1"/>
          <p:nvPr/>
        </p:nvSpPr>
        <p:spPr>
          <a:xfrm>
            <a:off x="533400" y="6362581"/>
            <a:ext cx="8305800" cy="307777"/>
          </a:xfrm>
          <a:prstGeom prst="rect">
            <a:avLst/>
          </a:prstGeom>
          <a:noFill/>
        </p:spPr>
        <p:txBody>
          <a:bodyPr wrap="square" rtlCol="0">
            <a:spAutoFit/>
          </a:bodyPr>
          <a:lstStyle/>
          <a:p>
            <a:r>
              <a:rPr lang="en-US" sz="1400" dirty="0">
                <a:solidFill>
                  <a:srgbClr val="000000"/>
                </a:solidFill>
              </a:rPr>
              <a:t>   </a:t>
            </a:r>
            <a:r>
              <a:rPr lang="en-US" sz="1400" u="sng" dirty="0" smtClean="0">
                <a:solidFill>
                  <a:srgbClr val="000000"/>
                </a:solidFill>
              </a:rPr>
              <a:t>Source</a:t>
            </a:r>
            <a:r>
              <a:rPr lang="en-US" sz="1400" dirty="0" smtClean="0">
                <a:solidFill>
                  <a:srgbClr val="000000"/>
                </a:solidFill>
              </a:rPr>
              <a:t>:</a:t>
            </a:r>
            <a:r>
              <a:rPr lang="en-US" sz="1400" dirty="0">
                <a:solidFill>
                  <a:srgbClr val="000000"/>
                </a:solidFill>
              </a:rPr>
              <a:t> </a:t>
            </a:r>
            <a:r>
              <a:rPr lang="en-US" sz="1400" dirty="0" smtClean="0">
                <a:solidFill>
                  <a:srgbClr val="000000"/>
                </a:solidFill>
              </a:rPr>
              <a:t>	</a:t>
            </a:r>
            <a:r>
              <a:rPr lang="en-US" sz="1400" dirty="0">
                <a:solidFill>
                  <a:srgbClr val="000000"/>
                </a:solidFill>
              </a:rPr>
              <a:t>http://</a:t>
            </a:r>
            <a:r>
              <a:rPr lang="en-US" sz="1400" dirty="0" smtClean="0">
                <a:solidFill>
                  <a:srgbClr val="000000"/>
                </a:solidFill>
              </a:rPr>
              <a:t>mriquestions.com.</a:t>
            </a:r>
          </a:p>
        </p:txBody>
      </p:sp>
      <p:pic>
        <p:nvPicPr>
          <p:cNvPr id="9218" name="Picture 2" descr="http://mriquestions.com/uploads/3/4/5/7/34572113/7015770_ori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52600"/>
            <a:ext cx="3646316" cy="407658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mriquestions.com/uploads/3/4/5/7/34572113/8058679_ori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752600"/>
            <a:ext cx="3722427" cy="379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5478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The Dixon Technique</a:t>
            </a:r>
            <a:r>
              <a:rPr lang="en-US" b="1" dirty="0"/>
              <a:t/>
            </a:r>
            <a:br>
              <a:rPr lang="en-US" b="1" dirty="0"/>
            </a:br>
            <a:r>
              <a:rPr lang="en-US" sz="2800" b="1" dirty="0" smtClean="0">
                <a:solidFill>
                  <a:schemeClr val="accent1">
                    <a:lumMod val="60000"/>
                    <a:lumOff val="40000"/>
                  </a:schemeClr>
                </a:solidFill>
              </a:rPr>
              <a:t>TWIST Dixon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97888" cy="5208588"/>
          </a:xfrm>
        </p:spPr>
        <p:txBody>
          <a:bodyPr/>
          <a:lstStyle/>
          <a:p>
            <a:pPr marL="114300" lvl="1" indent="0" eaLnBrk="1" hangingPunct="1">
              <a:spcBef>
                <a:spcPts val="1200"/>
              </a:spcBef>
              <a:spcAft>
                <a:spcPts val="1200"/>
              </a:spcAft>
              <a:buNone/>
              <a:defRPr/>
            </a:pPr>
            <a:r>
              <a:rPr lang="en-US" dirty="0" smtClean="0">
                <a:latin typeface="Garamond" panose="02020404030301010803" pitchFamily="18" charset="0"/>
                <a:ea typeface="Verdana" panose="020B060403050404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193</a:t>
            </a:fld>
            <a:endParaRPr lang="en-US" dirty="0">
              <a:solidFill>
                <a:srgbClr val="000000">
                  <a:tint val="75000"/>
                </a:srgbClr>
              </a:solidFill>
            </a:endParaRPr>
          </a:p>
        </p:txBody>
      </p:sp>
      <p:sp>
        <p:nvSpPr>
          <p:cNvPr id="2" name="TextBox 1"/>
          <p:cNvSpPr txBox="1"/>
          <p:nvPr/>
        </p:nvSpPr>
        <p:spPr>
          <a:xfrm>
            <a:off x="533400" y="6324600"/>
            <a:ext cx="8305800" cy="523220"/>
          </a:xfrm>
          <a:prstGeom prst="rect">
            <a:avLst/>
          </a:prstGeom>
          <a:noFill/>
        </p:spPr>
        <p:txBody>
          <a:bodyPr wrap="square" rtlCol="0">
            <a:spAutoFit/>
          </a:bodyPr>
          <a:lstStyle/>
          <a:p>
            <a:r>
              <a:rPr lang="en-US" sz="1400" dirty="0">
                <a:solidFill>
                  <a:srgbClr val="000000"/>
                </a:solidFill>
              </a:rPr>
              <a:t>   </a:t>
            </a:r>
            <a:r>
              <a:rPr lang="en-US" sz="1400" u="sng" dirty="0" smtClean="0">
                <a:solidFill>
                  <a:srgbClr val="000000"/>
                </a:solidFill>
              </a:rPr>
              <a:t>Sources</a:t>
            </a:r>
            <a:r>
              <a:rPr lang="en-US" sz="1400" dirty="0" smtClean="0">
                <a:solidFill>
                  <a:srgbClr val="000000"/>
                </a:solidFill>
              </a:rPr>
              <a:t>:</a:t>
            </a:r>
            <a:r>
              <a:rPr lang="en-US" sz="1400" dirty="0">
                <a:solidFill>
                  <a:srgbClr val="000000"/>
                </a:solidFill>
              </a:rPr>
              <a:t> </a:t>
            </a:r>
            <a:r>
              <a:rPr lang="en-US" sz="1400" dirty="0" smtClean="0">
                <a:solidFill>
                  <a:srgbClr val="000000"/>
                </a:solidFill>
              </a:rPr>
              <a:t>	Le et al. </a:t>
            </a:r>
            <a:r>
              <a:rPr lang="en-US" sz="1400" dirty="0">
                <a:solidFill>
                  <a:srgbClr val="000000"/>
                </a:solidFill>
              </a:rPr>
              <a:t>“Development and evaluation of TWIST Dixon for dynamic contrast-enhanced (DCE) MRI with improved acquisition efficiency and fat suppression,” </a:t>
            </a:r>
            <a:r>
              <a:rPr lang="en-US" sz="1400" dirty="0" smtClean="0">
                <a:solidFill>
                  <a:srgbClr val="000000"/>
                </a:solidFill>
              </a:rPr>
              <a:t>J. </a:t>
            </a:r>
            <a:r>
              <a:rPr lang="en-US" sz="1400" dirty="0">
                <a:solidFill>
                  <a:srgbClr val="000000"/>
                </a:solidFill>
              </a:rPr>
              <a:t>of </a:t>
            </a:r>
            <a:r>
              <a:rPr lang="en-US" sz="1400" dirty="0" smtClean="0">
                <a:solidFill>
                  <a:srgbClr val="000000"/>
                </a:solidFill>
              </a:rPr>
              <a:t>Mag. </a:t>
            </a:r>
            <a:r>
              <a:rPr lang="en-US" sz="1400" dirty="0" err="1" smtClean="0">
                <a:solidFill>
                  <a:srgbClr val="000000"/>
                </a:solidFill>
              </a:rPr>
              <a:t>Reson</a:t>
            </a:r>
            <a:r>
              <a:rPr lang="en-US" sz="1400" dirty="0" smtClean="0">
                <a:solidFill>
                  <a:srgbClr val="000000"/>
                </a:solidFill>
              </a:rPr>
              <a:t>. </a:t>
            </a:r>
            <a:r>
              <a:rPr lang="en-US" sz="1400" dirty="0">
                <a:solidFill>
                  <a:srgbClr val="000000"/>
                </a:solidFill>
              </a:rPr>
              <a:t>Imaging 36(2):</a:t>
            </a:r>
            <a:r>
              <a:rPr lang="en-US" sz="1400" dirty="0" smtClean="0">
                <a:solidFill>
                  <a:srgbClr val="000000"/>
                </a:solidFill>
              </a:rPr>
              <a:t>483-91, Aug. 2012)</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42999"/>
            <a:ext cx="5105400" cy="4979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486400" y="1219200"/>
            <a:ext cx="3536523" cy="4524315"/>
          </a:xfrm>
          <a:prstGeom prst="rect">
            <a:avLst/>
          </a:prstGeom>
        </p:spPr>
        <p:txBody>
          <a:bodyPr wrap="square">
            <a:spAutoFit/>
          </a:bodyPr>
          <a:lstStyle/>
          <a:p>
            <a:pPr>
              <a:spcBef>
                <a:spcPts val="600"/>
              </a:spcBef>
              <a:spcAft>
                <a:spcPts val="600"/>
              </a:spcAft>
            </a:pPr>
            <a:r>
              <a:rPr lang="en-US" b="1" dirty="0">
                <a:solidFill>
                  <a:srgbClr val="000000"/>
                </a:solidFill>
              </a:rPr>
              <a:t>(a)</a:t>
            </a:r>
            <a:r>
              <a:rPr lang="en-US" dirty="0">
                <a:solidFill>
                  <a:srgbClr val="000000"/>
                </a:solidFill>
              </a:rPr>
              <a:t>The TWIST Dixon pulse sequence, </a:t>
            </a:r>
            <a:r>
              <a:rPr lang="en-US" dirty="0" smtClean="0">
                <a:solidFill>
                  <a:srgbClr val="000000"/>
                </a:solidFill>
              </a:rPr>
              <a:t>and </a:t>
            </a:r>
            <a:r>
              <a:rPr lang="en-US" b="1" dirty="0" smtClean="0">
                <a:solidFill>
                  <a:srgbClr val="000000"/>
                </a:solidFill>
              </a:rPr>
              <a:t>(b) </a:t>
            </a:r>
            <a:r>
              <a:rPr lang="en-US" dirty="0" smtClean="0">
                <a:solidFill>
                  <a:srgbClr val="000000"/>
                </a:solidFill>
              </a:rPr>
              <a:t>the diagram </a:t>
            </a:r>
            <a:r>
              <a:rPr lang="en-US" dirty="0">
                <a:solidFill>
                  <a:srgbClr val="000000"/>
                </a:solidFill>
              </a:rPr>
              <a:t>of </a:t>
            </a:r>
            <a:r>
              <a:rPr lang="en-US" dirty="0" smtClean="0">
                <a:solidFill>
                  <a:srgbClr val="000000"/>
                </a:solidFill>
              </a:rPr>
              <a:t>TWIST </a:t>
            </a:r>
            <a:r>
              <a:rPr lang="en-US" i="1" dirty="0" smtClean="0">
                <a:solidFill>
                  <a:srgbClr val="000000"/>
                </a:solidFill>
              </a:rPr>
              <a:t>k</a:t>
            </a:r>
            <a:r>
              <a:rPr lang="en-US" dirty="0" smtClean="0">
                <a:solidFill>
                  <a:srgbClr val="000000"/>
                </a:solidFill>
              </a:rPr>
              <a:t>-space </a:t>
            </a:r>
            <a:r>
              <a:rPr lang="en-US" dirty="0">
                <a:solidFill>
                  <a:srgbClr val="000000"/>
                </a:solidFill>
              </a:rPr>
              <a:t>sampling strategy. In </a:t>
            </a:r>
            <a:r>
              <a:rPr lang="en-US" b="1" dirty="0">
                <a:solidFill>
                  <a:srgbClr val="000000"/>
                </a:solidFill>
              </a:rPr>
              <a:t>(b)</a:t>
            </a:r>
            <a:r>
              <a:rPr lang="en-US" dirty="0">
                <a:solidFill>
                  <a:srgbClr val="000000"/>
                </a:solidFill>
              </a:rPr>
              <a:t> the </a:t>
            </a:r>
            <a:r>
              <a:rPr lang="en-US" dirty="0" err="1">
                <a:solidFill>
                  <a:srgbClr val="000000"/>
                </a:solidFill>
              </a:rPr>
              <a:t>dotsshow</a:t>
            </a:r>
            <a:r>
              <a:rPr lang="en-US" dirty="0">
                <a:solidFill>
                  <a:srgbClr val="000000"/>
                </a:solidFill>
              </a:rPr>
              <a:t> the </a:t>
            </a:r>
            <a:r>
              <a:rPr lang="en-US" i="1" dirty="0" err="1">
                <a:solidFill>
                  <a:srgbClr val="000000"/>
                </a:solidFill>
              </a:rPr>
              <a:t>k</a:t>
            </a:r>
            <a:r>
              <a:rPr lang="en-US" baseline="-25000" dirty="0" err="1">
                <a:solidFill>
                  <a:srgbClr val="000000"/>
                </a:solidFill>
              </a:rPr>
              <a:t>y</a:t>
            </a:r>
            <a:r>
              <a:rPr lang="en-US" dirty="0" err="1">
                <a:solidFill>
                  <a:srgbClr val="000000"/>
                </a:solidFill>
              </a:rPr>
              <a:t>-</a:t>
            </a:r>
            <a:r>
              <a:rPr lang="en-US" i="1" dirty="0" err="1">
                <a:solidFill>
                  <a:srgbClr val="000000"/>
                </a:solidFill>
              </a:rPr>
              <a:t>k</a:t>
            </a:r>
            <a:r>
              <a:rPr lang="en-US" baseline="-25000" dirty="0" err="1">
                <a:solidFill>
                  <a:srgbClr val="000000"/>
                </a:solidFill>
              </a:rPr>
              <a:t>z</a:t>
            </a:r>
            <a:r>
              <a:rPr lang="en-US" dirty="0">
                <a:solidFill>
                  <a:srgbClr val="000000"/>
                </a:solidFill>
              </a:rPr>
              <a:t> plane </a:t>
            </a:r>
            <a:r>
              <a:rPr lang="en-US" dirty="0" smtClean="0">
                <a:solidFill>
                  <a:srgbClr val="000000"/>
                </a:solidFill>
              </a:rPr>
              <a:t>of </a:t>
            </a:r>
            <a:r>
              <a:rPr lang="en-US" i="1" dirty="0" smtClean="0">
                <a:solidFill>
                  <a:srgbClr val="000000"/>
                </a:solidFill>
              </a:rPr>
              <a:t>k</a:t>
            </a:r>
            <a:r>
              <a:rPr lang="en-US" dirty="0" smtClean="0">
                <a:solidFill>
                  <a:srgbClr val="000000"/>
                </a:solidFill>
              </a:rPr>
              <a:t>-space</a:t>
            </a:r>
            <a:r>
              <a:rPr lang="en-US" dirty="0">
                <a:solidFill>
                  <a:srgbClr val="000000"/>
                </a:solidFill>
              </a:rPr>
              <a:t>, each dot represents </a:t>
            </a:r>
            <a:r>
              <a:rPr lang="en-US" dirty="0" err="1">
                <a:solidFill>
                  <a:srgbClr val="000000"/>
                </a:solidFill>
              </a:rPr>
              <a:t>onereadout</a:t>
            </a:r>
            <a:r>
              <a:rPr lang="en-US" dirty="0">
                <a:solidFill>
                  <a:srgbClr val="000000"/>
                </a:solidFill>
              </a:rPr>
              <a:t> line </a:t>
            </a:r>
            <a:r>
              <a:rPr lang="en-US" dirty="0" smtClean="0">
                <a:solidFill>
                  <a:srgbClr val="000000"/>
                </a:solidFill>
              </a:rPr>
              <a:t>of </a:t>
            </a:r>
            <a:r>
              <a:rPr lang="en-US" i="1" dirty="0" smtClean="0">
                <a:solidFill>
                  <a:srgbClr val="000000"/>
                </a:solidFill>
              </a:rPr>
              <a:t>k</a:t>
            </a:r>
            <a:r>
              <a:rPr lang="en-US" dirty="0" smtClean="0">
                <a:solidFill>
                  <a:srgbClr val="000000"/>
                </a:solidFill>
              </a:rPr>
              <a:t>-space </a:t>
            </a:r>
            <a:r>
              <a:rPr lang="en-US" dirty="0">
                <a:solidFill>
                  <a:srgbClr val="000000"/>
                </a:solidFill>
              </a:rPr>
              <a:t>data. Blue dots shows the </a:t>
            </a:r>
            <a:r>
              <a:rPr lang="en-US" dirty="0" err="1">
                <a:solidFill>
                  <a:srgbClr val="000000"/>
                </a:solidFill>
              </a:rPr>
              <a:t>centerk</a:t>
            </a:r>
            <a:r>
              <a:rPr lang="en-US" dirty="0">
                <a:solidFill>
                  <a:srgbClr val="000000"/>
                </a:solidFill>
              </a:rPr>
              <a:t>-space views that are acquired for each </a:t>
            </a:r>
            <a:r>
              <a:rPr lang="en-US" dirty="0" err="1">
                <a:solidFill>
                  <a:srgbClr val="000000"/>
                </a:solidFill>
              </a:rPr>
              <a:t>timepoint</a:t>
            </a:r>
            <a:r>
              <a:rPr lang="en-US" dirty="0">
                <a:solidFill>
                  <a:srgbClr val="000000"/>
                </a:solidFill>
              </a:rPr>
              <a:t>, while red/green dots show half of the </a:t>
            </a:r>
            <a:r>
              <a:rPr lang="en-US" dirty="0" smtClean="0">
                <a:solidFill>
                  <a:srgbClr val="000000"/>
                </a:solidFill>
              </a:rPr>
              <a:t>peripheral </a:t>
            </a:r>
            <a:r>
              <a:rPr lang="en-US" i="1" dirty="0" smtClean="0">
                <a:solidFill>
                  <a:srgbClr val="000000"/>
                </a:solidFill>
              </a:rPr>
              <a:t>k</a:t>
            </a:r>
            <a:r>
              <a:rPr lang="en-US" dirty="0" smtClean="0">
                <a:solidFill>
                  <a:srgbClr val="000000"/>
                </a:solidFill>
              </a:rPr>
              <a:t>-space </a:t>
            </a:r>
            <a:r>
              <a:rPr lang="en-US" dirty="0">
                <a:solidFill>
                  <a:srgbClr val="000000"/>
                </a:solidFill>
              </a:rPr>
              <a:t>views that </a:t>
            </a:r>
            <a:r>
              <a:rPr lang="en-US" dirty="0" err="1">
                <a:solidFill>
                  <a:srgbClr val="000000"/>
                </a:solidFill>
              </a:rPr>
              <a:t>areacquired</a:t>
            </a:r>
            <a:r>
              <a:rPr lang="en-US" dirty="0">
                <a:solidFill>
                  <a:srgbClr val="000000"/>
                </a:solidFill>
              </a:rPr>
              <a:t> for each timepoint.484Le et al. Development and evaluation of TWIST Dixon for dynamic contrast-enhanced (DCE) MRI with improved acquisition efficiency and fat suppression. </a:t>
            </a:r>
          </a:p>
        </p:txBody>
      </p:sp>
    </p:spTree>
    <p:extLst>
      <p:ext uri="{BB962C8B-B14F-4D97-AF65-F5344CB8AC3E}">
        <p14:creationId xmlns:p14="http://schemas.microsoft.com/office/powerpoint/2010/main" val="234962258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The Dixon Technique</a:t>
            </a:r>
            <a:r>
              <a:rPr lang="en-US" b="1" dirty="0"/>
              <a:t/>
            </a:r>
            <a:br>
              <a:rPr lang="en-US" b="1" dirty="0"/>
            </a:br>
            <a:r>
              <a:rPr lang="en-US" sz="2800" b="1" dirty="0" smtClean="0">
                <a:solidFill>
                  <a:schemeClr val="accent1">
                    <a:lumMod val="60000"/>
                    <a:lumOff val="40000"/>
                  </a:schemeClr>
                </a:solidFill>
              </a:rPr>
              <a:t>IDEAL Dixon sequence</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497888" cy="5208588"/>
          </a:xfrm>
        </p:spPr>
        <p:txBody>
          <a:bodyPr/>
          <a:lstStyle/>
          <a:p>
            <a:pPr marL="114300" lvl="1" indent="0" eaLnBrk="1" hangingPunct="1">
              <a:spcBef>
                <a:spcPts val="700"/>
              </a:spcBef>
              <a:spcAft>
                <a:spcPts val="700"/>
              </a:spcAft>
              <a:buNone/>
              <a:defRPr/>
            </a:pPr>
            <a:r>
              <a:rPr lang="en-US" sz="2000" dirty="0" smtClean="0">
                <a:latin typeface="Garamond" panose="02020404030301010803" pitchFamily="18" charset="0"/>
              </a:rPr>
              <a:t>The </a:t>
            </a:r>
            <a:r>
              <a:rPr lang="en-US" sz="2000" b="1" dirty="0" smtClean="0">
                <a:latin typeface="Garamond" panose="02020404030301010803" pitchFamily="18" charset="0"/>
              </a:rPr>
              <a:t>Iterative </a:t>
            </a:r>
            <a:r>
              <a:rPr lang="en-US" sz="2000" b="1" dirty="0">
                <a:latin typeface="Garamond" panose="02020404030301010803" pitchFamily="18" charset="0"/>
              </a:rPr>
              <a:t>Decomposition of water and fat with Echo Asymmetry and Least-squares </a:t>
            </a:r>
            <a:r>
              <a:rPr lang="en-US" sz="2000" b="1" dirty="0" smtClean="0">
                <a:latin typeface="Garamond" panose="02020404030301010803" pitchFamily="18" charset="0"/>
              </a:rPr>
              <a:t>estimation</a:t>
            </a:r>
            <a:r>
              <a:rPr lang="en-US" sz="2000" dirty="0" smtClean="0">
                <a:latin typeface="Garamond" panose="02020404030301010803" pitchFamily="18" charset="0"/>
              </a:rPr>
              <a:t> (</a:t>
            </a:r>
            <a:r>
              <a:rPr lang="en-US" sz="2000" b="1" dirty="0" smtClean="0">
                <a:latin typeface="Garamond" panose="02020404030301010803" pitchFamily="18" charset="0"/>
              </a:rPr>
              <a:t>IDEAL</a:t>
            </a:r>
            <a:r>
              <a:rPr lang="en-US" sz="2000" dirty="0" smtClean="0">
                <a:latin typeface="Garamond" panose="02020404030301010803" pitchFamily="18" charset="0"/>
              </a:rPr>
              <a:t>) is a 3-echo Dixon technique proprietary to </a:t>
            </a:r>
            <a:r>
              <a:rPr lang="en-US" sz="2000" dirty="0">
                <a:latin typeface="Garamond" panose="02020404030301010803" pitchFamily="18" charset="0"/>
              </a:rPr>
              <a:t>GE used for fat and water separation with focus on noise performance. </a:t>
            </a:r>
            <a:endParaRPr lang="en-US" sz="2000" dirty="0" smtClean="0">
              <a:latin typeface="Garamond" panose="02020404030301010803" pitchFamily="18" charset="0"/>
            </a:endParaRPr>
          </a:p>
          <a:p>
            <a:pPr lvl="1" eaLnBrk="1" hangingPunct="1">
              <a:spcBef>
                <a:spcPts val="700"/>
              </a:spcBef>
              <a:spcAft>
                <a:spcPts val="700"/>
              </a:spcAft>
              <a:defRPr/>
            </a:pPr>
            <a:r>
              <a:rPr lang="en-US" sz="2000" dirty="0" smtClean="0">
                <a:latin typeface="Garamond" panose="02020404030301010803" pitchFamily="18" charset="0"/>
              </a:rPr>
              <a:t>Can </a:t>
            </a:r>
            <a:r>
              <a:rPr lang="en-US" sz="2000" dirty="0">
                <a:latin typeface="Garamond" panose="02020404030301010803" pitchFamily="18" charset="0"/>
              </a:rPr>
              <a:t>be used with gradient echo-based and spin-echo based </a:t>
            </a:r>
            <a:r>
              <a:rPr lang="en-US" sz="2000" dirty="0" smtClean="0">
                <a:latin typeface="Garamond" panose="02020404030301010803" pitchFamily="18" charset="0"/>
              </a:rPr>
              <a:t>methods. </a:t>
            </a:r>
          </a:p>
          <a:p>
            <a:pPr lvl="1" eaLnBrk="1" hangingPunct="1">
              <a:spcBef>
                <a:spcPts val="700"/>
              </a:spcBef>
              <a:spcAft>
                <a:spcPts val="700"/>
              </a:spcAft>
              <a:defRPr/>
            </a:pPr>
            <a:r>
              <a:rPr lang="en-US" sz="2000" dirty="0" smtClean="0">
                <a:latin typeface="Garamond" panose="02020404030301010803" pitchFamily="18" charset="0"/>
              </a:rPr>
              <a:t>Comparable to Dixon (Siemens), </a:t>
            </a:r>
            <a:r>
              <a:rPr lang="en-US" sz="2000" dirty="0" err="1" smtClean="0">
                <a:latin typeface="Garamond" panose="02020404030301010803" pitchFamily="18" charset="0"/>
              </a:rPr>
              <a:t>mDIXON</a:t>
            </a:r>
            <a:r>
              <a:rPr lang="en-US" sz="2000" dirty="0" smtClean="0">
                <a:latin typeface="Garamond" panose="02020404030301010803" pitchFamily="18" charset="0"/>
              </a:rPr>
              <a:t> (Philips), and LAVA/VIBRANT-Flex (Toshiba</a:t>
            </a:r>
            <a:r>
              <a:rPr lang="en-US" sz="2000" dirty="0">
                <a:latin typeface="Garamond" panose="02020404030301010803" pitchFamily="18" charset="0"/>
              </a:rPr>
              <a:t>). IDEAL </a:t>
            </a:r>
            <a:r>
              <a:rPr lang="en-US" sz="2000" dirty="0" smtClean="0">
                <a:latin typeface="Garamond" panose="02020404030301010803" pitchFamily="18" charset="0"/>
              </a:rPr>
              <a:t>has strong potential as </a:t>
            </a:r>
            <a:r>
              <a:rPr lang="en-US" sz="2000" dirty="0">
                <a:latin typeface="Garamond" panose="02020404030301010803" pitchFamily="18" charset="0"/>
              </a:rPr>
              <a:t>a liver fat quantification tool and a valuable method for obesity </a:t>
            </a:r>
            <a:r>
              <a:rPr lang="en-US" sz="2000" dirty="0" smtClean="0">
                <a:latin typeface="Garamond" panose="02020404030301010803" pitchFamily="18" charset="0"/>
              </a:rPr>
              <a:t>research.</a:t>
            </a:r>
          </a:p>
          <a:p>
            <a:pPr lvl="1" eaLnBrk="1" hangingPunct="1">
              <a:spcBef>
                <a:spcPts val="700"/>
              </a:spcBef>
              <a:spcAft>
                <a:spcPts val="700"/>
              </a:spcAft>
              <a:defRPr/>
            </a:pPr>
            <a:r>
              <a:rPr lang="en-US" sz="2000" b="1" dirty="0" smtClean="0">
                <a:latin typeface="Garamond" panose="02020404030301010803" pitchFamily="18" charset="0"/>
              </a:rPr>
              <a:t>IDEAL IQ </a:t>
            </a:r>
            <a:r>
              <a:rPr lang="en-US" sz="2000" dirty="0" smtClean="0">
                <a:latin typeface="Garamond" panose="02020404030301010803" pitchFamily="18" charset="0"/>
              </a:rPr>
              <a:t>has </a:t>
            </a:r>
            <a:r>
              <a:rPr lang="en-US" sz="2000" dirty="0">
                <a:latin typeface="Garamond" panose="02020404030301010803" pitchFamily="18" charset="0"/>
              </a:rPr>
              <a:t>improved water-fat (triglyceride) separation by (</a:t>
            </a:r>
            <a:r>
              <a:rPr lang="en-US" sz="2000" dirty="0" err="1">
                <a:latin typeface="Garamond" panose="02020404030301010803" pitchFamily="18" charset="0"/>
              </a:rPr>
              <a:t>i</a:t>
            </a:r>
            <a:r>
              <a:rPr lang="en-US" sz="2000" dirty="0">
                <a:latin typeface="Garamond" panose="02020404030301010803" pitchFamily="18" charset="0"/>
              </a:rPr>
              <a:t>) estimating and correcting for T2* decay between echoes, (ii) more accurately modelling the spectral profile of triglyceride fat with multiple peaks rather than a single peak. A low excitation flip angle is used to reduce T1 effects. Fat fraction and T2* maps are produced in addition to images produced with </a:t>
            </a:r>
            <a:r>
              <a:rPr lang="en-US" sz="2000" dirty="0" smtClean="0">
                <a:latin typeface="Garamond" panose="02020404030301010803" pitchFamily="18" charset="0"/>
              </a:rPr>
              <a:t>IDEAL</a:t>
            </a:r>
          </a:p>
          <a:p>
            <a:pPr lvl="1" eaLnBrk="1" hangingPunct="1">
              <a:spcBef>
                <a:spcPts val="700"/>
              </a:spcBef>
              <a:spcAft>
                <a:spcPts val="700"/>
              </a:spcAft>
              <a:defRPr/>
            </a:pPr>
            <a:r>
              <a:rPr lang="en-US" sz="2000" dirty="0" smtClean="0">
                <a:latin typeface="Garamond" panose="02020404030301010803" pitchFamily="18" charset="0"/>
              </a:rPr>
              <a:t>Better noise performance makes it competitive for fat fraction estimations (even against MRS), however longer TRs might make heart motion more of an issue with 3-point verses 2-point techniques.</a:t>
            </a:r>
            <a:endParaRPr lang="en-US" sz="2000" dirty="0">
              <a:latin typeface="Garamond" panose="02020404030301010803" pitchFamily="18" charset="0"/>
            </a:endParaRPr>
          </a:p>
          <a:p>
            <a:pPr lvl="1" eaLnBrk="1" hangingPunct="1">
              <a:spcBef>
                <a:spcPts val="700"/>
              </a:spcBef>
              <a:spcAft>
                <a:spcPts val="700"/>
              </a:spcAft>
              <a:defRPr/>
            </a:pPr>
            <a:endParaRPr lang="en-US" sz="2000" dirty="0">
              <a:latin typeface="Garamond" panose="02020404030301010803" pitchFamily="18" charset="0"/>
            </a:endParaRPr>
          </a:p>
          <a:p>
            <a:pPr lvl="1" eaLnBrk="1" hangingPunct="1">
              <a:spcBef>
                <a:spcPts val="1200"/>
              </a:spcBef>
              <a:spcAft>
                <a:spcPts val="1200"/>
              </a:spcAft>
              <a:defRPr/>
            </a:pPr>
            <a:endParaRPr lang="en-US" dirty="0" smtClean="0">
              <a:latin typeface="Garamond" panose="02020404030301010803" pitchFamily="18" charset="0"/>
              <a:ea typeface="Verdana" panose="020B060403050404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194</a:t>
            </a:fld>
            <a:endParaRPr lang="en-US" dirty="0">
              <a:solidFill>
                <a:srgbClr val="000000">
                  <a:tint val="75000"/>
                </a:srgbClr>
              </a:solidFill>
            </a:endParaRPr>
          </a:p>
        </p:txBody>
      </p:sp>
    </p:spTree>
    <p:extLst>
      <p:ext uri="{BB962C8B-B14F-4D97-AF65-F5344CB8AC3E}">
        <p14:creationId xmlns:p14="http://schemas.microsoft.com/office/powerpoint/2010/main" val="260826575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a:t>Methodology</a:t>
            </a:r>
            <a:r>
              <a:rPr lang="en-US" altLang="en-US" b="1" dirty="0" smtClean="0"/>
              <a:t/>
            </a:r>
            <a:br>
              <a:rPr lang="en-US" altLang="en-US" b="1" dirty="0" smtClean="0"/>
            </a:br>
            <a:r>
              <a:rPr lang="en-US" altLang="en-US" sz="2800" b="1" dirty="0" smtClean="0">
                <a:solidFill>
                  <a:schemeClr val="accent1">
                    <a:lumMod val="60000"/>
                    <a:lumOff val="40000"/>
                  </a:schemeClr>
                </a:solidFill>
              </a:rPr>
              <a:t>Workflow of analysis and segmentation</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345487" cy="5208588"/>
          </a:xfrm>
        </p:spPr>
        <p:txBody>
          <a:bodyPr/>
          <a:lstStyle/>
          <a:p>
            <a:pPr marL="114300" lvl="1" indent="0" algn="just" eaLnBrk="1" hangingPunct="1">
              <a:spcBef>
                <a:spcPts val="600"/>
              </a:spcBef>
              <a:spcAft>
                <a:spcPts val="600"/>
              </a:spcAft>
              <a:buNone/>
              <a:defRPr/>
            </a:pPr>
            <a:r>
              <a:rPr lang="en-US" sz="2000" dirty="0" smtClean="0">
                <a:latin typeface="Garamond" panose="02020404030301010803" pitchFamily="18" charset="0"/>
              </a:rPr>
              <a:t>The workflow of analysis </a:t>
            </a:r>
            <a:r>
              <a:rPr lang="en-US" sz="2000" dirty="0">
                <a:latin typeface="Garamond" panose="02020404030301010803" pitchFamily="18" charset="0"/>
              </a:rPr>
              <a:t>methodology </a:t>
            </a:r>
            <a:r>
              <a:rPr lang="en-US" sz="2000" dirty="0" smtClean="0">
                <a:latin typeface="Garamond" panose="02020404030301010803" pitchFamily="18" charset="0"/>
              </a:rPr>
              <a:t>for this preliminary study with pre-intervention </a:t>
            </a:r>
            <a:r>
              <a:rPr lang="en-US" sz="2000" dirty="0">
                <a:latin typeface="Garamond" panose="02020404030301010803" pitchFamily="18" charset="0"/>
              </a:rPr>
              <a:t>and post-intervention MRI scans of </a:t>
            </a:r>
            <a:r>
              <a:rPr lang="en-US" sz="2000" dirty="0" smtClean="0">
                <a:latin typeface="Garamond" panose="02020404030301010803" pitchFamily="18" charset="0"/>
              </a:rPr>
              <a:t>4 subjects. </a:t>
            </a:r>
            <a:r>
              <a:rPr lang="en-US" sz="2000" dirty="0">
                <a:latin typeface="Garamond" panose="02020404030301010803" pitchFamily="18" charset="0"/>
              </a:rPr>
              <a:t>P</a:t>
            </a:r>
            <a:r>
              <a:rPr lang="en-US" sz="2000" dirty="0" smtClean="0">
                <a:latin typeface="Garamond" panose="02020404030301010803" pitchFamily="18" charset="0"/>
              </a:rPr>
              <a:t>ost-processing </a:t>
            </a:r>
            <a:r>
              <a:rPr lang="en-US" sz="2000" dirty="0">
                <a:latin typeface="Garamond" panose="02020404030301010803" pitchFamily="18" charset="0"/>
              </a:rPr>
              <a:t>and analysis were carried out in MATLAB </a:t>
            </a:r>
            <a:r>
              <a:rPr lang="en-US" sz="2000" dirty="0" smtClean="0">
                <a:latin typeface="Garamond" panose="02020404030301010803" pitchFamily="18" charset="0"/>
              </a:rPr>
              <a:t>with </a:t>
            </a:r>
            <a:r>
              <a:rPr lang="en-US" sz="2000" dirty="0">
                <a:latin typeface="Garamond" panose="02020404030301010803" pitchFamily="18" charset="0"/>
              </a:rPr>
              <a:t>in-house </a:t>
            </a:r>
            <a:r>
              <a:rPr lang="en-US" sz="2000" dirty="0" smtClean="0">
                <a:latin typeface="Garamond" panose="02020404030301010803" pitchFamily="18" charset="0"/>
              </a:rPr>
              <a:t>scripts. </a:t>
            </a:r>
          </a:p>
          <a:p>
            <a:pPr lvl="1" algn="just" eaLnBrk="1" hangingPunct="1">
              <a:spcBef>
                <a:spcPts val="500"/>
              </a:spcBef>
              <a:spcAft>
                <a:spcPts val="500"/>
              </a:spcAft>
              <a:defRPr/>
            </a:pPr>
            <a:r>
              <a:rPr lang="en-US" sz="2000" dirty="0" smtClean="0">
                <a:latin typeface="Garamond" panose="02020404030301010803" pitchFamily="18" charset="0"/>
              </a:rPr>
              <a:t>MRI volume rectification</a:t>
            </a:r>
          </a:p>
          <a:p>
            <a:pPr lvl="1" algn="just" eaLnBrk="1" hangingPunct="1">
              <a:spcBef>
                <a:spcPts val="500"/>
              </a:spcBef>
              <a:spcAft>
                <a:spcPts val="500"/>
              </a:spcAft>
              <a:defRPr/>
            </a:pPr>
            <a:r>
              <a:rPr lang="en-US" sz="2000" dirty="0" smtClean="0">
                <a:latin typeface="Garamond" panose="02020404030301010803" pitchFamily="18" charset="0"/>
              </a:rPr>
              <a:t>Labelling of key anatomical landmarks &amp; predefined values </a:t>
            </a:r>
            <a:r>
              <a:rPr lang="en-US" sz="2000" dirty="0">
                <a:latin typeface="Garamond" panose="02020404030301010803" pitchFamily="18" charset="0"/>
                <a:cs typeface="Times New Roman"/>
              </a:rPr>
              <a:t>→</a:t>
            </a:r>
            <a:r>
              <a:rPr lang="en-US" sz="2000" dirty="0">
                <a:latin typeface="Garamond" panose="02020404030301010803" pitchFamily="18" charset="0"/>
              </a:rPr>
              <a:t> </a:t>
            </a:r>
            <a:r>
              <a:rPr lang="en-US" sz="2000" dirty="0" smtClean="0">
                <a:latin typeface="Garamond" panose="02020404030301010803" pitchFamily="18" charset="0"/>
              </a:rPr>
              <a:t>center of aorta</a:t>
            </a:r>
          </a:p>
          <a:p>
            <a:pPr lvl="1" algn="just" eaLnBrk="1" hangingPunct="1">
              <a:spcBef>
                <a:spcPts val="500"/>
              </a:spcBef>
              <a:spcAft>
                <a:spcPts val="500"/>
              </a:spcAft>
              <a:defRPr/>
            </a:pPr>
            <a:r>
              <a:rPr lang="en-US" sz="2000" dirty="0" smtClean="0">
                <a:latin typeface="Garamond" panose="02020404030301010803" pitchFamily="18" charset="0"/>
              </a:rPr>
              <a:t>Segmentation algorithm (run time: 460 s on an Intel Core i7-2620M CPU)</a:t>
            </a:r>
          </a:p>
          <a:p>
            <a:pPr lvl="2" algn="just" eaLnBrk="1" hangingPunct="1">
              <a:spcBef>
                <a:spcPts val="500"/>
              </a:spcBef>
              <a:spcAft>
                <a:spcPts val="500"/>
              </a:spcAft>
              <a:defRPr/>
            </a:pPr>
            <a:r>
              <a:rPr lang="en-US" i="0" dirty="0">
                <a:latin typeface="Garamond" panose="02020404030301010803" pitchFamily="18" charset="0"/>
              </a:rPr>
              <a:t>Inhomogeneity </a:t>
            </a:r>
            <a:r>
              <a:rPr lang="en-US" i="0" dirty="0" smtClean="0">
                <a:latin typeface="Garamond" panose="02020404030301010803" pitchFamily="18" charset="0"/>
              </a:rPr>
              <a:t>correction of raw signal</a:t>
            </a:r>
          </a:p>
          <a:p>
            <a:pPr lvl="2" algn="just" eaLnBrk="1" hangingPunct="1">
              <a:spcBef>
                <a:spcPts val="500"/>
              </a:spcBef>
              <a:spcAft>
                <a:spcPts val="500"/>
              </a:spcAft>
              <a:defRPr/>
            </a:pPr>
            <a:r>
              <a:rPr lang="en-US" i="0" dirty="0">
                <a:latin typeface="Garamond" panose="02020404030301010803" pitchFamily="18" charset="0"/>
              </a:rPr>
              <a:t>C</a:t>
            </a:r>
            <a:r>
              <a:rPr lang="en-US" i="0" dirty="0" smtClean="0">
                <a:latin typeface="Garamond" panose="02020404030301010803" pitchFamily="18" charset="0"/>
              </a:rPr>
              <a:t>ontrast enhancement </a:t>
            </a:r>
            <a:r>
              <a:rPr lang="en-US" i="0" dirty="0" smtClean="0">
                <a:latin typeface="Garamond" panose="02020404030301010803" pitchFamily="18" charset="0"/>
                <a:cs typeface="Times New Roman"/>
              </a:rPr>
              <a:t>→ Fat tissue, water organ, &amp; body binary masks</a:t>
            </a:r>
            <a:endParaRPr lang="en-US" i="0" dirty="0">
              <a:latin typeface="Garamond" panose="02020404030301010803" pitchFamily="18" charset="0"/>
            </a:endParaRPr>
          </a:p>
          <a:p>
            <a:pPr lvl="2" algn="just" eaLnBrk="1" hangingPunct="1">
              <a:spcBef>
                <a:spcPts val="500"/>
              </a:spcBef>
              <a:spcAft>
                <a:spcPts val="500"/>
              </a:spcAft>
              <a:defRPr/>
            </a:pPr>
            <a:r>
              <a:rPr lang="en-US" i="0" dirty="0" smtClean="0">
                <a:latin typeface="Garamond" panose="02020404030301010803" pitchFamily="18" charset="0"/>
              </a:rPr>
              <a:t>Define the void signal </a:t>
            </a:r>
            <a:r>
              <a:rPr lang="en-US" i="0" dirty="0" smtClean="0">
                <a:latin typeface="Garamond" panose="02020404030301010803" pitchFamily="18" charset="0"/>
                <a:cs typeface="Times New Roman"/>
              </a:rPr>
              <a:t>→ void mask within the body</a:t>
            </a:r>
            <a:endParaRPr lang="en-US" i="0" dirty="0" smtClean="0">
              <a:latin typeface="Garamond" panose="02020404030301010803" pitchFamily="18" charset="0"/>
            </a:endParaRPr>
          </a:p>
          <a:p>
            <a:pPr lvl="2" algn="just" eaLnBrk="1" hangingPunct="1">
              <a:spcBef>
                <a:spcPts val="500"/>
              </a:spcBef>
              <a:spcAft>
                <a:spcPts val="500"/>
              </a:spcAft>
              <a:defRPr/>
            </a:pPr>
            <a:r>
              <a:rPr lang="en-US" i="0" dirty="0">
                <a:latin typeface="Garamond" panose="02020404030301010803" pitchFamily="18" charset="0"/>
              </a:rPr>
              <a:t>Segmentation of various </a:t>
            </a:r>
            <a:r>
              <a:rPr lang="en-US" i="0" dirty="0" smtClean="0">
                <a:latin typeface="Garamond" panose="02020404030301010803" pitchFamily="18" charset="0"/>
              </a:rPr>
              <a:t>tissues:</a:t>
            </a:r>
            <a:endParaRPr lang="en-US" i="0" dirty="0">
              <a:latin typeface="Garamond" panose="02020404030301010803" pitchFamily="18" charset="0"/>
            </a:endParaRPr>
          </a:p>
          <a:p>
            <a:pPr lvl="3" algn="just" eaLnBrk="1" hangingPunct="1">
              <a:spcBef>
                <a:spcPts val="500"/>
              </a:spcBef>
              <a:spcAft>
                <a:spcPts val="500"/>
              </a:spcAft>
              <a:defRPr/>
            </a:pPr>
            <a:r>
              <a:rPr lang="en-US" sz="2000" dirty="0" smtClean="0">
                <a:latin typeface="Garamond" panose="02020404030301010803" pitchFamily="18" charset="0"/>
              </a:rPr>
              <a:t>Construct body cavity mask </a:t>
            </a:r>
            <a:r>
              <a:rPr lang="en-US" sz="2000" dirty="0" smtClean="0">
                <a:latin typeface="Garamond" panose="02020404030301010803" pitchFamily="18" charset="0"/>
                <a:cs typeface="Times New Roman"/>
              </a:rPr>
              <a:t>→</a:t>
            </a:r>
            <a:r>
              <a:rPr lang="en-US" sz="2000" dirty="0" smtClean="0">
                <a:latin typeface="Garamond" panose="02020404030301010803" pitchFamily="18" charset="0"/>
              </a:rPr>
              <a:t> </a:t>
            </a:r>
            <a:r>
              <a:rPr lang="en-US" sz="2000" dirty="0" err="1" smtClean="0">
                <a:latin typeface="Garamond" panose="02020404030301010803" pitchFamily="18" charset="0"/>
              </a:rPr>
              <a:t>subcutaneaous</a:t>
            </a:r>
            <a:r>
              <a:rPr lang="en-US" sz="2000" dirty="0" smtClean="0">
                <a:latin typeface="Garamond" panose="02020404030301010803" pitchFamily="18" charset="0"/>
              </a:rPr>
              <a:t> fat &amp; internal tissues</a:t>
            </a:r>
          </a:p>
          <a:p>
            <a:pPr lvl="3" algn="just" eaLnBrk="1" hangingPunct="1">
              <a:spcBef>
                <a:spcPts val="500"/>
              </a:spcBef>
              <a:spcAft>
                <a:spcPts val="500"/>
              </a:spcAft>
              <a:defRPr/>
            </a:pPr>
            <a:r>
              <a:rPr lang="en-US" sz="2000" dirty="0">
                <a:latin typeface="Garamond" panose="02020404030301010803" pitchFamily="18" charset="0"/>
              </a:rPr>
              <a:t>A</a:t>
            </a:r>
            <a:r>
              <a:rPr lang="en-US" sz="2000" dirty="0" smtClean="0">
                <a:latin typeface="Garamond" panose="02020404030301010803" pitchFamily="18" charset="0"/>
              </a:rPr>
              <a:t>orta, lung &amp; heart masks </a:t>
            </a:r>
            <a:r>
              <a:rPr lang="en-US" sz="2000" dirty="0" smtClean="0">
                <a:latin typeface="Garamond" panose="02020404030301010803" pitchFamily="18" charset="0"/>
                <a:cs typeface="Times New Roman"/>
              </a:rPr>
              <a:t>→ fat around heart and aorta</a:t>
            </a:r>
            <a:endParaRPr lang="en-US" sz="2000" dirty="0" smtClean="0">
              <a:latin typeface="Garamond" panose="02020404030301010803" pitchFamily="18" charset="0"/>
            </a:endParaRPr>
          </a:p>
          <a:p>
            <a:pPr lvl="3" algn="just" eaLnBrk="1" hangingPunct="1">
              <a:spcBef>
                <a:spcPts val="500"/>
              </a:spcBef>
              <a:spcAft>
                <a:spcPts val="500"/>
              </a:spcAft>
              <a:defRPr/>
            </a:pPr>
            <a:r>
              <a:rPr lang="en-US" sz="2000" dirty="0">
                <a:latin typeface="Garamond" panose="02020404030301010803" pitchFamily="18" charset="0"/>
              </a:rPr>
              <a:t>R</a:t>
            </a:r>
            <a:r>
              <a:rPr lang="en-US" sz="2000" dirty="0" smtClean="0">
                <a:latin typeface="Garamond" panose="02020404030301010803" pitchFamily="18" charset="0"/>
              </a:rPr>
              <a:t>efinements </a:t>
            </a:r>
            <a:r>
              <a:rPr lang="en-US" sz="2000" dirty="0">
                <a:latin typeface="Garamond" panose="02020404030301010803" pitchFamily="18" charset="0"/>
                <a:cs typeface="Times New Roman"/>
              </a:rPr>
              <a:t>→</a:t>
            </a:r>
            <a:r>
              <a:rPr lang="en-US" sz="2000" dirty="0">
                <a:latin typeface="Garamond" panose="02020404030301010803" pitchFamily="18" charset="0"/>
              </a:rPr>
              <a:t> </a:t>
            </a:r>
            <a:r>
              <a:rPr lang="en-US" sz="2000" dirty="0" smtClean="0">
                <a:latin typeface="Garamond" panose="02020404030301010803" pitchFamily="18" charset="0"/>
              </a:rPr>
              <a:t>visceral &amp; intermuscular AT</a:t>
            </a:r>
          </a:p>
          <a:p>
            <a:pPr lvl="3" algn="just" eaLnBrk="1" hangingPunct="1">
              <a:spcBef>
                <a:spcPts val="600"/>
              </a:spcBef>
              <a:spcAft>
                <a:spcPts val="600"/>
              </a:spcAft>
              <a:defRPr/>
            </a:pPr>
            <a:endParaRPr lang="en-US" sz="2000" dirty="0">
              <a:latin typeface="Garamond" panose="02020404030301010803" pitchFamily="18" charset="0"/>
            </a:endParaRPr>
          </a:p>
          <a:p>
            <a:pPr lvl="3" algn="just" eaLnBrk="1" hangingPunct="1">
              <a:spcBef>
                <a:spcPts val="600"/>
              </a:spcBef>
              <a:spcAft>
                <a:spcPts val="600"/>
              </a:spcAft>
              <a:defRPr/>
            </a:pPr>
            <a:endParaRPr lang="en-US" sz="2000" dirty="0">
              <a:latin typeface="Garamond" panose="02020404030301010803" pitchFamily="18" charset="0"/>
            </a:endParaRPr>
          </a:p>
          <a:p>
            <a:pPr lvl="2" algn="just" eaLnBrk="1" hangingPunct="1">
              <a:spcBef>
                <a:spcPts val="600"/>
              </a:spcBef>
              <a:spcAft>
                <a:spcPts val="600"/>
              </a:spcAft>
              <a:defRPr/>
            </a:pPr>
            <a:endParaRPr lang="en-US" sz="210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195</a:t>
            </a:fld>
            <a:endParaRPr lang="en-US" dirty="0">
              <a:solidFill>
                <a:srgbClr val="000000">
                  <a:tint val="75000"/>
                </a:srgbClr>
              </a:solidFill>
            </a:endParaRPr>
          </a:p>
        </p:txBody>
      </p:sp>
    </p:spTree>
    <p:extLst>
      <p:ext uri="{BB962C8B-B14F-4D97-AF65-F5344CB8AC3E}">
        <p14:creationId xmlns:p14="http://schemas.microsoft.com/office/powerpoint/2010/main" val="5915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96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9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000" b="1" dirty="0" smtClean="0"/>
              <a:t>Methodology</a:t>
            </a:r>
            <a:r>
              <a:rPr lang="en-US" altLang="en-US" b="1" dirty="0" smtClean="0"/>
              <a:t/>
            </a:r>
            <a:br>
              <a:rPr lang="en-US" altLang="en-US" b="1" dirty="0" smtClean="0"/>
            </a:br>
            <a:r>
              <a:rPr lang="en-US" altLang="en-US" sz="2800" b="1" dirty="0" smtClean="0">
                <a:solidFill>
                  <a:schemeClr val="accent1">
                    <a:lumMod val="60000"/>
                    <a:lumOff val="40000"/>
                  </a:schemeClr>
                </a:solidFill>
              </a:rPr>
              <a:t>Segmentation </a:t>
            </a:r>
            <a:r>
              <a:rPr lang="en-US" altLang="en-US" sz="2800" b="1" dirty="0">
                <a:solidFill>
                  <a:schemeClr val="accent1">
                    <a:lumMod val="60000"/>
                    <a:lumOff val="40000"/>
                  </a:schemeClr>
                </a:solidFill>
              </a:rPr>
              <a:t>a</a:t>
            </a:r>
            <a:r>
              <a:rPr lang="en-US" altLang="en-US" sz="2800" b="1" dirty="0" smtClean="0">
                <a:solidFill>
                  <a:schemeClr val="accent1">
                    <a:lumMod val="60000"/>
                    <a:lumOff val="40000"/>
                  </a:schemeClr>
                </a:solidFill>
              </a:rPr>
              <a:t>lgorithms</a:t>
            </a:r>
            <a:endParaRPr lang="en-US" altLang="en-US" sz="2800" dirty="0" smtClean="0">
              <a:solidFill>
                <a:schemeClr val="accent1">
                  <a:lumMod val="60000"/>
                  <a:lumOff val="40000"/>
                </a:schemeClr>
              </a:solidFill>
            </a:endParaRPr>
          </a:p>
        </p:txBody>
      </p:sp>
      <p:sp>
        <p:nvSpPr>
          <p:cNvPr id="40963" name="Content Placeholder 20"/>
          <p:cNvSpPr>
            <a:spLocks noGrp="1"/>
          </p:cNvSpPr>
          <p:nvPr>
            <p:ph idx="1"/>
          </p:nvPr>
        </p:nvSpPr>
        <p:spPr>
          <a:xfrm>
            <a:off x="569912" y="1381125"/>
            <a:ext cx="8345487" cy="5092898"/>
          </a:xfrm>
        </p:spPr>
        <p:txBody>
          <a:bodyPr/>
          <a:lstStyle/>
          <a:p>
            <a:pPr lvl="1" algn="just" eaLnBrk="1" hangingPunct="1">
              <a:spcBef>
                <a:spcPts val="500"/>
              </a:spcBef>
              <a:spcAft>
                <a:spcPts val="500"/>
              </a:spcAft>
              <a:defRPr/>
            </a:pPr>
            <a:r>
              <a:rPr lang="en-US" sz="2200" i="0" dirty="0" smtClean="0">
                <a:latin typeface="Garamond" panose="02020404030301010803" pitchFamily="18" charset="0"/>
              </a:rPr>
              <a:t>Inhomogeneity correction: </a:t>
            </a:r>
            <a:r>
              <a:rPr lang="en-US" sz="2200" i="0" u="sng" dirty="0" smtClean="0">
                <a:latin typeface="Garamond" panose="02020404030301010803" pitchFamily="18" charset="0"/>
              </a:rPr>
              <a:t>morphological</a:t>
            </a:r>
            <a:r>
              <a:rPr lang="en-US" sz="2200" i="0" dirty="0" smtClean="0">
                <a:latin typeface="Garamond" panose="02020404030301010803" pitchFamily="18" charset="0"/>
              </a:rPr>
              <a:t> closing with large radius</a:t>
            </a:r>
          </a:p>
          <a:p>
            <a:pPr lvl="1" algn="just" eaLnBrk="1" hangingPunct="1">
              <a:spcBef>
                <a:spcPts val="500"/>
              </a:spcBef>
              <a:spcAft>
                <a:spcPts val="500"/>
              </a:spcAft>
              <a:defRPr/>
            </a:pPr>
            <a:r>
              <a:rPr lang="en-US" sz="2200" i="0" dirty="0" smtClean="0">
                <a:latin typeface="Garamond" panose="02020404030301010803" pitchFamily="18" charset="0"/>
              </a:rPr>
              <a:t>Contrast enhancement: maximum intensity = peak in </a:t>
            </a:r>
            <a:r>
              <a:rPr lang="en-US" sz="2200" i="0" u="sng" dirty="0" smtClean="0">
                <a:latin typeface="Garamond" panose="02020404030301010803" pitchFamily="18" charset="0"/>
              </a:rPr>
              <a:t>histogram</a:t>
            </a:r>
          </a:p>
          <a:p>
            <a:pPr lvl="1" algn="just" eaLnBrk="1" hangingPunct="1">
              <a:spcBef>
                <a:spcPts val="500"/>
              </a:spcBef>
              <a:spcAft>
                <a:spcPts val="500"/>
              </a:spcAft>
              <a:defRPr/>
            </a:pPr>
            <a:r>
              <a:rPr lang="en-US" sz="2200" dirty="0" smtClean="0">
                <a:latin typeface="Garamond" panose="02020404030301010803" pitchFamily="18" charset="0"/>
              </a:rPr>
              <a:t>Binary masks: automatically determined foreground threshold = valley below peak in histogram  (checked by </a:t>
            </a:r>
            <a:r>
              <a:rPr lang="en-US" sz="2200" u="sng" dirty="0" smtClean="0">
                <a:latin typeface="Garamond" panose="02020404030301010803" pitchFamily="18" charset="0"/>
              </a:rPr>
              <a:t>Otsu’s method</a:t>
            </a:r>
            <a:r>
              <a:rPr lang="en-US" sz="2200" dirty="0" smtClean="0">
                <a:latin typeface="Garamond" panose="02020404030301010803" pitchFamily="18" charset="0"/>
              </a:rPr>
              <a:t>) </a:t>
            </a:r>
            <a:endParaRPr lang="en-US" sz="2200" i="0" dirty="0" smtClean="0">
              <a:latin typeface="Garamond" panose="02020404030301010803" pitchFamily="18" charset="0"/>
            </a:endParaRPr>
          </a:p>
          <a:p>
            <a:pPr lvl="1" algn="just" eaLnBrk="1" hangingPunct="1">
              <a:spcBef>
                <a:spcPts val="500"/>
              </a:spcBef>
              <a:spcAft>
                <a:spcPts val="500"/>
              </a:spcAft>
              <a:defRPr/>
            </a:pPr>
            <a:r>
              <a:rPr lang="en-US" sz="2200" i="0" dirty="0" smtClean="0">
                <a:latin typeface="Garamond" panose="02020404030301010803" pitchFamily="18" charset="0"/>
              </a:rPr>
              <a:t>Segmentation </a:t>
            </a:r>
            <a:r>
              <a:rPr lang="en-US" sz="2200" i="0" dirty="0">
                <a:latin typeface="Garamond" panose="02020404030301010803" pitchFamily="18" charset="0"/>
              </a:rPr>
              <a:t>of various </a:t>
            </a:r>
            <a:r>
              <a:rPr lang="en-US" sz="2200" i="0" dirty="0" smtClean="0">
                <a:latin typeface="Garamond" panose="02020404030301010803" pitchFamily="18" charset="0"/>
              </a:rPr>
              <a:t>tissues (generally done slice-by-slice):</a:t>
            </a:r>
            <a:endParaRPr lang="en-US" sz="2200" dirty="0">
              <a:latin typeface="Garamond" panose="02020404030301010803" pitchFamily="18" charset="0"/>
            </a:endParaRPr>
          </a:p>
          <a:p>
            <a:pPr lvl="2" algn="just" eaLnBrk="1" hangingPunct="1">
              <a:spcBef>
                <a:spcPts val="500"/>
              </a:spcBef>
              <a:spcAft>
                <a:spcPts val="500"/>
              </a:spcAft>
              <a:defRPr/>
            </a:pPr>
            <a:r>
              <a:rPr lang="en-US" sz="2200" i="0" dirty="0" smtClean="0">
                <a:latin typeface="Garamond" panose="02020404030301010803" pitchFamily="18" charset="0"/>
              </a:rPr>
              <a:t>Construct the body cavity mask: morphological operations, </a:t>
            </a:r>
            <a:r>
              <a:rPr lang="en-US" sz="2200" i="0" u="sng" dirty="0" smtClean="0">
                <a:latin typeface="Garamond" panose="02020404030301010803" pitchFamily="18" charset="0"/>
              </a:rPr>
              <a:t>convex hulls</a:t>
            </a:r>
            <a:r>
              <a:rPr lang="en-US" sz="2200" i="0" dirty="0" smtClean="0">
                <a:latin typeface="Garamond" panose="02020404030301010803" pitchFamily="18" charset="0"/>
              </a:rPr>
              <a:t> of sectors, a mask based on </a:t>
            </a:r>
            <a:r>
              <a:rPr lang="en-US" sz="2200" i="0" u="sng" dirty="0" smtClean="0">
                <a:latin typeface="Garamond" panose="02020404030301010803" pitchFamily="18" charset="0"/>
              </a:rPr>
              <a:t>expected position</a:t>
            </a:r>
            <a:r>
              <a:rPr lang="en-US" sz="2200" i="0" dirty="0" smtClean="0">
                <a:latin typeface="Garamond" panose="02020404030301010803" pitchFamily="18" charset="0"/>
              </a:rPr>
              <a:t> of the spine</a:t>
            </a:r>
          </a:p>
          <a:p>
            <a:pPr lvl="2" algn="just" eaLnBrk="1" hangingPunct="1">
              <a:spcBef>
                <a:spcPts val="500"/>
              </a:spcBef>
              <a:spcAft>
                <a:spcPts val="500"/>
              </a:spcAft>
              <a:defRPr/>
            </a:pPr>
            <a:r>
              <a:rPr lang="en-US" sz="2200" i="0" dirty="0" smtClean="0">
                <a:latin typeface="Garamond" panose="02020404030301010803" pitchFamily="18" charset="0"/>
              </a:rPr>
              <a:t>Aorta, lung &amp; heart masks: </a:t>
            </a:r>
            <a:r>
              <a:rPr lang="en-US" sz="2200" i="0" u="sng" dirty="0" smtClean="0">
                <a:latin typeface="Garamond" panose="02020404030301010803" pitchFamily="18" charset="0"/>
              </a:rPr>
              <a:t>region growing</a:t>
            </a:r>
            <a:r>
              <a:rPr lang="en-US" sz="2200" i="0" dirty="0" smtClean="0">
                <a:latin typeface="Garamond" panose="02020404030301010803" pitchFamily="18" charset="0"/>
              </a:rPr>
              <a:t>, </a:t>
            </a:r>
            <a:r>
              <a:rPr lang="en-US" sz="2200" i="0" u="sng" dirty="0" smtClean="0">
                <a:latin typeface="Garamond" panose="02020404030301010803" pitchFamily="18" charset="0"/>
              </a:rPr>
              <a:t>centroid determination</a:t>
            </a:r>
            <a:r>
              <a:rPr lang="en-US" sz="2200" i="0" dirty="0" smtClean="0">
                <a:latin typeface="Garamond" panose="02020404030301010803" pitchFamily="18" charset="0"/>
              </a:rPr>
              <a:t>, morphological operations, </a:t>
            </a:r>
            <a:r>
              <a:rPr lang="en-US" sz="2200" i="0" u="sng" dirty="0" smtClean="0">
                <a:latin typeface="Garamond" panose="02020404030301010803" pitchFamily="18" charset="0"/>
              </a:rPr>
              <a:t>Bayesian classifier</a:t>
            </a:r>
            <a:r>
              <a:rPr lang="en-US" sz="2200" i="0" dirty="0" smtClean="0">
                <a:latin typeface="Garamond" panose="02020404030301010803" pitchFamily="18" charset="0"/>
              </a:rPr>
              <a:t> (near apex of heart)</a:t>
            </a:r>
          </a:p>
          <a:p>
            <a:pPr lvl="2" algn="just" eaLnBrk="1" hangingPunct="1">
              <a:spcBef>
                <a:spcPts val="500"/>
              </a:spcBef>
              <a:spcAft>
                <a:spcPts val="500"/>
              </a:spcAft>
              <a:defRPr/>
            </a:pPr>
            <a:r>
              <a:rPr lang="en-US" sz="2200" i="0" dirty="0" err="1" smtClean="0">
                <a:latin typeface="Garamond" panose="02020404030301010803" pitchFamily="18" charset="0"/>
              </a:rPr>
              <a:t>Peri</a:t>
            </a:r>
            <a:r>
              <a:rPr lang="en-US" sz="2200" i="0" dirty="0" smtClean="0">
                <a:latin typeface="Garamond" panose="02020404030301010803" pitchFamily="18" charset="0"/>
              </a:rPr>
              <a:t>-aortic AT (PAAT): region growing</a:t>
            </a:r>
          </a:p>
          <a:p>
            <a:pPr lvl="2" algn="just" eaLnBrk="1" hangingPunct="1">
              <a:spcBef>
                <a:spcPts val="500"/>
              </a:spcBef>
              <a:spcAft>
                <a:spcPts val="500"/>
              </a:spcAft>
              <a:defRPr/>
            </a:pPr>
            <a:r>
              <a:rPr lang="en-US" sz="2200" i="0" dirty="0" smtClean="0">
                <a:latin typeface="Garamond" panose="02020404030301010803" pitchFamily="18" charset="0"/>
                <a:cs typeface="Times New Roman"/>
              </a:rPr>
              <a:t>Heart fat: convex hull of heart mask and region growing into AT</a:t>
            </a:r>
            <a:endParaRPr lang="en-US" sz="2200" i="0" dirty="0">
              <a:latin typeface="Garamond" panose="02020404030301010803" pitchFamily="18" charset="0"/>
              <a:cs typeface="Times New Roman"/>
            </a:endParaRPr>
          </a:p>
          <a:p>
            <a:pPr lvl="2" algn="just" eaLnBrk="1" hangingPunct="1">
              <a:spcBef>
                <a:spcPts val="500"/>
              </a:spcBef>
              <a:spcAft>
                <a:spcPts val="500"/>
              </a:spcAft>
              <a:defRPr/>
            </a:pPr>
            <a:r>
              <a:rPr lang="en-US" sz="2200" i="0" dirty="0" smtClean="0">
                <a:latin typeface="Garamond" panose="02020404030301010803" pitchFamily="18" charset="0"/>
              </a:rPr>
              <a:t>Refinements: </a:t>
            </a:r>
            <a:r>
              <a:rPr lang="en-US" sz="2200" i="0" dirty="0">
                <a:latin typeface="Garamond" panose="02020404030301010803" pitchFamily="18" charset="0"/>
              </a:rPr>
              <a:t>morphological </a:t>
            </a:r>
            <a:r>
              <a:rPr lang="en-US" sz="2200" i="0" dirty="0" smtClean="0">
                <a:latin typeface="Garamond" panose="02020404030301010803" pitchFamily="18" charset="0"/>
              </a:rPr>
              <a:t>operations and region growth </a:t>
            </a:r>
            <a:endParaRPr lang="en-US" sz="2200" i="0" dirty="0">
              <a:latin typeface="Garamond" panose="02020404030301010803" pitchFamily="18" charset="0"/>
            </a:endParaRPr>
          </a:p>
          <a:p>
            <a:pPr lvl="3" algn="just" eaLnBrk="1" hangingPunct="1">
              <a:spcBef>
                <a:spcPts val="600"/>
              </a:spcBef>
              <a:spcAft>
                <a:spcPts val="600"/>
              </a:spcAft>
              <a:defRPr/>
            </a:pPr>
            <a:endParaRPr lang="en-US" sz="2000" dirty="0">
              <a:latin typeface="Garamond" panose="02020404030301010803" pitchFamily="18" charset="0"/>
            </a:endParaRPr>
          </a:p>
          <a:p>
            <a:pPr lvl="2" algn="just" eaLnBrk="1" hangingPunct="1">
              <a:spcBef>
                <a:spcPts val="600"/>
              </a:spcBef>
              <a:spcAft>
                <a:spcPts val="600"/>
              </a:spcAft>
              <a:defRPr/>
            </a:pPr>
            <a:endParaRPr lang="en-US" sz="2100" dirty="0" smtClean="0">
              <a:latin typeface="Garamond" panose="02020404030301010803" pitchFamily="18" charset="0"/>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196</a:t>
            </a:fld>
            <a:endParaRPr lang="en-US" dirty="0">
              <a:solidFill>
                <a:srgbClr val="000000">
                  <a:tint val="75000"/>
                </a:srgbClr>
              </a:solidFill>
            </a:endParaRPr>
          </a:p>
        </p:txBody>
      </p:sp>
      <p:sp>
        <p:nvSpPr>
          <p:cNvPr id="5" name="Rectangle 4"/>
          <p:cNvSpPr/>
          <p:nvPr/>
        </p:nvSpPr>
        <p:spPr>
          <a:xfrm>
            <a:off x="818917" y="6611779"/>
            <a:ext cx="8096483" cy="246221"/>
          </a:xfrm>
          <a:prstGeom prst="rect">
            <a:avLst/>
          </a:prstGeom>
        </p:spPr>
        <p:txBody>
          <a:bodyPr wrap="square">
            <a:spAutoFit/>
          </a:bodyPr>
          <a:lstStyle/>
          <a:p>
            <a:pPr>
              <a:spcBef>
                <a:spcPts val="600"/>
              </a:spcBef>
              <a:spcAft>
                <a:spcPts val="600"/>
              </a:spcAft>
            </a:pPr>
            <a:r>
              <a:rPr lang="en-US" sz="1000" dirty="0" smtClean="0">
                <a:solidFill>
                  <a:srgbClr val="000000"/>
                </a:solidFill>
              </a:rPr>
              <a:t>Otsu</a:t>
            </a:r>
            <a:r>
              <a:rPr lang="en-US" sz="1000" dirty="0">
                <a:solidFill>
                  <a:srgbClr val="000000"/>
                </a:solidFill>
              </a:rPr>
              <a:t>, N., "A Threshold Selection Method from Gray-Level Histograms," IEEE Trans. on Systems, Man, and Cybernetics 9 (1) 62–66 (1979).</a:t>
            </a:r>
          </a:p>
        </p:txBody>
      </p:sp>
    </p:spTree>
    <p:extLst>
      <p:ext uri="{BB962C8B-B14F-4D97-AF65-F5344CB8AC3E}">
        <p14:creationId xmlns:p14="http://schemas.microsoft.com/office/powerpoint/2010/main" val="307217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6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96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6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a:xfrm>
            <a:off x="304800" y="0"/>
            <a:ext cx="8510588" cy="1325563"/>
          </a:xfrm>
        </p:spPr>
        <p:txBody>
          <a:bodyPr/>
          <a:lstStyle/>
          <a:p>
            <a:pPr eaLnBrk="1" hangingPunct="1">
              <a:defRPr/>
            </a:pPr>
            <a:r>
              <a:rPr lang="en-US" altLang="ko-KR" smtClean="0">
                <a:solidFill>
                  <a:srgbClr val="CC9900"/>
                </a:solidFill>
                <a:ea typeface="굴림" pitchFamily="50" charset="-127"/>
              </a:rPr>
              <a:t>Graphene: A Honeycomb Lattice</a:t>
            </a:r>
          </a:p>
        </p:txBody>
      </p:sp>
      <p:sp>
        <p:nvSpPr>
          <p:cNvPr id="17411" name="Text Box 6"/>
          <p:cNvSpPr txBox="1">
            <a:spLocks noChangeArrowheads="1"/>
          </p:cNvSpPr>
          <p:nvPr/>
        </p:nvSpPr>
        <p:spPr bwMode="auto">
          <a:xfrm>
            <a:off x="0" y="6400800"/>
            <a:ext cx="8839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dirty="0" smtClean="0">
                <a:solidFill>
                  <a:srgbClr val="0000CC"/>
                </a:solidFill>
                <a:ea typeface="Gulim" pitchFamily="34" charset="-127"/>
              </a:rPr>
              <a:t>Picture modified from: </a:t>
            </a:r>
            <a:r>
              <a:rPr lang="en-US" altLang="ko-KR" dirty="0" smtClean="0">
                <a:solidFill>
                  <a:srgbClr val="0000CC"/>
                </a:solidFill>
                <a:ea typeface="Gulim" pitchFamily="34" charset="-127"/>
                <a:hlinkClick r:id="rId3"/>
              </a:rPr>
              <a:t>http://www.ewels.info/img/science/graphite</a:t>
            </a:r>
            <a:r>
              <a:rPr lang="en-US" altLang="ko-KR" dirty="0" smtClean="0">
                <a:solidFill>
                  <a:srgbClr val="0000CC"/>
                </a:solidFill>
                <a:ea typeface="Gulim" pitchFamily="34" charset="-127"/>
              </a:rPr>
              <a:t>  © Dr. Chris </a:t>
            </a:r>
            <a:r>
              <a:rPr lang="en-US" altLang="ko-KR" dirty="0" err="1" smtClean="0">
                <a:solidFill>
                  <a:srgbClr val="0000CC"/>
                </a:solidFill>
                <a:ea typeface="Gulim" pitchFamily="34" charset="-127"/>
              </a:rPr>
              <a:t>Ewels</a:t>
            </a:r>
            <a:r>
              <a:rPr lang="en-US" altLang="ko-KR" dirty="0" smtClean="0">
                <a:solidFill>
                  <a:srgbClr val="FFFFFF"/>
                </a:solidFill>
                <a:ea typeface="Gulim" pitchFamily="34" charset="-127"/>
              </a:rPr>
              <a:t> </a:t>
            </a:r>
          </a:p>
        </p:txBody>
      </p:sp>
      <p:pic>
        <p:nvPicPr>
          <p:cNvPr id="17412" name="Picture 18" descr="graphene"/>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2438400" y="1371600"/>
            <a:ext cx="3684588" cy="4422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2</a:t>
            </a:fld>
            <a:endParaRPr lang="en-US"/>
          </a:p>
        </p:txBody>
      </p:sp>
    </p:spTree>
    <p:extLst>
      <p:ext uri="{BB962C8B-B14F-4D97-AF65-F5344CB8AC3E}">
        <p14:creationId xmlns:p14="http://schemas.microsoft.com/office/powerpoint/2010/main" val="2527104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noFill/>
        </p:spPr>
        <p:txBody>
          <a:bodyPr/>
          <a:lstStyle/>
          <a:p>
            <a:pPr eaLnBrk="1" hangingPunct="1"/>
            <a:r>
              <a:rPr lang="en-US" dirty="0"/>
              <a:t>Perspective projection</a:t>
            </a:r>
            <a:endParaRPr lang="en-US" dirty="0" smtClean="0"/>
          </a:p>
        </p:txBody>
      </p:sp>
      <p:sp>
        <p:nvSpPr>
          <p:cNvPr id="176131" name="Rectangle 3"/>
          <p:cNvSpPr>
            <a:spLocks noGrp="1" noChangeArrowheads="1"/>
          </p:cNvSpPr>
          <p:nvPr>
            <p:ph type="body" idx="1"/>
          </p:nvPr>
        </p:nvSpPr>
        <p:spPr>
          <a:noFill/>
        </p:spPr>
        <p:txBody>
          <a:bodyPr/>
          <a:lstStyle/>
          <a:p>
            <a:pPr marL="0" indent="0" eaLnBrk="1" hangingPunct="1">
              <a:tabLst>
                <a:tab pos="457200" algn="l"/>
                <a:tab pos="1371600" algn="l"/>
                <a:tab pos="1547813" algn="l"/>
              </a:tabLst>
            </a:pPr>
            <a:r>
              <a:rPr lang="en-US" dirty="0" smtClean="0"/>
              <a:t> </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01737"/>
            <a:ext cx="8470900"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2"/>
          <p:cNvGrpSpPr>
            <a:grpSpLocks/>
          </p:cNvGrpSpPr>
          <p:nvPr/>
        </p:nvGrpSpPr>
        <p:grpSpPr bwMode="auto">
          <a:xfrm>
            <a:off x="3200400" y="4267200"/>
            <a:ext cx="5043488" cy="4114800"/>
            <a:chOff x="2256" y="2352"/>
            <a:chExt cx="3177" cy="2592"/>
          </a:xfrm>
        </p:grpSpPr>
        <p:grpSp>
          <p:nvGrpSpPr>
            <p:cNvPr id="8" name="Group 6"/>
            <p:cNvGrpSpPr>
              <a:grpSpLocks/>
            </p:cNvGrpSpPr>
            <p:nvPr/>
          </p:nvGrpSpPr>
          <p:grpSpPr bwMode="auto">
            <a:xfrm>
              <a:off x="2256" y="2352"/>
              <a:ext cx="3177" cy="2592"/>
              <a:chOff x="2704" y="2544"/>
              <a:chExt cx="3177" cy="2592"/>
            </a:xfrm>
          </p:grpSpPr>
          <p:sp>
            <p:nvSpPr>
              <p:cNvPr id="10" name="Rectangle 4"/>
              <p:cNvSpPr>
                <a:spLocks noChangeArrowheads="1"/>
              </p:cNvSpPr>
              <p:nvPr/>
            </p:nvSpPr>
            <p:spPr bwMode="auto">
              <a:xfrm>
                <a:off x="2704" y="2544"/>
                <a:ext cx="3177"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3000" dirty="0">
                    <a:solidFill>
                      <a:srgbClr val="000000"/>
                    </a:solidFill>
                  </a:rPr>
                  <a:t>Cartesian coordinates:</a:t>
                </a:r>
              </a:p>
              <a:p>
                <a:pPr marL="742950" lvl="1" indent="-285750">
                  <a:spcBef>
                    <a:spcPct val="20000"/>
                  </a:spcBef>
                </a:pPr>
                <a:r>
                  <a:rPr lang="en-US" sz="2000" dirty="0" smtClean="0">
                    <a:solidFill>
                      <a:srgbClr val="000000"/>
                    </a:solidFill>
                  </a:rPr>
                  <a:t>By similar triangles:                                              </a:t>
                </a:r>
                <a:r>
                  <a:rPr lang="en-US" sz="2000" dirty="0" smtClean="0">
                    <a:solidFill>
                      <a:srgbClr val="000000"/>
                    </a:solidFill>
                    <a:latin typeface="Times New Roman" pitchFamily="18" charset="0"/>
                    <a:cs typeface="Times New Roman" pitchFamily="18" charset="0"/>
                  </a:rPr>
                  <a:t>(</a:t>
                </a:r>
                <a:r>
                  <a:rPr lang="en-US" sz="2000" i="1" dirty="0" smtClean="0">
                    <a:solidFill>
                      <a:srgbClr val="000000"/>
                    </a:solidFill>
                    <a:latin typeface="Times New Roman" pitchFamily="18" charset="0"/>
                    <a:cs typeface="Times New Roman" pitchFamily="18" charset="0"/>
                  </a:rPr>
                  <a:t>x</a:t>
                </a:r>
                <a:r>
                  <a:rPr lang="en-US" sz="2000" dirty="0">
                    <a:solidFill>
                      <a:srgbClr val="000000"/>
                    </a:solidFill>
                    <a:latin typeface="Times New Roman" pitchFamily="18" charset="0"/>
                    <a:cs typeface="Times New Roman" pitchFamily="18" charset="0"/>
                  </a:rPr>
                  <a:t>, </a:t>
                </a:r>
                <a:r>
                  <a:rPr lang="en-US" sz="2000" i="1" dirty="0">
                    <a:solidFill>
                      <a:srgbClr val="000000"/>
                    </a:solidFill>
                    <a:latin typeface="Times New Roman" pitchFamily="18" charset="0"/>
                    <a:cs typeface="Times New Roman" pitchFamily="18" charset="0"/>
                  </a:rPr>
                  <a:t>y</a:t>
                </a:r>
                <a:r>
                  <a:rPr lang="en-US" sz="2000" dirty="0">
                    <a:solidFill>
                      <a:srgbClr val="000000"/>
                    </a:solidFill>
                    <a:latin typeface="Times New Roman" pitchFamily="18" charset="0"/>
                    <a:cs typeface="Times New Roman" pitchFamily="18" charset="0"/>
                  </a:rPr>
                  <a:t>, </a:t>
                </a:r>
                <a:r>
                  <a:rPr lang="en-US" sz="2000" i="1" dirty="0">
                    <a:solidFill>
                      <a:srgbClr val="000000"/>
                    </a:solidFill>
                    <a:latin typeface="Times New Roman" pitchFamily="18" charset="0"/>
                    <a:cs typeface="Times New Roman" pitchFamily="18" charset="0"/>
                  </a:rPr>
                  <a:t>z</a:t>
                </a:r>
                <a:r>
                  <a:rPr lang="en-US" sz="2000" dirty="0">
                    <a:solidFill>
                      <a:srgbClr val="000000"/>
                    </a:solidFill>
                    <a:latin typeface="Times New Roman" pitchFamily="18" charset="0"/>
                    <a:cs typeface="Times New Roman" pitchFamily="18" charset="0"/>
                  </a:rPr>
                  <a:t>) </a:t>
                </a:r>
                <a:r>
                  <a:rPr lang="en-US" sz="2000" dirty="0" smtClean="0">
                    <a:solidFill>
                      <a:srgbClr val="000000"/>
                    </a:solidFill>
                    <a:latin typeface="Times New Roman" pitchFamily="18" charset="0"/>
                    <a:cs typeface="Times New Roman" pitchFamily="18" charset="0"/>
                  </a:rPr>
                  <a:t>→ ( </a:t>
                </a:r>
                <a:r>
                  <a:rPr lang="en-US" i="1" dirty="0" smtClean="0">
                    <a:solidFill>
                      <a:srgbClr val="000000"/>
                    </a:solidFill>
                    <a:latin typeface="Times New Roman" pitchFamily="18" charset="0"/>
                    <a:cs typeface="Times New Roman" pitchFamily="18" charset="0"/>
                  </a:rPr>
                  <a:t>f </a:t>
                </a:r>
                <a:r>
                  <a:rPr lang="en-US" sz="2000" i="1" dirty="0">
                    <a:solidFill>
                      <a:srgbClr val="000000"/>
                    </a:solidFill>
                    <a:latin typeface="Times New Roman" pitchFamily="18" charset="0"/>
                    <a:cs typeface="Times New Roman" pitchFamily="18" charset="0"/>
                  </a:rPr>
                  <a:t>x</a:t>
                </a:r>
                <a:r>
                  <a:rPr lang="en-US" sz="2000" dirty="0">
                    <a:solidFill>
                      <a:srgbClr val="000000"/>
                    </a:solidFill>
                    <a:latin typeface="Times New Roman" pitchFamily="18" charset="0"/>
                    <a:cs typeface="Times New Roman" pitchFamily="18" charset="0"/>
                  </a:rPr>
                  <a:t>/</a:t>
                </a:r>
                <a:r>
                  <a:rPr lang="en-US" sz="2000" i="1" dirty="0">
                    <a:solidFill>
                      <a:srgbClr val="000000"/>
                    </a:solidFill>
                    <a:latin typeface="Times New Roman" pitchFamily="18" charset="0"/>
                    <a:cs typeface="Times New Roman" pitchFamily="18" charset="0"/>
                  </a:rPr>
                  <a:t>z</a:t>
                </a:r>
                <a:r>
                  <a:rPr lang="en-US" sz="2000" dirty="0">
                    <a:solidFill>
                      <a:srgbClr val="000000"/>
                    </a:solidFill>
                    <a:latin typeface="Times New Roman" pitchFamily="18" charset="0"/>
                    <a:cs typeface="Times New Roman" pitchFamily="18" charset="0"/>
                  </a:rPr>
                  <a:t>, </a:t>
                </a:r>
                <a:r>
                  <a:rPr lang="en-US" sz="2000" i="1" dirty="0">
                    <a:solidFill>
                      <a:srgbClr val="000000"/>
                    </a:solidFill>
                    <a:latin typeface="Times New Roman" pitchFamily="18" charset="0"/>
                    <a:cs typeface="Times New Roman" pitchFamily="18" charset="0"/>
                  </a:rPr>
                  <a:t>f y</a:t>
                </a:r>
                <a:r>
                  <a:rPr lang="en-US" sz="2000" dirty="0">
                    <a:solidFill>
                      <a:srgbClr val="000000"/>
                    </a:solidFill>
                    <a:latin typeface="Times New Roman" pitchFamily="18" charset="0"/>
                    <a:cs typeface="Times New Roman" pitchFamily="18" charset="0"/>
                  </a:rPr>
                  <a:t>/</a:t>
                </a:r>
                <a:r>
                  <a:rPr lang="en-US" sz="2000" i="1" dirty="0">
                    <a:solidFill>
                      <a:srgbClr val="000000"/>
                    </a:solidFill>
                    <a:latin typeface="Times New Roman" pitchFamily="18" charset="0"/>
                    <a:cs typeface="Times New Roman" pitchFamily="18" charset="0"/>
                  </a:rPr>
                  <a:t>z</a:t>
                </a:r>
                <a:r>
                  <a:rPr lang="en-US" sz="2000" dirty="0">
                    <a:solidFill>
                      <a:srgbClr val="000000"/>
                    </a:solidFill>
                    <a:latin typeface="Times New Roman" pitchFamily="18" charset="0"/>
                    <a:cs typeface="Times New Roman" pitchFamily="18" charset="0"/>
                  </a:rPr>
                  <a:t>, </a:t>
                </a:r>
                <a:r>
                  <a:rPr lang="en-US" sz="2000" i="1" dirty="0">
                    <a:solidFill>
                      <a:srgbClr val="000000"/>
                    </a:solidFill>
                    <a:latin typeface="Times New Roman" pitchFamily="18" charset="0"/>
                    <a:cs typeface="Times New Roman" pitchFamily="18" charset="0"/>
                  </a:rPr>
                  <a:t>-</a:t>
                </a:r>
                <a:r>
                  <a:rPr lang="en-US" sz="2000" i="1" dirty="0" smtClean="0">
                    <a:solidFill>
                      <a:srgbClr val="000000"/>
                    </a:solidFill>
                    <a:latin typeface="Times New Roman" pitchFamily="18" charset="0"/>
                    <a:cs typeface="Times New Roman" pitchFamily="18" charset="0"/>
                  </a:rPr>
                  <a:t>f </a:t>
                </a:r>
                <a:r>
                  <a:rPr lang="en-US" sz="2000" dirty="0" smtClean="0">
                    <a:solidFill>
                      <a:srgbClr val="000000"/>
                    </a:solidFill>
                    <a:latin typeface="Times New Roman" pitchFamily="18" charset="0"/>
                    <a:cs typeface="Times New Roman" pitchFamily="18" charset="0"/>
                  </a:rPr>
                  <a:t>)</a:t>
                </a:r>
                <a:endParaRPr lang="en-US" sz="2000" dirty="0">
                  <a:solidFill>
                    <a:srgbClr val="000000"/>
                  </a:solidFill>
                  <a:latin typeface="Times New Roman" pitchFamily="18" charset="0"/>
                  <a:cs typeface="Times New Roman" pitchFamily="18" charset="0"/>
                </a:endParaRPr>
              </a:p>
              <a:p>
                <a:pPr marL="742950" lvl="1" indent="-285750">
                  <a:spcBef>
                    <a:spcPct val="20000"/>
                  </a:spcBef>
                </a:pPr>
                <a:r>
                  <a:rPr lang="en-US" sz="2000" dirty="0" smtClean="0">
                    <a:solidFill>
                      <a:srgbClr val="000000"/>
                    </a:solidFill>
                  </a:rPr>
                  <a:t>The image coordinates are then</a:t>
                </a:r>
                <a:endParaRPr lang="en-US" sz="2800" dirty="0">
                  <a:solidFill>
                    <a:srgbClr val="000000"/>
                  </a:solidFill>
                </a:endParaRPr>
              </a:p>
            </p:txBody>
          </p:sp>
          <p:graphicFrame>
            <p:nvGraphicFramePr>
              <p:cNvPr id="11" name="Object 2"/>
              <p:cNvGraphicFramePr>
                <a:graphicFrameLocks noChangeAspect="1"/>
              </p:cNvGraphicFramePr>
              <p:nvPr>
                <p:extLst>
                  <p:ext uri="{D42A27DB-BD31-4B8C-83A1-F6EECF244321}">
                    <p14:modId xmlns:p14="http://schemas.microsoft.com/office/powerpoint/2010/main" val="2971902674"/>
                  </p:ext>
                </p:extLst>
              </p:nvPr>
            </p:nvGraphicFramePr>
            <p:xfrm>
              <a:off x="3510" y="3594"/>
              <a:ext cx="1324" cy="383"/>
            </p:xfrm>
            <a:graphic>
              <a:graphicData uri="http://schemas.openxmlformats.org/presentationml/2006/ole">
                <mc:AlternateContent xmlns:mc="http://schemas.openxmlformats.org/markup-compatibility/2006">
                  <mc:Choice xmlns:v="urn:schemas-microsoft-com:vml" Requires="v">
                    <p:oleObj spid="_x0000_s57368" name="Equation" r:id="rId4" imgW="1358640" imgH="393480" progId="Equation.3">
                      <p:embed/>
                    </p:oleObj>
                  </mc:Choice>
                  <mc:Fallback>
                    <p:oleObj name="Equation" r:id="rId4" imgW="1358640" imgH="393480" progId="Equation.3">
                      <p:embed/>
                      <p:pic>
                        <p:nvPicPr>
                          <p:cNvPr id="0" name=""/>
                          <p:cNvPicPr>
                            <a:picLocks noChangeAspect="1" noChangeArrowheads="1"/>
                          </p:cNvPicPr>
                          <p:nvPr/>
                        </p:nvPicPr>
                        <p:blipFill>
                          <a:blip r:embed="rId5"/>
                          <a:srcRect/>
                          <a:stretch>
                            <a:fillRect/>
                          </a:stretch>
                        </p:blipFill>
                        <p:spPr bwMode="auto">
                          <a:xfrm>
                            <a:off x="3510" y="3594"/>
                            <a:ext cx="1324"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 name="Rectangle 21"/>
            <p:cNvSpPr>
              <a:spLocks noChangeArrowheads="1"/>
            </p:cNvSpPr>
            <p:nvPr/>
          </p:nvSpPr>
          <p:spPr bwMode="auto">
            <a:xfrm>
              <a:off x="2927" y="3360"/>
              <a:ext cx="1632" cy="480"/>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12" name="Group 15"/>
          <p:cNvGrpSpPr>
            <a:grpSpLocks/>
          </p:cNvGrpSpPr>
          <p:nvPr/>
        </p:nvGrpSpPr>
        <p:grpSpPr bwMode="auto">
          <a:xfrm>
            <a:off x="7043738" y="2133600"/>
            <a:ext cx="304800" cy="677863"/>
            <a:chOff x="4464" y="1200"/>
            <a:chExt cx="192" cy="528"/>
          </a:xfrm>
        </p:grpSpPr>
        <p:sp>
          <p:nvSpPr>
            <p:cNvPr id="13" name="Line 7"/>
            <p:cNvSpPr>
              <a:spLocks noChangeShapeType="1"/>
            </p:cNvSpPr>
            <p:nvPr/>
          </p:nvSpPr>
          <p:spPr bwMode="auto">
            <a:xfrm>
              <a:off x="4656" y="1200"/>
              <a:ext cx="0" cy="528"/>
            </a:xfrm>
            <a:prstGeom prst="line">
              <a:avLst/>
            </a:prstGeom>
            <a:noFill/>
            <a:ln w="38100">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4" name="Text Box 11"/>
            <p:cNvSpPr txBox="1">
              <a:spLocks noChangeArrowheads="1"/>
            </p:cNvSpPr>
            <p:nvPr/>
          </p:nvSpPr>
          <p:spPr bwMode="auto">
            <a:xfrm>
              <a:off x="4464" y="1248"/>
              <a:ext cx="18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pPr eaLnBrk="1" hangingPunct="1"/>
              <a:r>
                <a:rPr lang="en-US" sz="2000" i="1" dirty="0">
                  <a:solidFill>
                    <a:srgbClr val="333399"/>
                  </a:solidFill>
                  <a:latin typeface="Times New Roman" pitchFamily="18" charset="0"/>
                  <a:cs typeface="Times New Roman" pitchFamily="18" charset="0"/>
                </a:rPr>
                <a:t>y</a:t>
              </a:r>
            </a:p>
          </p:txBody>
        </p:sp>
      </p:grpSp>
      <p:grpSp>
        <p:nvGrpSpPr>
          <p:cNvPr id="15" name="Group 17"/>
          <p:cNvGrpSpPr>
            <a:grpSpLocks/>
          </p:cNvGrpSpPr>
          <p:nvPr/>
        </p:nvGrpSpPr>
        <p:grpSpPr bwMode="auto">
          <a:xfrm>
            <a:off x="990600" y="2971800"/>
            <a:ext cx="384175" cy="685800"/>
            <a:chOff x="624" y="1728"/>
            <a:chExt cx="242" cy="432"/>
          </a:xfrm>
        </p:grpSpPr>
        <p:sp>
          <p:nvSpPr>
            <p:cNvPr id="16" name="Line 8"/>
            <p:cNvSpPr>
              <a:spLocks noChangeShapeType="1"/>
            </p:cNvSpPr>
            <p:nvPr/>
          </p:nvSpPr>
          <p:spPr bwMode="auto">
            <a:xfrm>
              <a:off x="864" y="1728"/>
              <a:ext cx="0" cy="432"/>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7" name="Text Box 12"/>
            <p:cNvSpPr txBox="1">
              <a:spLocks noChangeArrowheads="1"/>
            </p:cNvSpPr>
            <p:nvPr/>
          </p:nvSpPr>
          <p:spPr bwMode="auto">
            <a:xfrm>
              <a:off x="624" y="1824"/>
              <a:ext cx="2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pPr eaLnBrk="1" hangingPunct="1"/>
              <a:r>
                <a:rPr lang="en-US" sz="2000" i="1" dirty="0" smtClean="0">
                  <a:solidFill>
                    <a:srgbClr val="333399"/>
                  </a:solidFill>
                  <a:latin typeface="Times New Roman" pitchFamily="18" charset="0"/>
                  <a:cs typeface="Times New Roman" pitchFamily="18" charset="0"/>
                </a:rPr>
                <a:t>y’</a:t>
              </a:r>
              <a:endParaRPr lang="en-US" sz="2000" i="1" dirty="0">
                <a:solidFill>
                  <a:srgbClr val="333399"/>
                </a:solidFill>
                <a:latin typeface="Times New Roman" pitchFamily="18" charset="0"/>
                <a:cs typeface="Times New Roman" pitchFamily="18" charset="0"/>
              </a:endParaRPr>
            </a:p>
          </p:txBody>
        </p:sp>
      </p:grpSp>
      <p:grpSp>
        <p:nvGrpSpPr>
          <p:cNvPr id="18" name="Group 18"/>
          <p:cNvGrpSpPr>
            <a:grpSpLocks/>
          </p:cNvGrpSpPr>
          <p:nvPr/>
        </p:nvGrpSpPr>
        <p:grpSpPr bwMode="auto">
          <a:xfrm>
            <a:off x="1419225" y="1868488"/>
            <a:ext cx="2819400" cy="400050"/>
            <a:chOff x="912" y="1392"/>
            <a:chExt cx="1776" cy="252"/>
          </a:xfrm>
        </p:grpSpPr>
        <p:sp>
          <p:nvSpPr>
            <p:cNvPr id="19" name="Line 10"/>
            <p:cNvSpPr>
              <a:spLocks noChangeShapeType="1"/>
            </p:cNvSpPr>
            <p:nvPr/>
          </p:nvSpPr>
          <p:spPr bwMode="auto">
            <a:xfrm>
              <a:off x="912" y="1632"/>
              <a:ext cx="1776" cy="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0" name="Text Box 13"/>
            <p:cNvSpPr txBox="1">
              <a:spLocks noChangeArrowheads="1"/>
            </p:cNvSpPr>
            <p:nvPr/>
          </p:nvSpPr>
          <p:spPr bwMode="auto">
            <a:xfrm>
              <a:off x="1536" y="1392"/>
              <a:ext cx="1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pPr eaLnBrk="1" hangingPunct="1"/>
              <a:r>
                <a:rPr lang="en-US" sz="2000" i="1" dirty="0">
                  <a:solidFill>
                    <a:srgbClr val="FF0000"/>
                  </a:solidFill>
                  <a:latin typeface="Times New Roman" pitchFamily="18" charset="0"/>
                  <a:cs typeface="Times New Roman" pitchFamily="18" charset="0"/>
                </a:rPr>
                <a:t>f</a:t>
              </a:r>
            </a:p>
          </p:txBody>
        </p:sp>
      </p:grpSp>
      <p:grpSp>
        <p:nvGrpSpPr>
          <p:cNvPr id="21" name="Group 16"/>
          <p:cNvGrpSpPr>
            <a:grpSpLocks/>
          </p:cNvGrpSpPr>
          <p:nvPr/>
        </p:nvGrpSpPr>
        <p:grpSpPr bwMode="auto">
          <a:xfrm>
            <a:off x="4267200" y="2514600"/>
            <a:ext cx="3200400" cy="400050"/>
            <a:chOff x="2688" y="1392"/>
            <a:chExt cx="2016" cy="252"/>
          </a:xfrm>
        </p:grpSpPr>
        <p:sp>
          <p:nvSpPr>
            <p:cNvPr id="22" name="Line 9"/>
            <p:cNvSpPr>
              <a:spLocks noChangeShapeType="1"/>
            </p:cNvSpPr>
            <p:nvPr/>
          </p:nvSpPr>
          <p:spPr bwMode="auto">
            <a:xfrm>
              <a:off x="2688" y="1632"/>
              <a:ext cx="2016" cy="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3" name="Text Box 14"/>
            <p:cNvSpPr txBox="1">
              <a:spLocks noChangeArrowheads="1"/>
            </p:cNvSpPr>
            <p:nvPr/>
          </p:nvSpPr>
          <p:spPr bwMode="auto">
            <a:xfrm>
              <a:off x="3804" y="1392"/>
              <a:ext cx="1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pPr eaLnBrk="1" hangingPunct="1"/>
              <a:r>
                <a:rPr lang="en-US" sz="2000" i="1" dirty="0">
                  <a:solidFill>
                    <a:srgbClr val="FF0000"/>
                  </a:solidFill>
                  <a:latin typeface="Times New Roman" pitchFamily="18" charset="0"/>
                  <a:cs typeface="Times New Roman" pitchFamily="18" charset="0"/>
                </a:rPr>
                <a:t>z</a:t>
              </a:r>
            </a:p>
          </p:txBody>
        </p:sp>
      </p:grpSp>
      <p:sp>
        <p:nvSpPr>
          <p:cNvPr id="24" name="Text Box 19"/>
          <p:cNvSpPr txBox="1">
            <a:spLocks noChangeArrowheads="1"/>
          </p:cNvSpPr>
          <p:nvPr/>
        </p:nvSpPr>
        <p:spPr bwMode="auto">
          <a:xfrm>
            <a:off x="441325" y="1108075"/>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pPr eaLnBrk="1" hangingPunct="1"/>
            <a:r>
              <a:rPr lang="en-US" sz="1800" dirty="0">
                <a:solidFill>
                  <a:srgbClr val="7030A0"/>
                </a:solidFill>
              </a:rPr>
              <a:t>camera</a:t>
            </a:r>
          </a:p>
        </p:txBody>
      </p:sp>
      <p:sp>
        <p:nvSpPr>
          <p:cNvPr id="25" name="Text Box 20"/>
          <p:cNvSpPr txBox="1">
            <a:spLocks noChangeArrowheads="1"/>
          </p:cNvSpPr>
          <p:nvPr/>
        </p:nvSpPr>
        <p:spPr bwMode="auto">
          <a:xfrm>
            <a:off x="6634163" y="1143000"/>
            <a:ext cx="8002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itchFamily="34" charset="0"/>
                <a:ea typeface="MS PGothic" pitchFamily="34" charset="-128"/>
              </a:defRPr>
            </a:lvl1pPr>
            <a:lvl2pPr marL="37931725" indent="-37474525" eaLnBrk="0" hangingPunct="0">
              <a:defRPr sz="2400" b="1">
                <a:solidFill>
                  <a:schemeClr val="tx1"/>
                </a:solidFill>
                <a:latin typeface="Arial" pitchFamily="34" charset="0"/>
                <a:ea typeface="MS PGothic" pitchFamily="34" charset="-128"/>
              </a:defRPr>
            </a:lvl2pPr>
            <a:lvl3pPr eaLnBrk="0" hangingPunct="0">
              <a:defRPr sz="2400" b="1">
                <a:solidFill>
                  <a:schemeClr val="tx1"/>
                </a:solidFill>
                <a:latin typeface="Arial" pitchFamily="34" charset="0"/>
                <a:ea typeface="MS PGothic" pitchFamily="34" charset="-128"/>
              </a:defRPr>
            </a:lvl3pPr>
            <a:lvl4pPr eaLnBrk="0" hangingPunct="0">
              <a:defRPr sz="2400" b="1">
                <a:solidFill>
                  <a:schemeClr val="tx1"/>
                </a:solidFill>
                <a:latin typeface="Arial" pitchFamily="34" charset="0"/>
                <a:ea typeface="MS PGothic" pitchFamily="34" charset="-128"/>
              </a:defRPr>
            </a:lvl4pPr>
            <a:lvl5pPr eaLnBrk="0" hangingPunct="0">
              <a:defRPr sz="2400" b="1">
                <a:solidFill>
                  <a:schemeClr val="tx1"/>
                </a:solidFill>
                <a:latin typeface="Arial" pitchFamily="34" charset="0"/>
                <a:ea typeface="MS PGothic" pitchFamily="34" charset="-128"/>
              </a:defRPr>
            </a:lvl5pPr>
            <a:lvl6pPr marL="457200" eaLnBrk="0" fontAlgn="base" hangingPunct="0">
              <a:spcBef>
                <a:spcPct val="0"/>
              </a:spcBef>
              <a:spcAft>
                <a:spcPct val="0"/>
              </a:spcAft>
              <a:defRPr sz="2400" b="1">
                <a:solidFill>
                  <a:schemeClr val="tx1"/>
                </a:solidFill>
                <a:latin typeface="Arial" pitchFamily="34" charset="0"/>
                <a:ea typeface="MS PGothic" pitchFamily="34" charset="-128"/>
              </a:defRPr>
            </a:lvl6pPr>
            <a:lvl7pPr marL="914400" eaLnBrk="0" fontAlgn="base" hangingPunct="0">
              <a:spcBef>
                <a:spcPct val="0"/>
              </a:spcBef>
              <a:spcAft>
                <a:spcPct val="0"/>
              </a:spcAft>
              <a:defRPr sz="2400" b="1">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b="1">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b="1">
                <a:solidFill>
                  <a:schemeClr val="tx1"/>
                </a:solidFill>
                <a:latin typeface="Arial" pitchFamily="34" charset="0"/>
                <a:ea typeface="MS PGothic" pitchFamily="34" charset="-128"/>
              </a:defRPr>
            </a:lvl9pPr>
          </a:lstStyle>
          <a:p>
            <a:pPr eaLnBrk="1" hangingPunct="1"/>
            <a:r>
              <a:rPr lang="en-US" sz="1800" dirty="0">
                <a:solidFill>
                  <a:srgbClr val="00B050"/>
                </a:solidFill>
              </a:rPr>
              <a:t>world</a:t>
            </a:r>
          </a:p>
        </p:txBody>
      </p:sp>
      <p:sp>
        <p:nvSpPr>
          <p:cNvPr id="26" name="Rectangle 23"/>
          <p:cNvSpPr>
            <a:spLocks noChangeArrowheads="1"/>
          </p:cNvSpPr>
          <p:nvPr/>
        </p:nvSpPr>
        <p:spPr bwMode="auto">
          <a:xfrm>
            <a:off x="2633663" y="1858963"/>
            <a:ext cx="325437" cy="3460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Tree>
    <p:extLst>
      <p:ext uri="{BB962C8B-B14F-4D97-AF65-F5344CB8AC3E}">
        <p14:creationId xmlns:p14="http://schemas.microsoft.com/office/powerpoint/2010/main" val="3933806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Homogeneous coordinates</a:t>
            </a:r>
          </a:p>
        </p:txBody>
      </p:sp>
      <p:sp>
        <p:nvSpPr>
          <p:cNvPr id="13315" name="Rectangle 3"/>
          <p:cNvSpPr>
            <a:spLocks noGrp="1" noChangeArrowheads="1"/>
          </p:cNvSpPr>
          <p:nvPr>
            <p:ph type="body" idx="1"/>
          </p:nvPr>
        </p:nvSpPr>
        <p:spPr>
          <a:xfrm>
            <a:off x="685800" y="914400"/>
            <a:ext cx="7772400" cy="533400"/>
          </a:xfrm>
        </p:spPr>
        <p:txBody>
          <a:bodyPr/>
          <a:lstStyle/>
          <a:p>
            <a:pPr marL="0" indent="0">
              <a:buNone/>
            </a:pPr>
            <a:r>
              <a:rPr lang="en-US" dirty="0" smtClean="0"/>
              <a:t>Is this a linear transformation?</a:t>
            </a:r>
          </a:p>
        </p:txBody>
      </p:sp>
      <p:sp>
        <p:nvSpPr>
          <p:cNvPr id="290820" name="Rectangle 4"/>
          <p:cNvSpPr>
            <a:spLocks noChangeArrowheads="1"/>
          </p:cNvSpPr>
          <p:nvPr/>
        </p:nvSpPr>
        <p:spPr bwMode="auto">
          <a:xfrm>
            <a:off x="685800" y="1295400"/>
            <a:ext cx="7772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spcBef>
                <a:spcPct val="20000"/>
              </a:spcBef>
              <a:buFontTx/>
              <a:buChar char="•"/>
            </a:pPr>
            <a:endParaRPr lang="en-US" sz="2000">
              <a:solidFill>
                <a:srgbClr val="000000"/>
              </a:solidFill>
            </a:endParaRPr>
          </a:p>
          <a:p>
            <a:pPr marL="342900" indent="-342900">
              <a:spcBef>
                <a:spcPct val="20000"/>
              </a:spcBef>
            </a:pPr>
            <a:r>
              <a:rPr lang="en-US" sz="2800">
                <a:solidFill>
                  <a:srgbClr val="000000"/>
                </a:solidFill>
              </a:rPr>
              <a:t>Trick:  add one more coordinate:</a:t>
            </a:r>
          </a:p>
        </p:txBody>
      </p:sp>
      <p:sp>
        <p:nvSpPr>
          <p:cNvPr id="290821" name="Text Box 5"/>
          <p:cNvSpPr txBox="1">
            <a:spLocks noChangeArrowheads="1"/>
          </p:cNvSpPr>
          <p:nvPr/>
        </p:nvSpPr>
        <p:spPr bwMode="auto">
          <a:xfrm>
            <a:off x="1793875" y="3363913"/>
            <a:ext cx="2625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cs typeface="Arial" pitchFamily="34" charset="0"/>
              </a:defRPr>
            </a:lvl1pPr>
            <a:lvl2pPr marL="742950" indent="-285750">
              <a:defRPr sz="2400">
                <a:solidFill>
                  <a:schemeClr val="tx1"/>
                </a:solidFill>
                <a:latin typeface="Arial" pitchFamily="34" charset="0"/>
                <a:cs typeface="Arial" pitchFamily="34" charset="0"/>
              </a:defRPr>
            </a:lvl2pPr>
            <a:lvl3pPr marL="1143000" indent="-228600">
              <a:defRPr sz="2400">
                <a:solidFill>
                  <a:schemeClr val="tx1"/>
                </a:solidFill>
                <a:latin typeface="Arial" pitchFamily="34" charset="0"/>
                <a:cs typeface="Arial" pitchFamily="34" charset="0"/>
              </a:defRPr>
            </a:lvl3pPr>
            <a:lvl4pPr marL="1600200" indent="-228600">
              <a:defRPr sz="2400">
                <a:solidFill>
                  <a:schemeClr val="tx1"/>
                </a:solidFill>
                <a:latin typeface="Arial" pitchFamily="34" charset="0"/>
                <a:cs typeface="Arial" pitchFamily="34" charset="0"/>
              </a:defRPr>
            </a:lvl4pPr>
            <a:lvl5pPr marL="2057400" indent="-22860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a:r>
              <a:rPr lang="en-US" sz="2000">
                <a:solidFill>
                  <a:srgbClr val="000000"/>
                </a:solidFill>
              </a:rPr>
              <a:t>homogeneous image </a:t>
            </a:r>
          </a:p>
          <a:p>
            <a:pPr algn="ctr"/>
            <a:r>
              <a:rPr lang="en-US" sz="2000">
                <a:solidFill>
                  <a:srgbClr val="000000"/>
                </a:solidFill>
              </a:rPr>
              <a:t>coordinates</a:t>
            </a:r>
          </a:p>
        </p:txBody>
      </p:sp>
      <p:sp>
        <p:nvSpPr>
          <p:cNvPr id="290822" name="Text Box 6"/>
          <p:cNvSpPr txBox="1">
            <a:spLocks noChangeArrowheads="1"/>
          </p:cNvSpPr>
          <p:nvPr/>
        </p:nvSpPr>
        <p:spPr bwMode="auto">
          <a:xfrm>
            <a:off x="5541963" y="3352800"/>
            <a:ext cx="26114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cs typeface="Arial" pitchFamily="34" charset="0"/>
              </a:defRPr>
            </a:lvl1pPr>
            <a:lvl2pPr marL="742950" indent="-285750">
              <a:defRPr sz="2400">
                <a:solidFill>
                  <a:schemeClr val="tx1"/>
                </a:solidFill>
                <a:latin typeface="Arial" pitchFamily="34" charset="0"/>
                <a:cs typeface="Arial" pitchFamily="34" charset="0"/>
              </a:defRPr>
            </a:lvl2pPr>
            <a:lvl3pPr marL="1143000" indent="-228600">
              <a:defRPr sz="2400">
                <a:solidFill>
                  <a:schemeClr val="tx1"/>
                </a:solidFill>
                <a:latin typeface="Arial" pitchFamily="34" charset="0"/>
                <a:cs typeface="Arial" pitchFamily="34" charset="0"/>
              </a:defRPr>
            </a:lvl3pPr>
            <a:lvl4pPr marL="1600200" indent="-228600">
              <a:defRPr sz="2400">
                <a:solidFill>
                  <a:schemeClr val="tx1"/>
                </a:solidFill>
                <a:latin typeface="Arial" pitchFamily="34" charset="0"/>
                <a:cs typeface="Arial" pitchFamily="34" charset="0"/>
              </a:defRPr>
            </a:lvl4pPr>
            <a:lvl5pPr marL="2057400" indent="-22860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a:r>
              <a:rPr lang="en-US" sz="2000">
                <a:solidFill>
                  <a:srgbClr val="000000"/>
                </a:solidFill>
              </a:rPr>
              <a:t>homogeneous scene </a:t>
            </a:r>
          </a:p>
          <a:p>
            <a:pPr algn="ctr"/>
            <a:r>
              <a:rPr lang="en-US" sz="2000">
                <a:solidFill>
                  <a:srgbClr val="000000"/>
                </a:solidFill>
              </a:rPr>
              <a:t>coordinates</a:t>
            </a:r>
          </a:p>
        </p:txBody>
      </p:sp>
      <p:sp>
        <p:nvSpPr>
          <p:cNvPr id="290823" name="Rectangle 7"/>
          <p:cNvSpPr>
            <a:spLocks noChangeArrowheads="1"/>
          </p:cNvSpPr>
          <p:nvPr/>
        </p:nvSpPr>
        <p:spPr bwMode="auto">
          <a:xfrm>
            <a:off x="685800" y="42672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800" dirty="0">
                <a:solidFill>
                  <a:srgbClr val="000000"/>
                </a:solidFill>
              </a:rPr>
              <a:t>Converting </a:t>
            </a:r>
            <a:r>
              <a:rPr lang="en-US" sz="2800" i="1" dirty="0">
                <a:solidFill>
                  <a:srgbClr val="000000"/>
                </a:solidFill>
              </a:rPr>
              <a:t>from</a:t>
            </a:r>
            <a:r>
              <a:rPr lang="en-US" sz="2800" dirty="0">
                <a:solidFill>
                  <a:srgbClr val="000000"/>
                </a:solidFill>
              </a:rPr>
              <a:t> homogeneous coordinates</a:t>
            </a:r>
          </a:p>
        </p:txBody>
      </p:sp>
      <p:pic>
        <p:nvPicPr>
          <p:cNvPr id="290824" name="Picture 8" descr="Edittex"/>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589088" y="2212975"/>
            <a:ext cx="1843087"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5" name="Picture 9" descr="Edittex"/>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201738" y="4838700"/>
            <a:ext cx="262255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descr="Edittex"/>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743450" y="4694238"/>
            <a:ext cx="32766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7" name="Rectangle 11"/>
          <p:cNvSpPr>
            <a:spLocks noChangeArrowheads="1"/>
          </p:cNvSpPr>
          <p:nvPr/>
        </p:nvSpPr>
        <p:spPr bwMode="auto">
          <a:xfrm>
            <a:off x="685800" y="12954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spcBef>
                <a:spcPct val="20000"/>
              </a:spcBef>
              <a:buFontTx/>
              <a:buChar char="•"/>
            </a:pPr>
            <a:r>
              <a:rPr lang="en-US" sz="2000" dirty="0">
                <a:solidFill>
                  <a:srgbClr val="000000"/>
                </a:solidFill>
              </a:rPr>
              <a:t>no—division by </a:t>
            </a:r>
            <a:r>
              <a:rPr lang="en-US" sz="2200" b="1" i="1" dirty="0">
                <a:solidFill>
                  <a:srgbClr val="000000"/>
                </a:solidFill>
                <a:latin typeface="Times New Roman" pitchFamily="18" charset="0"/>
                <a:cs typeface="Times New Roman" pitchFamily="18" charset="0"/>
              </a:rPr>
              <a:t>z</a:t>
            </a:r>
            <a:r>
              <a:rPr lang="en-US" sz="2000" dirty="0">
                <a:solidFill>
                  <a:srgbClr val="000000"/>
                </a:solidFill>
              </a:rPr>
              <a:t> is nonlinear</a:t>
            </a:r>
          </a:p>
        </p:txBody>
      </p:sp>
      <p:pic>
        <p:nvPicPr>
          <p:cNvPr id="290828" name="Picture 12" descr="Edittex"/>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122863" y="2109788"/>
            <a:ext cx="211296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Text Box 13"/>
          <p:cNvSpPr txBox="1">
            <a:spLocks noChangeArrowheads="1"/>
          </p:cNvSpPr>
          <p:nvPr/>
        </p:nvSpPr>
        <p:spPr bwMode="auto">
          <a:xfrm>
            <a:off x="76073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cs typeface="Arial" pitchFamily="34" charset="0"/>
              </a:defRPr>
            </a:lvl1pPr>
            <a:lvl2pPr marL="742950" indent="-285750">
              <a:defRPr sz="2400">
                <a:solidFill>
                  <a:schemeClr val="tx1"/>
                </a:solidFill>
                <a:latin typeface="Arial" pitchFamily="34" charset="0"/>
                <a:cs typeface="Arial" pitchFamily="34" charset="0"/>
              </a:defRPr>
            </a:lvl2pPr>
            <a:lvl3pPr marL="1143000" indent="-228600">
              <a:defRPr sz="2400">
                <a:solidFill>
                  <a:schemeClr val="tx1"/>
                </a:solidFill>
                <a:latin typeface="Arial" pitchFamily="34" charset="0"/>
                <a:cs typeface="Arial" pitchFamily="34" charset="0"/>
              </a:defRPr>
            </a:lvl3pPr>
            <a:lvl4pPr marL="1600200" indent="-228600">
              <a:defRPr sz="2400">
                <a:solidFill>
                  <a:schemeClr val="tx1"/>
                </a:solidFill>
                <a:latin typeface="Arial" pitchFamily="34" charset="0"/>
                <a:cs typeface="Arial" pitchFamily="34" charset="0"/>
              </a:defRPr>
            </a:lvl4pPr>
            <a:lvl5pPr marL="2057400" indent="-22860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sz="1200">
                <a:solidFill>
                  <a:srgbClr val="000000"/>
                </a:solidFill>
              </a:rPr>
              <a:t>Slide by Steve Seitz</a:t>
            </a:r>
          </a:p>
        </p:txBody>
      </p:sp>
    </p:spTree>
    <p:extLst>
      <p:ext uri="{BB962C8B-B14F-4D97-AF65-F5344CB8AC3E}">
        <p14:creationId xmlns:p14="http://schemas.microsoft.com/office/powerpoint/2010/main" val="4068747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08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08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08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08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08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08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08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0" grpId="0"/>
      <p:bldP spid="290821" grpId="0"/>
      <p:bldP spid="290822" grpId="0"/>
      <p:bldP spid="290823" grpId="0"/>
      <p:bldP spid="29082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Perspective Projection</a:t>
            </a:r>
          </a:p>
        </p:txBody>
      </p:sp>
      <p:sp>
        <p:nvSpPr>
          <p:cNvPr id="14339" name="Rectangle 3"/>
          <p:cNvSpPr>
            <a:spLocks noGrp="1" noChangeArrowheads="1"/>
          </p:cNvSpPr>
          <p:nvPr>
            <p:ph type="body" idx="1"/>
          </p:nvPr>
        </p:nvSpPr>
        <p:spPr>
          <a:xfrm>
            <a:off x="685800" y="914400"/>
            <a:ext cx="7772400" cy="533400"/>
          </a:xfrm>
        </p:spPr>
        <p:txBody>
          <a:bodyPr/>
          <a:lstStyle/>
          <a:p>
            <a:r>
              <a:rPr lang="en-US" sz="2400" dirty="0" smtClean="0"/>
              <a:t>A projection is realized by multiplying a matrix with the homogeneous coordinates:</a:t>
            </a:r>
          </a:p>
        </p:txBody>
      </p:sp>
      <p:grpSp>
        <p:nvGrpSpPr>
          <p:cNvPr id="2" name="Group 4"/>
          <p:cNvGrpSpPr>
            <a:grpSpLocks/>
          </p:cNvGrpSpPr>
          <p:nvPr/>
        </p:nvGrpSpPr>
        <p:grpSpPr bwMode="auto">
          <a:xfrm>
            <a:off x="4914900" y="2209800"/>
            <a:ext cx="3314700" cy="1349375"/>
            <a:chOff x="2832" y="1392"/>
            <a:chExt cx="2088" cy="850"/>
          </a:xfrm>
        </p:grpSpPr>
        <p:sp>
          <p:nvSpPr>
            <p:cNvPr id="14350" name="Text Box 5"/>
            <p:cNvSpPr txBox="1">
              <a:spLocks noChangeArrowheads="1"/>
            </p:cNvSpPr>
            <p:nvPr/>
          </p:nvSpPr>
          <p:spPr bwMode="auto">
            <a:xfrm>
              <a:off x="2832" y="1992"/>
              <a:ext cx="18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cs typeface="Arial" pitchFamily="34" charset="0"/>
                </a:defRPr>
              </a:lvl1pPr>
              <a:lvl2pPr marL="742950" indent="-285750">
                <a:defRPr sz="2400">
                  <a:solidFill>
                    <a:schemeClr val="tx1"/>
                  </a:solidFill>
                  <a:latin typeface="Arial" pitchFamily="34" charset="0"/>
                  <a:cs typeface="Arial" pitchFamily="34" charset="0"/>
                </a:defRPr>
              </a:lvl2pPr>
              <a:lvl3pPr marL="1143000" indent="-228600">
                <a:defRPr sz="2400">
                  <a:solidFill>
                    <a:schemeClr val="tx1"/>
                  </a:solidFill>
                  <a:latin typeface="Arial" pitchFamily="34" charset="0"/>
                  <a:cs typeface="Arial" pitchFamily="34" charset="0"/>
                </a:defRPr>
              </a:lvl3pPr>
              <a:lvl4pPr marL="1600200" indent="-228600">
                <a:defRPr sz="2400">
                  <a:solidFill>
                    <a:schemeClr val="tx1"/>
                  </a:solidFill>
                  <a:latin typeface="Arial" pitchFamily="34" charset="0"/>
                  <a:cs typeface="Arial" pitchFamily="34" charset="0"/>
                </a:defRPr>
              </a:lvl4pPr>
              <a:lvl5pPr marL="2057400" indent="-22860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0" fontAlgn="base" hangingPunct="0">
                <a:spcBef>
                  <a:spcPct val="0"/>
                </a:spcBef>
                <a:spcAft>
                  <a:spcPct val="0"/>
                </a:spcAft>
              </a:pPr>
              <a:r>
                <a:rPr lang="en-US" sz="2000">
                  <a:solidFill>
                    <a:srgbClr val="000000"/>
                  </a:solidFill>
                </a:rPr>
                <a:t>divide by third coordinate</a:t>
              </a:r>
            </a:p>
          </p:txBody>
        </p:sp>
        <p:pic>
          <p:nvPicPr>
            <p:cNvPr id="14351" name="Picture 6" descr="Edittex"/>
            <p:cNvPicPr>
              <a:picLocks noChangeAspect="1" noChangeArrowheads="1"/>
            </p:cNvPicPr>
            <p:nvPr>
              <p:custDataLst>
                <p:tags r:id="rId6"/>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552" y="1392"/>
              <a:ext cx="136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41" name="Picture 7" descr="Edittex"/>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008063" y="1830388"/>
            <a:ext cx="3095625"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8" descr="Edittex"/>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364038" y="1981200"/>
            <a:ext cx="1503362"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Rectangle 9"/>
          <p:cNvSpPr>
            <a:spLocks noChangeArrowheads="1"/>
          </p:cNvSpPr>
          <p:nvPr/>
        </p:nvSpPr>
        <p:spPr bwMode="auto">
          <a:xfrm>
            <a:off x="685800" y="3657600"/>
            <a:ext cx="7772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pPr>
            <a:r>
              <a:rPr lang="en-US" sz="2800" dirty="0">
                <a:solidFill>
                  <a:srgbClr val="000000"/>
                </a:solidFill>
                <a:cs typeface="Arial" pitchFamily="34" charset="0"/>
              </a:rPr>
              <a:t>This is known as </a:t>
            </a:r>
            <a:r>
              <a:rPr lang="en-US" sz="2800" b="1" dirty="0" smtClean="0">
                <a:solidFill>
                  <a:srgbClr val="000000"/>
                </a:solidFill>
                <a:cs typeface="Arial" pitchFamily="34" charset="0"/>
              </a:rPr>
              <a:t>perspective projection (PP)</a:t>
            </a:r>
            <a:endParaRPr lang="en-US" sz="2800" b="1" dirty="0">
              <a:solidFill>
                <a:srgbClr val="000000"/>
              </a:solidFill>
              <a:cs typeface="Arial" pitchFamily="34" charset="0"/>
            </a:endParaRPr>
          </a:p>
          <a:p>
            <a:pPr marL="742950" lvl="1" indent="-285750" eaLnBrk="0" fontAlgn="base" hangingPunct="0">
              <a:spcBef>
                <a:spcPct val="20000"/>
              </a:spcBef>
              <a:spcAft>
                <a:spcPct val="0"/>
              </a:spcAft>
              <a:buFontTx/>
              <a:buChar char="•"/>
            </a:pPr>
            <a:r>
              <a:rPr lang="en-US" sz="2000" dirty="0">
                <a:solidFill>
                  <a:srgbClr val="000000"/>
                </a:solidFill>
                <a:cs typeface="Arial" pitchFamily="34" charset="0"/>
              </a:rPr>
              <a:t>The matrix is the </a:t>
            </a:r>
            <a:r>
              <a:rPr lang="en-US" sz="2000" b="1" dirty="0">
                <a:solidFill>
                  <a:srgbClr val="000000"/>
                </a:solidFill>
                <a:cs typeface="Arial" pitchFamily="34" charset="0"/>
              </a:rPr>
              <a:t>projection matrix</a:t>
            </a:r>
          </a:p>
          <a:p>
            <a:pPr marL="742950" lvl="1" indent="-285750" eaLnBrk="0" fontAlgn="base" hangingPunct="0">
              <a:spcBef>
                <a:spcPct val="20000"/>
              </a:spcBef>
              <a:spcAft>
                <a:spcPct val="0"/>
              </a:spcAft>
              <a:buFontTx/>
              <a:buChar char="•"/>
            </a:pPr>
            <a:r>
              <a:rPr lang="en-US" sz="2000" dirty="0">
                <a:solidFill>
                  <a:srgbClr val="000000"/>
                </a:solidFill>
                <a:cs typeface="Arial" pitchFamily="34" charset="0"/>
              </a:rPr>
              <a:t>Can </a:t>
            </a:r>
            <a:r>
              <a:rPr lang="en-US" sz="2000" dirty="0" smtClean="0">
                <a:solidFill>
                  <a:srgbClr val="000000"/>
                </a:solidFill>
                <a:cs typeface="Arial" pitchFamily="34" charset="0"/>
              </a:rPr>
              <a:t>formulate generically as </a:t>
            </a:r>
            <a:r>
              <a:rPr lang="en-US" sz="2000" dirty="0">
                <a:solidFill>
                  <a:srgbClr val="000000"/>
                </a:solidFill>
                <a:cs typeface="Arial" pitchFamily="34" charset="0"/>
              </a:rPr>
              <a:t>a </a:t>
            </a:r>
            <a:r>
              <a:rPr lang="en-US" sz="2000" dirty="0" smtClean="0">
                <a:solidFill>
                  <a:srgbClr val="000000"/>
                </a:solidFill>
                <a:cs typeface="Arial" pitchFamily="34" charset="0"/>
              </a:rPr>
              <a:t>4x4 matrix</a:t>
            </a:r>
            <a:endParaRPr lang="en-US" sz="2000" dirty="0">
              <a:solidFill>
                <a:srgbClr val="000000"/>
              </a:solidFill>
              <a:cs typeface="Arial" pitchFamily="34" charset="0"/>
            </a:endParaRPr>
          </a:p>
        </p:txBody>
      </p:sp>
      <p:pic>
        <p:nvPicPr>
          <p:cNvPr id="14344" name="Picture 10" descr="Edittex"/>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362450" y="5043488"/>
            <a:ext cx="1503363"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1" descr="Edittex"/>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89013" y="5032375"/>
            <a:ext cx="3095625"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2"/>
          <p:cNvGrpSpPr>
            <a:grpSpLocks/>
          </p:cNvGrpSpPr>
          <p:nvPr/>
        </p:nvGrpSpPr>
        <p:grpSpPr bwMode="auto">
          <a:xfrm>
            <a:off x="4876800" y="5410200"/>
            <a:ext cx="3314700" cy="1349375"/>
            <a:chOff x="2832" y="1392"/>
            <a:chExt cx="2088" cy="850"/>
          </a:xfrm>
        </p:grpSpPr>
        <p:sp>
          <p:nvSpPr>
            <p:cNvPr id="14348" name="Text Box 13"/>
            <p:cNvSpPr txBox="1">
              <a:spLocks noChangeArrowheads="1"/>
            </p:cNvSpPr>
            <p:nvPr/>
          </p:nvSpPr>
          <p:spPr bwMode="auto">
            <a:xfrm>
              <a:off x="2832" y="1992"/>
              <a:ext cx="19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cs typeface="Arial" pitchFamily="34" charset="0"/>
                </a:defRPr>
              </a:lvl1pPr>
              <a:lvl2pPr marL="742950" indent="-285750">
                <a:defRPr sz="2400">
                  <a:solidFill>
                    <a:schemeClr val="tx1"/>
                  </a:solidFill>
                  <a:latin typeface="Arial" pitchFamily="34" charset="0"/>
                  <a:cs typeface="Arial" pitchFamily="34" charset="0"/>
                </a:defRPr>
              </a:lvl2pPr>
              <a:lvl3pPr marL="1143000" indent="-228600">
                <a:defRPr sz="2400">
                  <a:solidFill>
                    <a:schemeClr val="tx1"/>
                  </a:solidFill>
                  <a:latin typeface="Arial" pitchFamily="34" charset="0"/>
                  <a:cs typeface="Arial" pitchFamily="34" charset="0"/>
                </a:defRPr>
              </a:lvl3pPr>
              <a:lvl4pPr marL="1600200" indent="-228600">
                <a:defRPr sz="2400">
                  <a:solidFill>
                    <a:schemeClr val="tx1"/>
                  </a:solidFill>
                  <a:latin typeface="Arial" pitchFamily="34" charset="0"/>
                  <a:cs typeface="Arial" pitchFamily="34" charset="0"/>
                </a:defRPr>
              </a:lvl4pPr>
              <a:lvl5pPr marL="2057400" indent="-22860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0" fontAlgn="base" hangingPunct="0">
                <a:spcBef>
                  <a:spcPct val="0"/>
                </a:spcBef>
                <a:spcAft>
                  <a:spcPct val="0"/>
                </a:spcAft>
              </a:pPr>
              <a:r>
                <a:rPr lang="en-US" sz="2000">
                  <a:solidFill>
                    <a:srgbClr val="000000"/>
                  </a:solidFill>
                </a:rPr>
                <a:t>divide by fourth coordinate</a:t>
              </a:r>
            </a:p>
          </p:txBody>
        </p:sp>
        <p:pic>
          <p:nvPicPr>
            <p:cNvPr id="14349" name="Picture 14" descr="Edittex"/>
            <p:cNvPicPr>
              <a:picLocks noChangeAspect="1" noChangeArrowheads="1"/>
            </p:cNvPicPr>
            <p:nvPr>
              <p:custDataLst>
                <p:tags r:id="rId5"/>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552" y="1392"/>
              <a:ext cx="136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7" name="Text Box 15"/>
          <p:cNvSpPr txBox="1">
            <a:spLocks noChangeArrowheads="1"/>
          </p:cNvSpPr>
          <p:nvPr/>
        </p:nvSpPr>
        <p:spPr bwMode="auto">
          <a:xfrm>
            <a:off x="0" y="6559109"/>
            <a:ext cx="15776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cs typeface="Arial" pitchFamily="34" charset="0"/>
              </a:defRPr>
            </a:lvl1pPr>
            <a:lvl2pPr marL="742950" indent="-285750">
              <a:defRPr sz="2400">
                <a:solidFill>
                  <a:schemeClr val="tx1"/>
                </a:solidFill>
                <a:latin typeface="Arial" pitchFamily="34" charset="0"/>
                <a:cs typeface="Arial" pitchFamily="34" charset="0"/>
              </a:defRPr>
            </a:lvl2pPr>
            <a:lvl3pPr marL="1143000" indent="-228600">
              <a:defRPr sz="2400">
                <a:solidFill>
                  <a:schemeClr val="tx1"/>
                </a:solidFill>
                <a:latin typeface="Arial" pitchFamily="34" charset="0"/>
                <a:cs typeface="Arial" pitchFamily="34" charset="0"/>
              </a:defRPr>
            </a:lvl3pPr>
            <a:lvl4pPr marL="1600200" indent="-228600">
              <a:defRPr sz="2400">
                <a:solidFill>
                  <a:schemeClr val="tx1"/>
                </a:solidFill>
                <a:latin typeface="Arial" pitchFamily="34" charset="0"/>
                <a:cs typeface="Arial" pitchFamily="34" charset="0"/>
              </a:defRPr>
            </a:lvl4pPr>
            <a:lvl5pPr marL="2057400" indent="-22860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0" fontAlgn="base" hangingPunct="0">
              <a:spcBef>
                <a:spcPct val="0"/>
              </a:spcBef>
              <a:spcAft>
                <a:spcPct val="0"/>
              </a:spcAft>
            </a:pPr>
            <a:r>
              <a:rPr lang="en-US" sz="1200" dirty="0" smtClean="0">
                <a:solidFill>
                  <a:srgbClr val="000000"/>
                </a:solidFill>
              </a:rPr>
              <a:t>Source:  </a:t>
            </a:r>
            <a:r>
              <a:rPr lang="en-US" sz="1200" dirty="0">
                <a:solidFill>
                  <a:srgbClr val="000000"/>
                </a:solidFill>
              </a:rPr>
              <a:t>Steve Seitz</a:t>
            </a:r>
          </a:p>
        </p:txBody>
      </p:sp>
    </p:spTree>
    <p:extLst>
      <p:ext uri="{BB962C8B-B14F-4D97-AF65-F5344CB8AC3E}">
        <p14:creationId xmlns:p14="http://schemas.microsoft.com/office/powerpoint/2010/main" val="4070896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4" name="Title 1"/>
          <p:cNvSpPr>
            <a:spLocks noGrp="1"/>
          </p:cNvSpPr>
          <p:nvPr>
            <p:ph type="title" idx="4294967295"/>
          </p:nvPr>
        </p:nvSpPr>
        <p:spPr>
          <a:xfrm>
            <a:off x="446088" y="-152400"/>
            <a:ext cx="8229600" cy="1143000"/>
          </a:xfrm>
        </p:spPr>
        <p:txBody>
          <a:bodyPr/>
          <a:lstStyle/>
          <a:p>
            <a:pPr eaLnBrk="1" hangingPunct="1"/>
            <a:r>
              <a:rPr lang="en-US" sz="4000" dirty="0"/>
              <a:t>Image </a:t>
            </a:r>
            <a:r>
              <a:rPr lang="en-US" sz="4000" dirty="0" err="1"/>
              <a:t>reprojection</a:t>
            </a:r>
            <a:r>
              <a:rPr lang="en-US" sz="4000" dirty="0"/>
              <a:t>: </a:t>
            </a:r>
            <a:r>
              <a:rPr lang="en-US" sz="4000" dirty="0" err="1"/>
              <a:t>Homography</a:t>
            </a:r>
            <a:endParaRPr lang="en-US" sz="4000" dirty="0" smtClean="0"/>
          </a:p>
        </p:txBody>
      </p:sp>
      <p:sp>
        <p:nvSpPr>
          <p:cNvPr id="2" name="Rectangle 1"/>
          <p:cNvSpPr/>
          <p:nvPr/>
        </p:nvSpPr>
        <p:spPr>
          <a:xfrm>
            <a:off x="457200" y="1447800"/>
            <a:ext cx="8153400" cy="1569660"/>
          </a:xfrm>
          <a:prstGeom prst="rect">
            <a:avLst/>
          </a:prstGeom>
        </p:spPr>
        <p:txBody>
          <a:bodyPr wrap="square">
            <a:spAutoFit/>
          </a:bodyPr>
          <a:lstStyle/>
          <a:p>
            <a:r>
              <a:rPr lang="en-US" sz="2400" dirty="0">
                <a:solidFill>
                  <a:srgbClr val="000000"/>
                </a:solidFill>
              </a:rPr>
              <a:t>A projective transform is a mapping between any two PPs</a:t>
            </a:r>
          </a:p>
          <a:p>
            <a:r>
              <a:rPr lang="en-US" sz="2400" dirty="0">
                <a:solidFill>
                  <a:srgbClr val="000000"/>
                </a:solidFill>
              </a:rPr>
              <a:t>with the same center of </a:t>
            </a:r>
            <a:r>
              <a:rPr lang="en-US" sz="2400" dirty="0" smtClean="0">
                <a:solidFill>
                  <a:srgbClr val="000000"/>
                </a:solidFill>
              </a:rPr>
              <a:t>projection</a:t>
            </a:r>
          </a:p>
          <a:p>
            <a:endParaRPr lang="en-US" sz="2400" dirty="0">
              <a:solidFill>
                <a:srgbClr val="000000"/>
              </a:solidFill>
            </a:endParaRPr>
          </a:p>
          <a:p>
            <a:r>
              <a:rPr lang="en-US" sz="2400" dirty="0">
                <a:solidFill>
                  <a:srgbClr val="000000"/>
                </a:solidFill>
              </a:rPr>
              <a:t>called </a:t>
            </a:r>
            <a:r>
              <a:rPr lang="en-US" sz="2400" b="1" dirty="0" err="1">
                <a:solidFill>
                  <a:srgbClr val="000000"/>
                </a:solidFill>
              </a:rPr>
              <a:t>Homography</a:t>
            </a:r>
            <a:endParaRPr lang="en-US" sz="2400" dirty="0">
              <a:solidFill>
                <a:srgbClr val="000000"/>
              </a:solidFill>
            </a:endParaRPr>
          </a:p>
        </p:txBody>
      </p:sp>
      <p:sp>
        <p:nvSpPr>
          <p:cNvPr id="3" name="Rectangle 2"/>
          <p:cNvSpPr/>
          <p:nvPr/>
        </p:nvSpPr>
        <p:spPr>
          <a:xfrm>
            <a:off x="0" y="6553200"/>
            <a:ext cx="1947713" cy="307777"/>
          </a:xfrm>
          <a:prstGeom prst="rect">
            <a:avLst/>
          </a:prstGeom>
        </p:spPr>
        <p:txBody>
          <a:bodyPr wrap="none">
            <a:spAutoFit/>
          </a:bodyPr>
          <a:lstStyle/>
          <a:p>
            <a:r>
              <a:rPr lang="en-US" sz="1400" dirty="0">
                <a:solidFill>
                  <a:srgbClr val="000000"/>
                </a:solidFill>
              </a:rPr>
              <a:t>Source: </a:t>
            </a:r>
            <a:r>
              <a:rPr lang="en-US" sz="1400" dirty="0" err="1">
                <a:solidFill>
                  <a:srgbClr val="000000"/>
                </a:solidFill>
              </a:rPr>
              <a:t>Alyosha</a:t>
            </a:r>
            <a:r>
              <a:rPr lang="en-US" sz="1400" dirty="0">
                <a:solidFill>
                  <a:srgbClr val="000000"/>
                </a:solidFill>
              </a:rPr>
              <a:t> </a:t>
            </a:r>
            <a:r>
              <a:rPr lang="en-US" sz="1400" dirty="0" err="1">
                <a:solidFill>
                  <a:srgbClr val="000000"/>
                </a:solidFill>
              </a:rPr>
              <a:t>Efros</a:t>
            </a:r>
            <a:endParaRPr lang="en-US" sz="1400" dirty="0">
              <a:solidFill>
                <a:srgbClr val="000000"/>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26693"/>
            <a:ext cx="3738562" cy="2059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897904"/>
            <a:ext cx="2988543" cy="4653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2004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4" descr="tomasi1"/>
          <p:cNvPicPr>
            <a:picLocks noChangeAspect="1" noChangeArrowheads="1"/>
          </p:cNvPicPr>
          <p:nvPr/>
        </p:nvPicPr>
        <p:blipFill>
          <a:blip r:embed="rId2">
            <a:extLst>
              <a:ext uri="{28A0092B-C50C-407E-A947-70E740481C1C}">
                <a14:useLocalDpi xmlns:a14="http://schemas.microsoft.com/office/drawing/2010/main" val="0"/>
              </a:ext>
            </a:extLst>
          </a:blip>
          <a:srcRect r="54150" b="56061"/>
          <a:stretch>
            <a:fillRect/>
          </a:stretch>
        </p:blipFill>
        <p:spPr bwMode="auto">
          <a:xfrm>
            <a:off x="914400" y="2152650"/>
            <a:ext cx="2927350"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Picture 5" descr="tomasi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138" y="2185988"/>
            <a:ext cx="3141662"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Freeform 6"/>
          <p:cNvSpPr>
            <a:spLocks/>
          </p:cNvSpPr>
          <p:nvPr/>
        </p:nvSpPr>
        <p:spPr bwMode="auto">
          <a:xfrm>
            <a:off x="1117600" y="3765550"/>
            <a:ext cx="1417638" cy="1308100"/>
          </a:xfrm>
          <a:custGeom>
            <a:avLst/>
            <a:gdLst>
              <a:gd name="T0" fmla="*/ 0 w 672"/>
              <a:gd name="T1" fmla="*/ 0 h 624"/>
              <a:gd name="T2" fmla="*/ 1417638 w 672"/>
              <a:gd name="T3" fmla="*/ 0 h 624"/>
              <a:gd name="T4" fmla="*/ 1417638 w 672"/>
              <a:gd name="T5" fmla="*/ 1308100 h 624"/>
              <a:gd name="T6" fmla="*/ 0 w 672"/>
              <a:gd name="T7" fmla="*/ 1308100 h 624"/>
              <a:gd name="T8" fmla="*/ 0 w 672"/>
              <a:gd name="T9" fmla="*/ 0 h 624"/>
              <a:gd name="T10" fmla="*/ 0 60000 65536"/>
              <a:gd name="T11" fmla="*/ 0 60000 65536"/>
              <a:gd name="T12" fmla="*/ 0 60000 65536"/>
              <a:gd name="T13" fmla="*/ 0 60000 65536"/>
              <a:gd name="T14" fmla="*/ 0 60000 65536"/>
              <a:gd name="T15" fmla="*/ 0 w 672"/>
              <a:gd name="T16" fmla="*/ 0 h 624"/>
              <a:gd name="T17" fmla="*/ 672 w 672"/>
              <a:gd name="T18" fmla="*/ 624 h 624"/>
            </a:gdLst>
            <a:ahLst/>
            <a:cxnLst>
              <a:cxn ang="T10">
                <a:pos x="T0" y="T1"/>
              </a:cxn>
              <a:cxn ang="T11">
                <a:pos x="T2" y="T3"/>
              </a:cxn>
              <a:cxn ang="T12">
                <a:pos x="T4" y="T5"/>
              </a:cxn>
              <a:cxn ang="T13">
                <a:pos x="T6" y="T7"/>
              </a:cxn>
              <a:cxn ang="T14">
                <a:pos x="T8" y="T9"/>
              </a:cxn>
            </a:cxnLst>
            <a:rect l="T15" t="T16" r="T17" b="T18"/>
            <a:pathLst>
              <a:path w="672" h="624">
                <a:moveTo>
                  <a:pt x="0" y="0"/>
                </a:moveTo>
                <a:lnTo>
                  <a:pt x="672" y="0"/>
                </a:lnTo>
                <a:lnTo>
                  <a:pt x="672" y="624"/>
                </a:lnTo>
                <a:lnTo>
                  <a:pt x="0" y="624"/>
                </a:lnTo>
                <a:lnTo>
                  <a:pt x="0" y="0"/>
                </a:lnTo>
                <a:close/>
              </a:path>
            </a:pathLst>
          </a:custGeom>
          <a:noFill/>
          <a:ln w="50800" cap="flat" cmpd="sng">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prstClr val="black"/>
              </a:solidFill>
              <a:latin typeface="Arial" pitchFamily="34" charset="0"/>
            </a:endParaRPr>
          </a:p>
        </p:txBody>
      </p:sp>
      <p:sp>
        <p:nvSpPr>
          <p:cNvPr id="29703" name="Freeform 7"/>
          <p:cNvSpPr>
            <a:spLocks/>
          </p:cNvSpPr>
          <p:nvPr/>
        </p:nvSpPr>
        <p:spPr bwMode="auto">
          <a:xfrm>
            <a:off x="6251575" y="3297238"/>
            <a:ext cx="908050" cy="1614487"/>
          </a:xfrm>
          <a:custGeom>
            <a:avLst/>
            <a:gdLst>
              <a:gd name="T0" fmla="*/ 100894 w 432"/>
              <a:gd name="T1" fmla="*/ 0 h 768"/>
              <a:gd name="T2" fmla="*/ 100894 w 432"/>
              <a:gd name="T3" fmla="*/ 706338 h 768"/>
              <a:gd name="T4" fmla="*/ 908050 w 432"/>
              <a:gd name="T5" fmla="*/ 1614487 h 768"/>
              <a:gd name="T6" fmla="*/ 908050 w 432"/>
              <a:gd name="T7" fmla="*/ 1009054 h 768"/>
              <a:gd name="T8" fmla="*/ 0 w 432"/>
              <a:gd name="T9" fmla="*/ 100905 h 768"/>
              <a:gd name="T10" fmla="*/ 0 60000 65536"/>
              <a:gd name="T11" fmla="*/ 0 60000 65536"/>
              <a:gd name="T12" fmla="*/ 0 60000 65536"/>
              <a:gd name="T13" fmla="*/ 0 60000 65536"/>
              <a:gd name="T14" fmla="*/ 0 60000 65536"/>
              <a:gd name="T15" fmla="*/ 0 w 432"/>
              <a:gd name="T16" fmla="*/ 0 h 768"/>
              <a:gd name="T17" fmla="*/ 432 w 432"/>
              <a:gd name="T18" fmla="*/ 768 h 768"/>
            </a:gdLst>
            <a:ahLst/>
            <a:cxnLst>
              <a:cxn ang="T10">
                <a:pos x="T0" y="T1"/>
              </a:cxn>
              <a:cxn ang="T11">
                <a:pos x="T2" y="T3"/>
              </a:cxn>
              <a:cxn ang="T12">
                <a:pos x="T4" y="T5"/>
              </a:cxn>
              <a:cxn ang="T13">
                <a:pos x="T6" y="T7"/>
              </a:cxn>
              <a:cxn ang="T14">
                <a:pos x="T8" y="T9"/>
              </a:cxn>
            </a:cxnLst>
            <a:rect l="T15" t="T16" r="T17" b="T18"/>
            <a:pathLst>
              <a:path w="432" h="768">
                <a:moveTo>
                  <a:pt x="48" y="0"/>
                </a:moveTo>
                <a:lnTo>
                  <a:pt x="48" y="336"/>
                </a:lnTo>
                <a:lnTo>
                  <a:pt x="432" y="768"/>
                </a:lnTo>
                <a:lnTo>
                  <a:pt x="432" y="480"/>
                </a:lnTo>
                <a:lnTo>
                  <a:pt x="0" y="48"/>
                </a:lnTo>
              </a:path>
            </a:pathLst>
          </a:custGeom>
          <a:noFill/>
          <a:ln w="50800" cap="flat" cmpd="sng">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prstClr val="black"/>
              </a:solidFill>
              <a:latin typeface="Arial" pitchFamily="34" charset="0"/>
            </a:endParaRPr>
          </a:p>
        </p:txBody>
      </p:sp>
      <p:sp>
        <p:nvSpPr>
          <p:cNvPr id="29704" name="Freeform 8"/>
          <p:cNvSpPr>
            <a:spLocks/>
          </p:cNvSpPr>
          <p:nvPr/>
        </p:nvSpPr>
        <p:spPr bwMode="auto">
          <a:xfrm>
            <a:off x="3048000" y="4953000"/>
            <a:ext cx="2819400" cy="533400"/>
          </a:xfrm>
          <a:custGeom>
            <a:avLst/>
            <a:gdLst>
              <a:gd name="T0" fmla="*/ 0 w 1776"/>
              <a:gd name="T1" fmla="*/ 0 h 336"/>
              <a:gd name="T2" fmla="*/ 1524000 w 1776"/>
              <a:gd name="T3" fmla="*/ 533400 h 336"/>
              <a:gd name="T4" fmla="*/ 2819400 w 1776"/>
              <a:gd name="T5" fmla="*/ 0 h 336"/>
              <a:gd name="T6" fmla="*/ 0 60000 65536"/>
              <a:gd name="T7" fmla="*/ 0 60000 65536"/>
              <a:gd name="T8" fmla="*/ 0 60000 65536"/>
              <a:gd name="T9" fmla="*/ 0 w 1776"/>
              <a:gd name="T10" fmla="*/ 0 h 336"/>
              <a:gd name="T11" fmla="*/ 1776 w 1776"/>
              <a:gd name="T12" fmla="*/ 336 h 336"/>
            </a:gdLst>
            <a:ahLst/>
            <a:cxnLst>
              <a:cxn ang="T6">
                <a:pos x="T0" y="T1"/>
              </a:cxn>
              <a:cxn ang="T7">
                <a:pos x="T2" y="T3"/>
              </a:cxn>
              <a:cxn ang="T8">
                <a:pos x="T4" y="T5"/>
              </a:cxn>
            </a:cxnLst>
            <a:rect l="T9" t="T10" r="T11" b="T12"/>
            <a:pathLst>
              <a:path w="1776" h="336">
                <a:moveTo>
                  <a:pt x="0" y="0"/>
                </a:moveTo>
                <a:cubicBezTo>
                  <a:pt x="332" y="168"/>
                  <a:pt x="664" y="336"/>
                  <a:pt x="960" y="336"/>
                </a:cubicBezTo>
                <a:cubicBezTo>
                  <a:pt x="1256" y="336"/>
                  <a:pt x="1516" y="168"/>
                  <a:pt x="1776" y="0"/>
                </a:cubicBezTo>
              </a:path>
            </a:pathLst>
          </a:custGeom>
          <a:noFill/>
          <a:ln w="76200" cap="flat" cmpd="sng">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prstClr val="black"/>
              </a:solidFill>
              <a:latin typeface="Arial" pitchFamily="34" charset="0"/>
            </a:endParaRPr>
          </a:p>
        </p:txBody>
      </p:sp>
      <p:sp>
        <p:nvSpPr>
          <p:cNvPr id="29705" name="Text Box 9"/>
          <p:cNvSpPr txBox="1">
            <a:spLocks noChangeArrowheads="1"/>
          </p:cNvSpPr>
          <p:nvPr/>
        </p:nvSpPr>
        <p:spPr bwMode="auto">
          <a:xfrm>
            <a:off x="3489325" y="5603875"/>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sz="2400">
                <a:solidFill>
                  <a:prstClr val="black"/>
                </a:solidFill>
              </a:rPr>
              <a:t>H</a:t>
            </a:r>
          </a:p>
        </p:txBody>
      </p:sp>
      <p:sp>
        <p:nvSpPr>
          <p:cNvPr id="29707" name="Oval 11"/>
          <p:cNvSpPr>
            <a:spLocks noChangeArrowheads="1"/>
          </p:cNvSpPr>
          <p:nvPr/>
        </p:nvSpPr>
        <p:spPr bwMode="auto">
          <a:xfrm>
            <a:off x="1447800" y="41148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08" name="Oval 12"/>
          <p:cNvSpPr>
            <a:spLocks noChangeArrowheads="1"/>
          </p:cNvSpPr>
          <p:nvPr/>
        </p:nvSpPr>
        <p:spPr bwMode="auto">
          <a:xfrm>
            <a:off x="1905000" y="41148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09" name="Oval 13"/>
          <p:cNvSpPr>
            <a:spLocks noChangeArrowheads="1"/>
          </p:cNvSpPr>
          <p:nvPr/>
        </p:nvSpPr>
        <p:spPr bwMode="auto">
          <a:xfrm>
            <a:off x="2438400" y="36576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10" name="Oval 14"/>
          <p:cNvSpPr>
            <a:spLocks noChangeArrowheads="1"/>
          </p:cNvSpPr>
          <p:nvPr/>
        </p:nvSpPr>
        <p:spPr bwMode="auto">
          <a:xfrm>
            <a:off x="1066800" y="36576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11" name="Oval 15"/>
          <p:cNvSpPr>
            <a:spLocks noChangeArrowheads="1"/>
          </p:cNvSpPr>
          <p:nvPr/>
        </p:nvSpPr>
        <p:spPr bwMode="auto">
          <a:xfrm>
            <a:off x="1066800" y="49530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12" name="Oval 16"/>
          <p:cNvSpPr>
            <a:spLocks noChangeArrowheads="1"/>
          </p:cNvSpPr>
          <p:nvPr/>
        </p:nvSpPr>
        <p:spPr bwMode="auto">
          <a:xfrm>
            <a:off x="1905000" y="48006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13" name="Oval 17"/>
          <p:cNvSpPr>
            <a:spLocks noChangeArrowheads="1"/>
          </p:cNvSpPr>
          <p:nvPr/>
        </p:nvSpPr>
        <p:spPr bwMode="auto">
          <a:xfrm>
            <a:off x="2209800" y="44196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14" name="Oval 18"/>
          <p:cNvSpPr>
            <a:spLocks noChangeArrowheads="1"/>
          </p:cNvSpPr>
          <p:nvPr/>
        </p:nvSpPr>
        <p:spPr bwMode="auto">
          <a:xfrm>
            <a:off x="6553200" y="39624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15" name="Oval 19"/>
          <p:cNvSpPr>
            <a:spLocks noChangeArrowheads="1"/>
          </p:cNvSpPr>
          <p:nvPr/>
        </p:nvSpPr>
        <p:spPr bwMode="auto">
          <a:xfrm>
            <a:off x="6781800" y="41148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17" name="Oval 21"/>
          <p:cNvSpPr>
            <a:spLocks noChangeArrowheads="1"/>
          </p:cNvSpPr>
          <p:nvPr/>
        </p:nvSpPr>
        <p:spPr bwMode="auto">
          <a:xfrm>
            <a:off x="6324600" y="35052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18" name="Oval 22"/>
          <p:cNvSpPr>
            <a:spLocks noChangeArrowheads="1"/>
          </p:cNvSpPr>
          <p:nvPr/>
        </p:nvSpPr>
        <p:spPr bwMode="auto">
          <a:xfrm>
            <a:off x="6248400" y="39624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19" name="Oval 23"/>
          <p:cNvSpPr>
            <a:spLocks noChangeArrowheads="1"/>
          </p:cNvSpPr>
          <p:nvPr/>
        </p:nvSpPr>
        <p:spPr bwMode="auto">
          <a:xfrm>
            <a:off x="6934200" y="43434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20" name="Oval 24"/>
          <p:cNvSpPr>
            <a:spLocks noChangeArrowheads="1"/>
          </p:cNvSpPr>
          <p:nvPr/>
        </p:nvSpPr>
        <p:spPr bwMode="auto">
          <a:xfrm>
            <a:off x="7086600" y="41910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29728" name="Oval 32"/>
          <p:cNvSpPr>
            <a:spLocks noChangeArrowheads="1"/>
          </p:cNvSpPr>
          <p:nvPr/>
        </p:nvSpPr>
        <p:spPr bwMode="auto">
          <a:xfrm>
            <a:off x="6705600" y="43434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2662" name="Title 22"/>
          <p:cNvSpPr>
            <a:spLocks noGrp="1"/>
          </p:cNvSpPr>
          <p:nvPr>
            <p:ph type="title"/>
          </p:nvPr>
        </p:nvSpPr>
        <p:spPr>
          <a:xfrm>
            <a:off x="457200" y="76200"/>
            <a:ext cx="8458200" cy="914400"/>
          </a:xfrm>
        </p:spPr>
        <p:txBody>
          <a:bodyPr/>
          <a:lstStyle/>
          <a:p>
            <a:r>
              <a:rPr lang="en-US" dirty="0" smtClean="0"/>
              <a:t>Estimating an homographic transformation</a:t>
            </a:r>
          </a:p>
        </p:txBody>
      </p:sp>
      <p:sp>
        <p:nvSpPr>
          <p:cNvPr id="24" name="TextBox 23"/>
          <p:cNvSpPr txBox="1"/>
          <p:nvPr/>
        </p:nvSpPr>
        <p:spPr>
          <a:xfrm>
            <a:off x="6867525" y="6550025"/>
            <a:ext cx="2276475" cy="307975"/>
          </a:xfrm>
          <a:prstGeom prst="rect">
            <a:avLst/>
          </a:prstGeom>
          <a:noFill/>
        </p:spPr>
        <p:txBody>
          <a:bodyPr wrap="none">
            <a:spAutoFit/>
          </a:bodyPr>
          <a:lstStyle/>
          <a:p>
            <a:pPr fontAlgn="base">
              <a:spcBef>
                <a:spcPct val="0"/>
              </a:spcBef>
              <a:spcAft>
                <a:spcPct val="0"/>
              </a:spcAft>
              <a:defRPr/>
            </a:pPr>
            <a:r>
              <a:rPr lang="en-US" sz="1400" dirty="0">
                <a:solidFill>
                  <a:prstClr val="black">
                    <a:lumMod val="50000"/>
                    <a:lumOff val="50000"/>
                  </a:prstClr>
                </a:solidFill>
                <a:latin typeface="Arial" charset="0"/>
              </a:rPr>
              <a:t>Slide from Silvio Savarese</a:t>
            </a:r>
          </a:p>
        </p:txBody>
      </p:sp>
    </p:spTree>
    <p:extLst>
      <p:ext uri="{BB962C8B-B14F-4D97-AF65-F5344CB8AC3E}">
        <p14:creationId xmlns:p14="http://schemas.microsoft.com/office/powerpoint/2010/main" val="674175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7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7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7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7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7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7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7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7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7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72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7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7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7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nimBg="1"/>
      <p:bldP spid="29703" grpId="0" animBg="1"/>
      <p:bldP spid="29704" grpId="0" animBg="1"/>
      <p:bldP spid="29705" grpId="0"/>
      <p:bldP spid="29707" grpId="0" animBg="1"/>
      <p:bldP spid="29708" grpId="0" animBg="1"/>
      <p:bldP spid="29709" grpId="0" animBg="1"/>
      <p:bldP spid="29710" grpId="0" animBg="1"/>
      <p:bldP spid="29711" grpId="0" animBg="1"/>
      <p:bldP spid="29712" grpId="0" animBg="1"/>
      <p:bldP spid="29713" grpId="0" animBg="1"/>
      <p:bldP spid="29714" grpId="0" animBg="1"/>
      <p:bldP spid="29715" grpId="0" animBg="1"/>
      <p:bldP spid="29717" grpId="0" animBg="1"/>
      <p:bldP spid="29718" grpId="0" animBg="1"/>
      <p:bldP spid="29719" grpId="0" animBg="1"/>
      <p:bldP spid="29720" grpId="0" animBg="1"/>
      <p:bldP spid="297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4" name="Title 1"/>
          <p:cNvSpPr>
            <a:spLocks noGrp="1"/>
          </p:cNvSpPr>
          <p:nvPr>
            <p:ph type="title" idx="4294967295"/>
          </p:nvPr>
        </p:nvSpPr>
        <p:spPr>
          <a:xfrm>
            <a:off x="446088" y="-152400"/>
            <a:ext cx="8229600" cy="1143000"/>
          </a:xfrm>
        </p:spPr>
        <p:txBody>
          <a:bodyPr/>
          <a:lstStyle/>
          <a:p>
            <a:pPr eaLnBrk="1" hangingPunct="1"/>
            <a:r>
              <a:rPr lang="en-US" sz="4000" dirty="0"/>
              <a:t>Image </a:t>
            </a:r>
            <a:r>
              <a:rPr lang="en-US" sz="4000" dirty="0" err="1"/>
              <a:t>reprojection</a:t>
            </a:r>
            <a:r>
              <a:rPr lang="en-US" sz="4000" dirty="0"/>
              <a:t>: </a:t>
            </a:r>
            <a:r>
              <a:rPr lang="en-US" sz="4000" dirty="0" err="1"/>
              <a:t>Homography</a:t>
            </a:r>
            <a:endParaRPr lang="en-US" sz="4000" dirty="0" smtClean="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1" y="5052805"/>
            <a:ext cx="3276599" cy="1805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0" y="5335250"/>
            <a:ext cx="5181600" cy="1446550"/>
          </a:xfrm>
          <a:prstGeom prst="rect">
            <a:avLst/>
          </a:prstGeom>
        </p:spPr>
        <p:txBody>
          <a:bodyPr wrap="square">
            <a:spAutoFit/>
          </a:bodyPr>
          <a:lstStyle/>
          <a:p>
            <a:r>
              <a:rPr lang="en-US" sz="2400" dirty="0"/>
              <a:t>To </a:t>
            </a:r>
            <a:r>
              <a:rPr lang="en-US" sz="2400" b="1" dirty="0"/>
              <a:t>apply </a:t>
            </a:r>
            <a:r>
              <a:rPr lang="en-US" sz="2400" dirty="0"/>
              <a:t>a given </a:t>
            </a:r>
            <a:r>
              <a:rPr lang="en-US" sz="2400" dirty="0" err="1"/>
              <a:t>homography</a:t>
            </a:r>
            <a:r>
              <a:rPr lang="en-US" sz="2400" dirty="0"/>
              <a:t> </a:t>
            </a:r>
            <a:r>
              <a:rPr lang="en-US" sz="2400" b="1" dirty="0"/>
              <a:t>H</a:t>
            </a:r>
          </a:p>
          <a:p>
            <a:r>
              <a:rPr lang="en-US" sz="2400" dirty="0"/>
              <a:t>• </a:t>
            </a:r>
            <a:r>
              <a:rPr lang="en-US" sz="2000" dirty="0"/>
              <a:t>Compute </a:t>
            </a:r>
            <a:r>
              <a:rPr lang="en-US" sz="2000" b="1" dirty="0"/>
              <a:t>p’ </a:t>
            </a:r>
            <a:r>
              <a:rPr lang="en-US" sz="2000" dirty="0"/>
              <a:t>= </a:t>
            </a:r>
            <a:r>
              <a:rPr lang="en-US" sz="2000" b="1" dirty="0" err="1"/>
              <a:t>Hp</a:t>
            </a:r>
            <a:r>
              <a:rPr lang="en-US" sz="2000" b="1" dirty="0"/>
              <a:t> </a:t>
            </a:r>
            <a:r>
              <a:rPr lang="en-US" sz="2000" dirty="0"/>
              <a:t>(regular matrix multiply)</a:t>
            </a:r>
          </a:p>
          <a:p>
            <a:r>
              <a:rPr lang="en-US" sz="2000" dirty="0"/>
              <a:t>• Convert </a:t>
            </a:r>
            <a:r>
              <a:rPr lang="en-US" sz="2000" b="1" dirty="0"/>
              <a:t>p’ </a:t>
            </a:r>
            <a:r>
              <a:rPr lang="en-US" sz="2000" dirty="0"/>
              <a:t>from homogeneous to </a:t>
            </a:r>
            <a:r>
              <a:rPr lang="en-US" sz="2000" dirty="0" smtClean="0"/>
              <a:t>image coordinates</a:t>
            </a:r>
            <a:endParaRPr lang="en-US" sz="2000" dirty="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01" y="914400"/>
            <a:ext cx="8985499" cy="413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2987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4" name="Title 1"/>
          <p:cNvSpPr>
            <a:spLocks noGrp="1"/>
          </p:cNvSpPr>
          <p:nvPr>
            <p:ph type="title" idx="4294967295"/>
          </p:nvPr>
        </p:nvSpPr>
        <p:spPr>
          <a:xfrm>
            <a:off x="446088" y="-152400"/>
            <a:ext cx="8229600" cy="1143000"/>
          </a:xfrm>
        </p:spPr>
        <p:txBody>
          <a:bodyPr/>
          <a:lstStyle/>
          <a:p>
            <a:pPr eaLnBrk="1" hangingPunct="1"/>
            <a:r>
              <a:rPr lang="en-US" sz="4000" dirty="0"/>
              <a:t>Image </a:t>
            </a:r>
            <a:r>
              <a:rPr lang="en-US" sz="4000" dirty="0" err="1"/>
              <a:t>reprojection</a:t>
            </a:r>
            <a:r>
              <a:rPr lang="en-US" sz="4000" dirty="0"/>
              <a:t>: </a:t>
            </a:r>
            <a:r>
              <a:rPr lang="en-US" sz="4000" dirty="0" err="1"/>
              <a:t>Homography</a:t>
            </a:r>
            <a:endParaRPr lang="en-US" sz="4000" dirty="0" smtClean="0"/>
          </a:p>
        </p:txBody>
      </p:sp>
      <p:sp>
        <p:nvSpPr>
          <p:cNvPr id="2" name="Rectangle 1"/>
          <p:cNvSpPr/>
          <p:nvPr/>
        </p:nvSpPr>
        <p:spPr>
          <a:xfrm>
            <a:off x="457199" y="4953000"/>
            <a:ext cx="8534401" cy="1938992"/>
          </a:xfrm>
          <a:prstGeom prst="rect">
            <a:avLst/>
          </a:prstGeom>
        </p:spPr>
        <p:txBody>
          <a:bodyPr wrap="square">
            <a:spAutoFit/>
          </a:bodyPr>
          <a:lstStyle/>
          <a:p>
            <a:r>
              <a:rPr lang="en-US" sz="2400" dirty="0"/>
              <a:t>Given pairs of corresponding points in the images, can solve</a:t>
            </a:r>
          </a:p>
          <a:p>
            <a:r>
              <a:rPr lang="en-US" sz="2400" dirty="0"/>
              <a:t>for the parameters of the </a:t>
            </a:r>
            <a:r>
              <a:rPr lang="en-US" sz="2400" dirty="0" err="1"/>
              <a:t>homography</a:t>
            </a:r>
            <a:r>
              <a:rPr lang="en-US" sz="2400" dirty="0"/>
              <a:t> matrix </a:t>
            </a:r>
            <a:r>
              <a:rPr lang="en-US" sz="2400" b="1" dirty="0"/>
              <a:t>H</a:t>
            </a:r>
            <a:r>
              <a:rPr lang="en-US" sz="2400" dirty="0" smtClean="0"/>
              <a:t>.        </a:t>
            </a:r>
            <a:r>
              <a:rPr lang="es-ES" sz="2400" b="1" u="sng" dirty="0" smtClean="0"/>
              <a:t>MATLAB</a:t>
            </a:r>
            <a:r>
              <a:rPr lang="es-ES" sz="2400" dirty="0" smtClean="0"/>
              <a:t>: </a:t>
            </a:r>
            <a:r>
              <a:rPr lang="en-US" sz="2400" dirty="0"/>
              <a:t> </a:t>
            </a:r>
            <a:r>
              <a:rPr lang="en-US" sz="2400" dirty="0" smtClean="0"/>
              <a:t>         </a:t>
            </a:r>
            <a:r>
              <a:rPr lang="es-ES" sz="2200" dirty="0" smtClean="0">
                <a:latin typeface="Courier New" pitchFamily="49" charset="0"/>
                <a:cs typeface="Courier New" pitchFamily="49" charset="0"/>
              </a:rPr>
              <a:t>H </a:t>
            </a:r>
            <a:r>
              <a:rPr lang="es-ES" sz="2200" dirty="0">
                <a:latin typeface="Courier New" pitchFamily="49" charset="0"/>
                <a:cs typeface="Courier New" pitchFamily="49" charset="0"/>
              </a:rPr>
              <a:t>= ((</a:t>
            </a:r>
            <a:r>
              <a:rPr lang="es-ES" sz="2200" dirty="0" smtClean="0">
                <a:latin typeface="Courier New" pitchFamily="49" charset="0"/>
                <a:cs typeface="Courier New" pitchFamily="49" charset="0"/>
              </a:rPr>
              <a:t>X*(Y.'))/(Y*(Y.'))).'; </a:t>
            </a:r>
          </a:p>
          <a:p>
            <a:r>
              <a:rPr lang="es-ES" sz="2400" dirty="0" smtClean="0"/>
              <a:t>                           </a:t>
            </a:r>
            <a:r>
              <a:rPr lang="es-ES" sz="2400" dirty="0" err="1" smtClean="0"/>
              <a:t>where</a:t>
            </a:r>
            <a:r>
              <a:rPr lang="es-ES" sz="2400" dirty="0" smtClean="0"/>
              <a:t> </a:t>
            </a:r>
            <a:r>
              <a:rPr lang="en-US" sz="2200" dirty="0" err="1" smtClean="0">
                <a:latin typeface="Courier New" pitchFamily="49" charset="0"/>
                <a:cs typeface="Courier New" pitchFamily="49" charset="0"/>
              </a:rPr>
              <a:t>Xest</a:t>
            </a:r>
            <a:r>
              <a:rPr lang="en-US" sz="2200" dirty="0" smtClean="0">
                <a:latin typeface="Courier New" pitchFamily="49" charset="0"/>
                <a:cs typeface="Courier New" pitchFamily="49" charset="0"/>
              </a:rPr>
              <a:t> </a:t>
            </a:r>
            <a:r>
              <a:rPr lang="en-US" sz="2200" dirty="0">
                <a:latin typeface="Courier New" pitchFamily="49" charset="0"/>
                <a:cs typeface="Courier New" pitchFamily="49" charset="0"/>
              </a:rPr>
              <a:t>= (Y(:,</a:t>
            </a:r>
            <a:r>
              <a:rPr lang="en-US" sz="2200" dirty="0" err="1">
                <a:latin typeface="Courier New" pitchFamily="49" charset="0"/>
                <a:cs typeface="Courier New" pitchFamily="49" charset="0"/>
              </a:rPr>
              <a:t>i</a:t>
            </a:r>
            <a:r>
              <a:rPr lang="en-US" sz="2200" dirty="0">
                <a:latin typeface="Courier New" pitchFamily="49" charset="0"/>
                <a:cs typeface="Courier New" pitchFamily="49" charset="0"/>
              </a:rPr>
              <a:t>).')*H</a:t>
            </a:r>
            <a:r>
              <a:rPr lang="en-US" sz="2200" dirty="0" smtClean="0">
                <a:latin typeface="Courier New" pitchFamily="49" charset="0"/>
                <a:cs typeface="Courier New" pitchFamily="49" charset="0"/>
              </a:rPr>
              <a:t>;</a:t>
            </a:r>
            <a:endParaRPr lang="es-ES" sz="2200" dirty="0">
              <a:latin typeface="Courier New" pitchFamily="49" charset="0"/>
              <a:cs typeface="Courier New" pitchFamily="49" charset="0"/>
            </a:endParaRPr>
          </a:p>
          <a:p>
            <a:r>
              <a:rPr lang="en-US" sz="2400" dirty="0" smtClean="0"/>
              <a:t>or from</a:t>
            </a:r>
            <a:r>
              <a:rPr lang="en-US" sz="2400" dirty="0" smtClean="0">
                <a:latin typeface="Courier New" pitchFamily="49" charset="0"/>
                <a:cs typeface="Courier New" pitchFamily="49" charset="0"/>
              </a:rPr>
              <a:t>       F = </a:t>
            </a:r>
            <a:r>
              <a:rPr lang="en-US" sz="2000" dirty="0" err="1" smtClean="0">
                <a:latin typeface="Courier New" pitchFamily="49" charset="0"/>
                <a:cs typeface="Courier New" pitchFamily="49" charset="0"/>
              </a:rPr>
              <a:t>estimateFundamentalMatrix</a:t>
            </a:r>
            <a:r>
              <a:rPr lang="en-US" sz="2000" dirty="0" smtClean="0">
                <a:latin typeface="Courier New" pitchFamily="49" charset="0"/>
                <a:cs typeface="Courier New" pitchFamily="49" charset="0"/>
              </a:rPr>
              <a:t>(X,Y)  </a:t>
            </a:r>
            <a:endParaRPr lang="en-US" sz="2000" dirty="0">
              <a:latin typeface="Courier New" pitchFamily="49" charset="0"/>
              <a:cs typeface="Courier New" pitchFamily="49"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599"/>
            <a:ext cx="8991600" cy="399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518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0"/>
            <a:ext cx="7772400" cy="1143000"/>
          </a:xfrm>
        </p:spPr>
        <p:txBody>
          <a:bodyPr/>
          <a:lstStyle/>
          <a:p>
            <a:r>
              <a:rPr lang="en-US" sz="4000" dirty="0" smtClean="0"/>
              <a:t>Scale Invariant Feature Detectors</a:t>
            </a:r>
            <a:endParaRPr lang="ru-RU" sz="4000" dirty="0" smtClean="0"/>
          </a:p>
        </p:txBody>
      </p:sp>
      <p:sp>
        <p:nvSpPr>
          <p:cNvPr id="40963" name="Rectangle 3"/>
          <p:cNvSpPr>
            <a:spLocks noGrp="1" noChangeArrowheads="1"/>
          </p:cNvSpPr>
          <p:nvPr>
            <p:ph type="body" idx="1"/>
          </p:nvPr>
        </p:nvSpPr>
        <p:spPr>
          <a:xfrm>
            <a:off x="304800" y="1371600"/>
            <a:ext cx="4191000" cy="2057400"/>
          </a:xfrm>
        </p:spPr>
        <p:txBody>
          <a:bodyPr/>
          <a:lstStyle/>
          <a:p>
            <a:pPr>
              <a:lnSpc>
                <a:spcPct val="90000"/>
              </a:lnSpc>
            </a:pPr>
            <a:r>
              <a:rPr lang="en-US" sz="2800" smtClean="0">
                <a:solidFill>
                  <a:srgbClr val="0033CC"/>
                </a:solidFill>
              </a:rPr>
              <a:t>Harris-Laplacian</a:t>
            </a:r>
            <a:r>
              <a:rPr lang="en-US" sz="2800" baseline="30000" smtClean="0"/>
              <a:t>1</a:t>
            </a:r>
            <a:r>
              <a:rPr lang="en-US" sz="2800" smtClean="0"/>
              <a:t/>
            </a:r>
            <a:br>
              <a:rPr lang="en-US" sz="2800" smtClean="0"/>
            </a:br>
            <a:r>
              <a:rPr lang="en-US" sz="2000" i="1" smtClean="0"/>
              <a:t>Find local maximum of:</a:t>
            </a:r>
          </a:p>
          <a:p>
            <a:pPr lvl="1">
              <a:lnSpc>
                <a:spcPct val="90000"/>
              </a:lnSpc>
            </a:pPr>
            <a:r>
              <a:rPr lang="en-US" sz="2000" smtClean="0"/>
              <a:t>Harris corner detector in space (image coordinates)</a:t>
            </a:r>
          </a:p>
          <a:p>
            <a:pPr lvl="1">
              <a:lnSpc>
                <a:spcPct val="90000"/>
              </a:lnSpc>
            </a:pPr>
            <a:r>
              <a:rPr lang="en-US" sz="2000" smtClean="0"/>
              <a:t>Laplacian in scale</a:t>
            </a:r>
          </a:p>
        </p:txBody>
      </p:sp>
      <p:sp>
        <p:nvSpPr>
          <p:cNvPr id="40964" name="Line 5"/>
          <p:cNvSpPr>
            <a:spLocks noChangeShapeType="1"/>
          </p:cNvSpPr>
          <p:nvPr/>
        </p:nvSpPr>
        <p:spPr bwMode="auto">
          <a:xfrm>
            <a:off x="0" y="6096000"/>
            <a:ext cx="9144000" cy="0"/>
          </a:xfrm>
          <a:prstGeom prst="line">
            <a:avLst/>
          </a:prstGeom>
          <a:noFill/>
          <a:ln w="9525">
            <a:solidFill>
              <a:schemeClr val="tx1"/>
            </a:solidFill>
            <a:round/>
            <a:headEnd/>
            <a:tailEnd/>
          </a:ln>
        </p:spPr>
        <p:txBody>
          <a:bodyPr/>
          <a:lstStyle/>
          <a:p>
            <a:endParaRPr lang="en-US"/>
          </a:p>
        </p:txBody>
      </p:sp>
      <p:sp>
        <p:nvSpPr>
          <p:cNvPr id="40965" name="Text Box 7"/>
          <p:cNvSpPr txBox="1">
            <a:spLocks noChangeArrowheads="1"/>
          </p:cNvSpPr>
          <p:nvPr/>
        </p:nvSpPr>
        <p:spPr bwMode="auto">
          <a:xfrm>
            <a:off x="50800" y="6096000"/>
            <a:ext cx="8728543" cy="584775"/>
          </a:xfrm>
          <a:prstGeom prst="rect">
            <a:avLst/>
          </a:prstGeom>
          <a:noFill/>
          <a:ln w="9525">
            <a:noFill/>
            <a:miter lim="800000"/>
            <a:headEnd/>
            <a:tailEnd/>
          </a:ln>
        </p:spPr>
        <p:txBody>
          <a:bodyPr wrap="none">
            <a:spAutoFit/>
          </a:bodyPr>
          <a:lstStyle/>
          <a:p>
            <a:r>
              <a:rPr lang="en-US" sz="1600" baseline="30000" dirty="0"/>
              <a:t>1 </a:t>
            </a:r>
            <a:r>
              <a:rPr lang="en-US" sz="1600" dirty="0" err="1"/>
              <a:t>K.Mikolajczyk</a:t>
            </a:r>
            <a:r>
              <a:rPr lang="en-US" sz="1600" dirty="0"/>
              <a:t>, </a:t>
            </a:r>
            <a:r>
              <a:rPr lang="en-US" sz="1600" dirty="0" err="1"/>
              <a:t>C.Schmid</a:t>
            </a:r>
            <a:r>
              <a:rPr lang="en-US" sz="1600" dirty="0"/>
              <a:t>. “Indexing Based on Scale Invariant Interest Points”. ICCV 2001</a:t>
            </a:r>
            <a:br>
              <a:rPr lang="en-US" sz="1600" dirty="0"/>
            </a:br>
            <a:r>
              <a:rPr lang="en-US" sz="1600" baseline="30000" dirty="0"/>
              <a:t>2 </a:t>
            </a:r>
            <a:r>
              <a:rPr lang="en-US" sz="1600" dirty="0" err="1"/>
              <a:t>D.Lowe</a:t>
            </a:r>
            <a:r>
              <a:rPr lang="en-US" sz="1600" dirty="0"/>
              <a:t>. “Distinctive Image Features from Scale-Invariant </a:t>
            </a:r>
            <a:r>
              <a:rPr lang="en-US" sz="1600" dirty="0" err="1"/>
              <a:t>Keypoints</a:t>
            </a:r>
            <a:r>
              <a:rPr lang="en-US" sz="1600" dirty="0"/>
              <a:t>”. Accepted to IJCV 2004</a:t>
            </a:r>
            <a:endParaRPr lang="ru-RU" sz="1600" dirty="0"/>
          </a:p>
        </p:txBody>
      </p:sp>
      <p:grpSp>
        <p:nvGrpSpPr>
          <p:cNvPr id="2" name="Group 69"/>
          <p:cNvGrpSpPr>
            <a:grpSpLocks/>
          </p:cNvGrpSpPr>
          <p:nvPr/>
        </p:nvGrpSpPr>
        <p:grpSpPr bwMode="auto">
          <a:xfrm>
            <a:off x="4495800" y="1066800"/>
            <a:ext cx="4419600" cy="2438400"/>
            <a:chOff x="2832" y="768"/>
            <a:chExt cx="2784" cy="1536"/>
          </a:xfrm>
        </p:grpSpPr>
        <p:sp>
          <p:nvSpPr>
            <p:cNvPr id="40987" name="AutoShape 12"/>
            <p:cNvSpPr>
              <a:spLocks noChangeArrowheads="1"/>
            </p:cNvSpPr>
            <p:nvPr/>
          </p:nvSpPr>
          <p:spPr bwMode="auto">
            <a:xfrm>
              <a:off x="3312" y="1680"/>
              <a:ext cx="2016" cy="240"/>
            </a:xfrm>
            <a:prstGeom prst="parallelogram">
              <a:avLst>
                <a:gd name="adj" fmla="val 210000"/>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0988" name="Line 13"/>
            <p:cNvSpPr>
              <a:spLocks noChangeShapeType="1"/>
            </p:cNvSpPr>
            <p:nvPr/>
          </p:nvSpPr>
          <p:spPr bwMode="auto">
            <a:xfrm flipV="1">
              <a:off x="2976" y="1104"/>
              <a:ext cx="0" cy="912"/>
            </a:xfrm>
            <a:prstGeom prst="line">
              <a:avLst/>
            </a:prstGeom>
            <a:noFill/>
            <a:ln w="19050">
              <a:solidFill>
                <a:schemeClr val="tx1"/>
              </a:solidFill>
              <a:round/>
              <a:headEnd/>
              <a:tailEnd type="stealth" w="med" len="med"/>
            </a:ln>
          </p:spPr>
          <p:txBody>
            <a:bodyPr/>
            <a:lstStyle/>
            <a:p>
              <a:endParaRPr lang="en-US"/>
            </a:p>
          </p:txBody>
        </p:sp>
        <p:sp>
          <p:nvSpPr>
            <p:cNvPr id="40989" name="Line 14"/>
            <p:cNvSpPr>
              <a:spLocks noChangeShapeType="1"/>
            </p:cNvSpPr>
            <p:nvPr/>
          </p:nvSpPr>
          <p:spPr bwMode="auto">
            <a:xfrm>
              <a:off x="2976" y="2016"/>
              <a:ext cx="2160" cy="0"/>
            </a:xfrm>
            <a:prstGeom prst="line">
              <a:avLst/>
            </a:prstGeom>
            <a:noFill/>
            <a:ln w="19050">
              <a:solidFill>
                <a:schemeClr val="tx1"/>
              </a:solidFill>
              <a:round/>
              <a:headEnd/>
              <a:tailEnd type="stealth" w="med" len="med"/>
            </a:ln>
          </p:spPr>
          <p:txBody>
            <a:bodyPr/>
            <a:lstStyle/>
            <a:p>
              <a:endParaRPr lang="en-US"/>
            </a:p>
          </p:txBody>
        </p:sp>
        <p:sp>
          <p:nvSpPr>
            <p:cNvPr id="40990" name="Line 15"/>
            <p:cNvSpPr>
              <a:spLocks noChangeShapeType="1"/>
            </p:cNvSpPr>
            <p:nvPr/>
          </p:nvSpPr>
          <p:spPr bwMode="auto">
            <a:xfrm flipV="1">
              <a:off x="2976" y="1670"/>
              <a:ext cx="668" cy="346"/>
            </a:xfrm>
            <a:prstGeom prst="line">
              <a:avLst/>
            </a:prstGeom>
            <a:noFill/>
            <a:ln w="19050">
              <a:solidFill>
                <a:schemeClr val="tx1"/>
              </a:solidFill>
              <a:round/>
              <a:headEnd/>
              <a:tailEnd type="stealth" w="med" len="med"/>
            </a:ln>
          </p:spPr>
          <p:txBody>
            <a:bodyPr/>
            <a:lstStyle/>
            <a:p>
              <a:endParaRPr lang="en-US"/>
            </a:p>
          </p:txBody>
        </p:sp>
        <p:sp>
          <p:nvSpPr>
            <p:cNvPr id="40991" name="Text Box 17"/>
            <p:cNvSpPr txBox="1">
              <a:spLocks noChangeArrowheads="1"/>
            </p:cNvSpPr>
            <p:nvPr/>
          </p:nvSpPr>
          <p:spPr bwMode="auto">
            <a:xfrm>
              <a:off x="2832" y="864"/>
              <a:ext cx="499" cy="288"/>
            </a:xfrm>
            <a:prstGeom prst="rect">
              <a:avLst/>
            </a:prstGeom>
            <a:noFill/>
            <a:ln w="9525">
              <a:noFill/>
              <a:miter lim="800000"/>
              <a:headEnd/>
              <a:tailEnd/>
            </a:ln>
          </p:spPr>
          <p:txBody>
            <a:bodyPr wrap="none">
              <a:spAutoFit/>
            </a:bodyPr>
            <a:lstStyle/>
            <a:p>
              <a:r>
                <a:rPr lang="en-US"/>
                <a:t>scale</a:t>
              </a:r>
              <a:endParaRPr lang="ru-RU"/>
            </a:p>
          </p:txBody>
        </p:sp>
        <p:sp>
          <p:nvSpPr>
            <p:cNvPr id="40992" name="Text Box 18"/>
            <p:cNvSpPr txBox="1">
              <a:spLocks noChangeArrowheads="1"/>
            </p:cNvSpPr>
            <p:nvPr/>
          </p:nvSpPr>
          <p:spPr bwMode="auto">
            <a:xfrm>
              <a:off x="5004" y="1999"/>
              <a:ext cx="187" cy="250"/>
            </a:xfrm>
            <a:prstGeom prst="rect">
              <a:avLst/>
            </a:prstGeom>
            <a:noFill/>
            <a:ln w="9525">
              <a:noFill/>
              <a:miter lim="800000"/>
              <a:headEnd/>
              <a:tailEnd/>
            </a:ln>
          </p:spPr>
          <p:txBody>
            <a:bodyPr wrap="none">
              <a:spAutoFit/>
            </a:bodyPr>
            <a:lstStyle/>
            <a:p>
              <a:r>
                <a:rPr lang="en-US" sz="2000" i="1"/>
                <a:t>x</a:t>
              </a:r>
              <a:endParaRPr lang="ru-RU" sz="2000" i="1"/>
            </a:p>
          </p:txBody>
        </p:sp>
        <p:sp>
          <p:nvSpPr>
            <p:cNvPr id="40993" name="Text Box 19"/>
            <p:cNvSpPr txBox="1">
              <a:spLocks noChangeArrowheads="1"/>
            </p:cNvSpPr>
            <p:nvPr/>
          </p:nvSpPr>
          <p:spPr bwMode="auto">
            <a:xfrm>
              <a:off x="3324" y="1567"/>
              <a:ext cx="187" cy="250"/>
            </a:xfrm>
            <a:prstGeom prst="rect">
              <a:avLst/>
            </a:prstGeom>
            <a:noFill/>
            <a:ln w="9525">
              <a:noFill/>
              <a:miter lim="800000"/>
              <a:headEnd/>
              <a:tailEnd/>
            </a:ln>
          </p:spPr>
          <p:txBody>
            <a:bodyPr wrap="none">
              <a:spAutoFit/>
            </a:bodyPr>
            <a:lstStyle/>
            <a:p>
              <a:r>
                <a:rPr lang="en-US" sz="2000" i="1"/>
                <a:t>y</a:t>
              </a:r>
              <a:endParaRPr lang="ru-RU" sz="2000" i="1"/>
            </a:p>
          </p:txBody>
        </p:sp>
        <p:sp>
          <p:nvSpPr>
            <p:cNvPr id="40994" name="Text Box 20"/>
            <p:cNvSpPr txBox="1">
              <a:spLocks noChangeArrowheads="1"/>
            </p:cNvSpPr>
            <p:nvPr/>
          </p:nvSpPr>
          <p:spPr bwMode="auto">
            <a:xfrm>
              <a:off x="3456" y="2016"/>
              <a:ext cx="1070" cy="288"/>
            </a:xfrm>
            <a:prstGeom prst="rect">
              <a:avLst/>
            </a:prstGeom>
            <a:noFill/>
            <a:ln w="9525">
              <a:noFill/>
              <a:miter lim="800000"/>
              <a:headEnd/>
              <a:tailEnd/>
            </a:ln>
          </p:spPr>
          <p:txBody>
            <a:bodyPr wrap="none">
              <a:spAutoFit/>
            </a:bodyPr>
            <a:lstStyle/>
            <a:p>
              <a:r>
                <a:rPr lang="en-US">
                  <a:solidFill>
                    <a:srgbClr val="0033CC"/>
                  </a:solidFill>
                  <a:sym typeface="Symbol" pitchFamily="18" charset="2"/>
                </a:rPr>
                <a:t></a:t>
              </a:r>
              <a:r>
                <a:rPr lang="en-US">
                  <a:solidFill>
                    <a:srgbClr val="0033CC"/>
                  </a:solidFill>
                </a:rPr>
                <a:t> Harris </a:t>
              </a:r>
              <a:r>
                <a:rPr lang="en-US">
                  <a:solidFill>
                    <a:srgbClr val="0033CC"/>
                  </a:solidFill>
                  <a:sym typeface="Symbol" pitchFamily="18" charset="2"/>
                </a:rPr>
                <a:t></a:t>
              </a:r>
              <a:endParaRPr lang="ru-RU">
                <a:solidFill>
                  <a:srgbClr val="0033CC"/>
                </a:solidFill>
                <a:sym typeface="Symbol" pitchFamily="18" charset="2"/>
              </a:endParaRPr>
            </a:p>
          </p:txBody>
        </p:sp>
        <p:sp>
          <p:nvSpPr>
            <p:cNvPr id="40995" name="Freeform 21"/>
            <p:cNvSpPr>
              <a:spLocks/>
            </p:cNvSpPr>
            <p:nvPr/>
          </p:nvSpPr>
          <p:spPr bwMode="auto">
            <a:xfrm>
              <a:off x="3936" y="1768"/>
              <a:ext cx="384" cy="104"/>
            </a:xfrm>
            <a:custGeom>
              <a:avLst/>
              <a:gdLst>
                <a:gd name="T0" fmla="*/ 0 w 384"/>
                <a:gd name="T1" fmla="*/ 104 h 104"/>
                <a:gd name="T2" fmla="*/ 192 w 384"/>
                <a:gd name="T3" fmla="*/ 8 h 104"/>
                <a:gd name="T4" fmla="*/ 384 w 384"/>
                <a:gd name="T5" fmla="*/ 56 h 104"/>
                <a:gd name="T6" fmla="*/ 0 60000 65536"/>
                <a:gd name="T7" fmla="*/ 0 60000 65536"/>
                <a:gd name="T8" fmla="*/ 0 60000 65536"/>
                <a:gd name="T9" fmla="*/ 0 w 384"/>
                <a:gd name="T10" fmla="*/ 0 h 104"/>
                <a:gd name="T11" fmla="*/ 384 w 384"/>
                <a:gd name="T12" fmla="*/ 104 h 104"/>
              </a:gdLst>
              <a:ahLst/>
              <a:cxnLst>
                <a:cxn ang="T6">
                  <a:pos x="T0" y="T1"/>
                </a:cxn>
                <a:cxn ang="T7">
                  <a:pos x="T2" y="T3"/>
                </a:cxn>
                <a:cxn ang="T8">
                  <a:pos x="T4" y="T5"/>
                </a:cxn>
              </a:cxnLst>
              <a:rect l="T9" t="T10" r="T11" b="T12"/>
              <a:pathLst>
                <a:path w="384" h="104">
                  <a:moveTo>
                    <a:pt x="0" y="104"/>
                  </a:moveTo>
                  <a:cubicBezTo>
                    <a:pt x="64" y="60"/>
                    <a:pt x="128" y="16"/>
                    <a:pt x="192" y="8"/>
                  </a:cubicBezTo>
                  <a:cubicBezTo>
                    <a:pt x="256" y="0"/>
                    <a:pt x="352" y="48"/>
                    <a:pt x="384" y="56"/>
                  </a:cubicBezTo>
                </a:path>
              </a:pathLst>
            </a:custGeom>
            <a:noFill/>
            <a:ln w="25400">
              <a:solidFill>
                <a:schemeClr val="tx1"/>
              </a:solidFill>
              <a:round/>
              <a:headEnd/>
              <a:tailEnd/>
            </a:ln>
          </p:spPr>
          <p:txBody>
            <a:bodyPr/>
            <a:lstStyle/>
            <a:p>
              <a:endParaRPr lang="en-US"/>
            </a:p>
          </p:txBody>
        </p:sp>
        <p:sp>
          <p:nvSpPr>
            <p:cNvPr id="40996" name="Oval 25"/>
            <p:cNvSpPr>
              <a:spLocks noChangeArrowheads="1"/>
            </p:cNvSpPr>
            <p:nvPr/>
          </p:nvSpPr>
          <p:spPr bwMode="auto">
            <a:xfrm>
              <a:off x="4032" y="1728"/>
              <a:ext cx="144" cy="96"/>
            </a:xfrm>
            <a:prstGeom prst="ellipse">
              <a:avLst/>
            </a:prstGeom>
            <a:solidFill>
              <a:srgbClr val="FF0000">
                <a:alpha val="50195"/>
              </a:srgbClr>
            </a:solidFill>
            <a:ln w="9525">
              <a:solidFill>
                <a:srgbClr val="FF0000"/>
              </a:solidFill>
              <a:round/>
              <a:headEnd/>
              <a:tailEnd/>
            </a:ln>
          </p:spPr>
          <p:txBody>
            <a:bodyPr wrap="none" anchor="ctr"/>
            <a:lstStyle/>
            <a:p>
              <a:endParaRPr lang="en-US"/>
            </a:p>
          </p:txBody>
        </p:sp>
        <p:sp>
          <p:nvSpPr>
            <p:cNvPr id="40997" name="AutoShape 27"/>
            <p:cNvSpPr>
              <a:spLocks noChangeArrowheads="1"/>
            </p:cNvSpPr>
            <p:nvPr/>
          </p:nvSpPr>
          <p:spPr bwMode="auto">
            <a:xfrm>
              <a:off x="3312" y="1344"/>
              <a:ext cx="2016" cy="240"/>
            </a:xfrm>
            <a:prstGeom prst="parallelogram">
              <a:avLst>
                <a:gd name="adj" fmla="val 210000"/>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0998" name="Freeform 28"/>
            <p:cNvSpPr>
              <a:spLocks/>
            </p:cNvSpPr>
            <p:nvPr/>
          </p:nvSpPr>
          <p:spPr bwMode="auto">
            <a:xfrm>
              <a:off x="3936" y="1432"/>
              <a:ext cx="384" cy="104"/>
            </a:xfrm>
            <a:custGeom>
              <a:avLst/>
              <a:gdLst>
                <a:gd name="T0" fmla="*/ 0 w 384"/>
                <a:gd name="T1" fmla="*/ 104 h 104"/>
                <a:gd name="T2" fmla="*/ 192 w 384"/>
                <a:gd name="T3" fmla="*/ 8 h 104"/>
                <a:gd name="T4" fmla="*/ 384 w 384"/>
                <a:gd name="T5" fmla="*/ 56 h 104"/>
                <a:gd name="T6" fmla="*/ 0 60000 65536"/>
                <a:gd name="T7" fmla="*/ 0 60000 65536"/>
                <a:gd name="T8" fmla="*/ 0 60000 65536"/>
                <a:gd name="T9" fmla="*/ 0 w 384"/>
                <a:gd name="T10" fmla="*/ 0 h 104"/>
                <a:gd name="T11" fmla="*/ 384 w 384"/>
                <a:gd name="T12" fmla="*/ 104 h 104"/>
              </a:gdLst>
              <a:ahLst/>
              <a:cxnLst>
                <a:cxn ang="T6">
                  <a:pos x="T0" y="T1"/>
                </a:cxn>
                <a:cxn ang="T7">
                  <a:pos x="T2" y="T3"/>
                </a:cxn>
                <a:cxn ang="T8">
                  <a:pos x="T4" y="T5"/>
                </a:cxn>
              </a:cxnLst>
              <a:rect l="T9" t="T10" r="T11" b="T12"/>
              <a:pathLst>
                <a:path w="384" h="104">
                  <a:moveTo>
                    <a:pt x="0" y="104"/>
                  </a:moveTo>
                  <a:cubicBezTo>
                    <a:pt x="64" y="60"/>
                    <a:pt x="128" y="16"/>
                    <a:pt x="192" y="8"/>
                  </a:cubicBezTo>
                  <a:cubicBezTo>
                    <a:pt x="256" y="0"/>
                    <a:pt x="352" y="48"/>
                    <a:pt x="384" y="56"/>
                  </a:cubicBezTo>
                </a:path>
              </a:pathLst>
            </a:custGeom>
            <a:noFill/>
            <a:ln w="25400">
              <a:solidFill>
                <a:schemeClr val="tx1"/>
              </a:solidFill>
              <a:round/>
              <a:headEnd/>
              <a:tailEnd/>
            </a:ln>
          </p:spPr>
          <p:txBody>
            <a:bodyPr/>
            <a:lstStyle/>
            <a:p>
              <a:endParaRPr lang="en-US"/>
            </a:p>
          </p:txBody>
        </p:sp>
        <p:sp>
          <p:nvSpPr>
            <p:cNvPr id="40999" name="Oval 29"/>
            <p:cNvSpPr>
              <a:spLocks noChangeAspect="1" noChangeArrowheads="1"/>
            </p:cNvSpPr>
            <p:nvPr/>
          </p:nvSpPr>
          <p:spPr bwMode="auto">
            <a:xfrm>
              <a:off x="4014" y="1369"/>
              <a:ext cx="192" cy="128"/>
            </a:xfrm>
            <a:prstGeom prst="ellipse">
              <a:avLst/>
            </a:prstGeom>
            <a:solidFill>
              <a:srgbClr val="FF0000">
                <a:alpha val="50195"/>
              </a:srgbClr>
            </a:solidFill>
            <a:ln w="9525">
              <a:solidFill>
                <a:srgbClr val="FF0000"/>
              </a:solidFill>
              <a:round/>
              <a:headEnd/>
              <a:tailEnd/>
            </a:ln>
          </p:spPr>
          <p:txBody>
            <a:bodyPr wrap="none" anchor="ctr"/>
            <a:lstStyle/>
            <a:p>
              <a:endParaRPr lang="en-US"/>
            </a:p>
          </p:txBody>
        </p:sp>
        <p:sp>
          <p:nvSpPr>
            <p:cNvPr id="41000" name="AutoShape 30"/>
            <p:cNvSpPr>
              <a:spLocks noChangeArrowheads="1"/>
            </p:cNvSpPr>
            <p:nvPr/>
          </p:nvSpPr>
          <p:spPr bwMode="auto">
            <a:xfrm>
              <a:off x="3312" y="1008"/>
              <a:ext cx="2016" cy="240"/>
            </a:xfrm>
            <a:prstGeom prst="parallelogram">
              <a:avLst>
                <a:gd name="adj" fmla="val 210000"/>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1001" name="Freeform 31"/>
            <p:cNvSpPr>
              <a:spLocks/>
            </p:cNvSpPr>
            <p:nvPr/>
          </p:nvSpPr>
          <p:spPr bwMode="auto">
            <a:xfrm>
              <a:off x="3936" y="1096"/>
              <a:ext cx="384" cy="104"/>
            </a:xfrm>
            <a:custGeom>
              <a:avLst/>
              <a:gdLst>
                <a:gd name="T0" fmla="*/ 0 w 384"/>
                <a:gd name="T1" fmla="*/ 104 h 104"/>
                <a:gd name="T2" fmla="*/ 192 w 384"/>
                <a:gd name="T3" fmla="*/ 8 h 104"/>
                <a:gd name="T4" fmla="*/ 384 w 384"/>
                <a:gd name="T5" fmla="*/ 56 h 104"/>
                <a:gd name="T6" fmla="*/ 0 60000 65536"/>
                <a:gd name="T7" fmla="*/ 0 60000 65536"/>
                <a:gd name="T8" fmla="*/ 0 60000 65536"/>
                <a:gd name="T9" fmla="*/ 0 w 384"/>
                <a:gd name="T10" fmla="*/ 0 h 104"/>
                <a:gd name="T11" fmla="*/ 384 w 384"/>
                <a:gd name="T12" fmla="*/ 104 h 104"/>
              </a:gdLst>
              <a:ahLst/>
              <a:cxnLst>
                <a:cxn ang="T6">
                  <a:pos x="T0" y="T1"/>
                </a:cxn>
                <a:cxn ang="T7">
                  <a:pos x="T2" y="T3"/>
                </a:cxn>
                <a:cxn ang="T8">
                  <a:pos x="T4" y="T5"/>
                </a:cxn>
              </a:cxnLst>
              <a:rect l="T9" t="T10" r="T11" b="T12"/>
              <a:pathLst>
                <a:path w="384" h="104">
                  <a:moveTo>
                    <a:pt x="0" y="104"/>
                  </a:moveTo>
                  <a:cubicBezTo>
                    <a:pt x="64" y="60"/>
                    <a:pt x="128" y="16"/>
                    <a:pt x="192" y="8"/>
                  </a:cubicBezTo>
                  <a:cubicBezTo>
                    <a:pt x="256" y="0"/>
                    <a:pt x="352" y="48"/>
                    <a:pt x="384" y="56"/>
                  </a:cubicBezTo>
                </a:path>
              </a:pathLst>
            </a:custGeom>
            <a:noFill/>
            <a:ln w="25400">
              <a:solidFill>
                <a:schemeClr val="tx1"/>
              </a:solidFill>
              <a:round/>
              <a:headEnd/>
              <a:tailEnd/>
            </a:ln>
          </p:spPr>
          <p:txBody>
            <a:bodyPr/>
            <a:lstStyle/>
            <a:p>
              <a:endParaRPr lang="en-US"/>
            </a:p>
          </p:txBody>
        </p:sp>
        <p:sp>
          <p:nvSpPr>
            <p:cNvPr id="41002" name="Oval 32"/>
            <p:cNvSpPr>
              <a:spLocks noChangeArrowheads="1"/>
            </p:cNvSpPr>
            <p:nvPr/>
          </p:nvSpPr>
          <p:spPr bwMode="auto">
            <a:xfrm>
              <a:off x="3945" y="1029"/>
              <a:ext cx="336" cy="192"/>
            </a:xfrm>
            <a:prstGeom prst="ellipse">
              <a:avLst/>
            </a:prstGeom>
            <a:solidFill>
              <a:srgbClr val="FF0000">
                <a:alpha val="50195"/>
              </a:srgbClr>
            </a:solidFill>
            <a:ln w="9525">
              <a:solidFill>
                <a:srgbClr val="FF0000"/>
              </a:solidFill>
              <a:round/>
              <a:headEnd/>
              <a:tailEnd/>
            </a:ln>
          </p:spPr>
          <p:txBody>
            <a:bodyPr wrap="none" anchor="ctr"/>
            <a:lstStyle/>
            <a:p>
              <a:endParaRPr lang="en-US"/>
            </a:p>
          </p:txBody>
        </p:sp>
        <p:sp>
          <p:nvSpPr>
            <p:cNvPr id="41003" name="Text Box 33"/>
            <p:cNvSpPr txBox="1">
              <a:spLocks noChangeArrowheads="1"/>
            </p:cNvSpPr>
            <p:nvPr/>
          </p:nvSpPr>
          <p:spPr bwMode="auto">
            <a:xfrm rot="16200000">
              <a:off x="4799" y="1297"/>
              <a:ext cx="1345" cy="288"/>
            </a:xfrm>
            <a:prstGeom prst="rect">
              <a:avLst/>
            </a:prstGeom>
            <a:noFill/>
            <a:ln w="9525">
              <a:noFill/>
              <a:miter lim="800000"/>
              <a:headEnd/>
              <a:tailEnd/>
            </a:ln>
          </p:spPr>
          <p:txBody>
            <a:bodyPr wrap="none">
              <a:spAutoFit/>
            </a:bodyPr>
            <a:lstStyle/>
            <a:p>
              <a:r>
                <a:rPr lang="en-US" dirty="0">
                  <a:solidFill>
                    <a:srgbClr val="0033CC"/>
                  </a:solidFill>
                  <a:sym typeface="Symbol" pitchFamily="18" charset="2"/>
                </a:rPr>
                <a:t></a:t>
              </a:r>
              <a:r>
                <a:rPr lang="en-US" dirty="0">
                  <a:solidFill>
                    <a:srgbClr val="0033CC"/>
                  </a:solidFill>
                </a:rPr>
                <a:t> Laplacian </a:t>
              </a:r>
              <a:r>
                <a:rPr lang="en-US" dirty="0">
                  <a:solidFill>
                    <a:srgbClr val="0033CC"/>
                  </a:solidFill>
                  <a:sym typeface="Symbol" pitchFamily="18" charset="2"/>
                </a:rPr>
                <a:t></a:t>
              </a:r>
              <a:endParaRPr lang="ru-RU" dirty="0">
                <a:solidFill>
                  <a:srgbClr val="0033CC"/>
                </a:solidFill>
                <a:sym typeface="Symbol" pitchFamily="18" charset="2"/>
              </a:endParaRPr>
            </a:p>
          </p:txBody>
        </p:sp>
      </p:grpSp>
      <p:grpSp>
        <p:nvGrpSpPr>
          <p:cNvPr id="3" name="Group 71"/>
          <p:cNvGrpSpPr>
            <a:grpSpLocks/>
          </p:cNvGrpSpPr>
          <p:nvPr/>
        </p:nvGrpSpPr>
        <p:grpSpPr bwMode="auto">
          <a:xfrm>
            <a:off x="0" y="3505200"/>
            <a:ext cx="9144000" cy="2438400"/>
            <a:chOff x="0" y="2208"/>
            <a:chExt cx="5760" cy="1536"/>
          </a:xfrm>
        </p:grpSpPr>
        <p:sp>
          <p:nvSpPr>
            <p:cNvPr id="40968" name="Rectangle 34"/>
            <p:cNvSpPr>
              <a:spLocks noChangeArrowheads="1"/>
            </p:cNvSpPr>
            <p:nvPr/>
          </p:nvSpPr>
          <p:spPr bwMode="auto">
            <a:xfrm>
              <a:off x="240" y="2352"/>
              <a:ext cx="2640" cy="1296"/>
            </a:xfrm>
            <a:prstGeom prst="rect">
              <a:avLst/>
            </a:prstGeom>
            <a:noFill/>
            <a:ln w="9525">
              <a:noFill/>
              <a:miter lim="800000"/>
              <a:headEnd/>
              <a:tailEnd/>
            </a:ln>
          </p:spPr>
          <p:txBody>
            <a:bodyPr/>
            <a:lstStyle/>
            <a:p>
              <a:pPr marL="342900" indent="-342900">
                <a:lnSpc>
                  <a:spcPct val="90000"/>
                </a:lnSpc>
                <a:spcBef>
                  <a:spcPct val="20000"/>
                </a:spcBef>
                <a:buFontTx/>
                <a:buChar char="•"/>
              </a:pPr>
              <a:r>
                <a:rPr lang="en-US" sz="2800">
                  <a:solidFill>
                    <a:srgbClr val="0033CC"/>
                  </a:solidFill>
                </a:rPr>
                <a:t>SIFT (Lowe)</a:t>
              </a:r>
              <a:r>
                <a:rPr lang="en-US" sz="2800" baseline="30000"/>
                <a:t>2</a:t>
              </a:r>
              <a:r>
                <a:rPr lang="en-US" sz="2800"/>
                <a:t/>
              </a:r>
              <a:br>
                <a:rPr lang="en-US" sz="2800"/>
              </a:br>
              <a:r>
                <a:rPr lang="en-US" i="1"/>
                <a:t>Find local maximum of:</a:t>
              </a:r>
            </a:p>
            <a:p>
              <a:pPr marL="742950" lvl="1" indent="-285750">
                <a:lnSpc>
                  <a:spcPct val="90000"/>
                </a:lnSpc>
                <a:spcBef>
                  <a:spcPct val="20000"/>
                </a:spcBef>
                <a:buFontTx/>
                <a:buChar char="–"/>
              </a:pPr>
              <a:r>
                <a:rPr lang="en-US"/>
                <a:t>Difference of Gaussians in space and scale</a:t>
              </a:r>
            </a:p>
          </p:txBody>
        </p:sp>
        <p:sp>
          <p:nvSpPr>
            <p:cNvPr id="40969" name="AutoShape 52"/>
            <p:cNvSpPr>
              <a:spLocks noChangeArrowheads="1"/>
            </p:cNvSpPr>
            <p:nvPr/>
          </p:nvSpPr>
          <p:spPr bwMode="auto">
            <a:xfrm>
              <a:off x="3312" y="3120"/>
              <a:ext cx="2016" cy="240"/>
            </a:xfrm>
            <a:prstGeom prst="parallelogram">
              <a:avLst>
                <a:gd name="adj" fmla="val 210000"/>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0970" name="Line 53"/>
            <p:cNvSpPr>
              <a:spLocks noChangeShapeType="1"/>
            </p:cNvSpPr>
            <p:nvPr/>
          </p:nvSpPr>
          <p:spPr bwMode="auto">
            <a:xfrm flipV="1">
              <a:off x="2976" y="2544"/>
              <a:ext cx="0" cy="912"/>
            </a:xfrm>
            <a:prstGeom prst="line">
              <a:avLst/>
            </a:prstGeom>
            <a:noFill/>
            <a:ln w="19050">
              <a:solidFill>
                <a:schemeClr val="tx1"/>
              </a:solidFill>
              <a:round/>
              <a:headEnd/>
              <a:tailEnd type="stealth" w="med" len="med"/>
            </a:ln>
          </p:spPr>
          <p:txBody>
            <a:bodyPr/>
            <a:lstStyle/>
            <a:p>
              <a:endParaRPr lang="en-US"/>
            </a:p>
          </p:txBody>
        </p:sp>
        <p:sp>
          <p:nvSpPr>
            <p:cNvPr id="40971" name="Line 54"/>
            <p:cNvSpPr>
              <a:spLocks noChangeShapeType="1"/>
            </p:cNvSpPr>
            <p:nvPr/>
          </p:nvSpPr>
          <p:spPr bwMode="auto">
            <a:xfrm>
              <a:off x="2976" y="3456"/>
              <a:ext cx="2160" cy="0"/>
            </a:xfrm>
            <a:prstGeom prst="line">
              <a:avLst/>
            </a:prstGeom>
            <a:noFill/>
            <a:ln w="19050">
              <a:solidFill>
                <a:schemeClr val="tx1"/>
              </a:solidFill>
              <a:round/>
              <a:headEnd/>
              <a:tailEnd type="stealth" w="med" len="med"/>
            </a:ln>
          </p:spPr>
          <p:txBody>
            <a:bodyPr/>
            <a:lstStyle/>
            <a:p>
              <a:endParaRPr lang="en-US"/>
            </a:p>
          </p:txBody>
        </p:sp>
        <p:sp>
          <p:nvSpPr>
            <p:cNvPr id="40972" name="Line 55"/>
            <p:cNvSpPr>
              <a:spLocks noChangeShapeType="1"/>
            </p:cNvSpPr>
            <p:nvPr/>
          </p:nvSpPr>
          <p:spPr bwMode="auto">
            <a:xfrm flipV="1">
              <a:off x="2976" y="3110"/>
              <a:ext cx="668" cy="346"/>
            </a:xfrm>
            <a:prstGeom prst="line">
              <a:avLst/>
            </a:prstGeom>
            <a:noFill/>
            <a:ln w="19050">
              <a:solidFill>
                <a:schemeClr val="tx1"/>
              </a:solidFill>
              <a:round/>
              <a:headEnd/>
              <a:tailEnd type="stealth" w="med" len="med"/>
            </a:ln>
          </p:spPr>
          <p:txBody>
            <a:bodyPr/>
            <a:lstStyle/>
            <a:p>
              <a:endParaRPr lang="en-US"/>
            </a:p>
          </p:txBody>
        </p:sp>
        <p:sp>
          <p:nvSpPr>
            <p:cNvPr id="40973" name="Text Box 56"/>
            <p:cNvSpPr txBox="1">
              <a:spLocks noChangeArrowheads="1"/>
            </p:cNvSpPr>
            <p:nvPr/>
          </p:nvSpPr>
          <p:spPr bwMode="auto">
            <a:xfrm>
              <a:off x="2832" y="2304"/>
              <a:ext cx="499" cy="288"/>
            </a:xfrm>
            <a:prstGeom prst="rect">
              <a:avLst/>
            </a:prstGeom>
            <a:noFill/>
            <a:ln w="9525">
              <a:noFill/>
              <a:miter lim="800000"/>
              <a:headEnd/>
              <a:tailEnd/>
            </a:ln>
          </p:spPr>
          <p:txBody>
            <a:bodyPr wrap="none">
              <a:spAutoFit/>
            </a:bodyPr>
            <a:lstStyle/>
            <a:p>
              <a:r>
                <a:rPr lang="en-US"/>
                <a:t>scale</a:t>
              </a:r>
              <a:endParaRPr lang="ru-RU"/>
            </a:p>
          </p:txBody>
        </p:sp>
        <p:sp>
          <p:nvSpPr>
            <p:cNvPr id="40974" name="Text Box 57"/>
            <p:cNvSpPr txBox="1">
              <a:spLocks noChangeArrowheads="1"/>
            </p:cNvSpPr>
            <p:nvPr/>
          </p:nvSpPr>
          <p:spPr bwMode="auto">
            <a:xfrm>
              <a:off x="5004" y="3439"/>
              <a:ext cx="187" cy="250"/>
            </a:xfrm>
            <a:prstGeom prst="rect">
              <a:avLst/>
            </a:prstGeom>
            <a:noFill/>
            <a:ln w="9525">
              <a:noFill/>
              <a:miter lim="800000"/>
              <a:headEnd/>
              <a:tailEnd/>
            </a:ln>
          </p:spPr>
          <p:txBody>
            <a:bodyPr wrap="none">
              <a:spAutoFit/>
            </a:bodyPr>
            <a:lstStyle/>
            <a:p>
              <a:r>
                <a:rPr lang="en-US" sz="2000" i="1"/>
                <a:t>x</a:t>
              </a:r>
              <a:endParaRPr lang="ru-RU" sz="2000" i="1"/>
            </a:p>
          </p:txBody>
        </p:sp>
        <p:sp>
          <p:nvSpPr>
            <p:cNvPr id="40975" name="Text Box 58"/>
            <p:cNvSpPr txBox="1">
              <a:spLocks noChangeArrowheads="1"/>
            </p:cNvSpPr>
            <p:nvPr/>
          </p:nvSpPr>
          <p:spPr bwMode="auto">
            <a:xfrm>
              <a:off x="3324" y="3007"/>
              <a:ext cx="187" cy="250"/>
            </a:xfrm>
            <a:prstGeom prst="rect">
              <a:avLst/>
            </a:prstGeom>
            <a:noFill/>
            <a:ln w="9525">
              <a:noFill/>
              <a:miter lim="800000"/>
              <a:headEnd/>
              <a:tailEnd/>
            </a:ln>
          </p:spPr>
          <p:txBody>
            <a:bodyPr wrap="none">
              <a:spAutoFit/>
            </a:bodyPr>
            <a:lstStyle/>
            <a:p>
              <a:r>
                <a:rPr lang="en-US" sz="2000" i="1"/>
                <a:t>y</a:t>
              </a:r>
              <a:endParaRPr lang="ru-RU" sz="2000" i="1"/>
            </a:p>
          </p:txBody>
        </p:sp>
        <p:sp>
          <p:nvSpPr>
            <p:cNvPr id="40976" name="Text Box 59"/>
            <p:cNvSpPr txBox="1">
              <a:spLocks noChangeArrowheads="1"/>
            </p:cNvSpPr>
            <p:nvPr/>
          </p:nvSpPr>
          <p:spPr bwMode="auto">
            <a:xfrm>
              <a:off x="3509" y="3456"/>
              <a:ext cx="964" cy="288"/>
            </a:xfrm>
            <a:prstGeom prst="rect">
              <a:avLst/>
            </a:prstGeom>
            <a:noFill/>
            <a:ln w="9525">
              <a:noFill/>
              <a:miter lim="800000"/>
              <a:headEnd/>
              <a:tailEnd/>
            </a:ln>
          </p:spPr>
          <p:txBody>
            <a:bodyPr wrap="none">
              <a:spAutoFit/>
            </a:bodyPr>
            <a:lstStyle/>
            <a:p>
              <a:r>
                <a:rPr lang="en-US">
                  <a:solidFill>
                    <a:srgbClr val="0033CC"/>
                  </a:solidFill>
                  <a:sym typeface="Symbol" pitchFamily="18" charset="2"/>
                </a:rPr>
                <a:t></a:t>
              </a:r>
              <a:r>
                <a:rPr lang="en-US">
                  <a:solidFill>
                    <a:srgbClr val="0033CC"/>
                  </a:solidFill>
                </a:rPr>
                <a:t> DoG </a:t>
              </a:r>
              <a:r>
                <a:rPr lang="en-US">
                  <a:solidFill>
                    <a:srgbClr val="0033CC"/>
                  </a:solidFill>
                  <a:sym typeface="Symbol" pitchFamily="18" charset="2"/>
                </a:rPr>
                <a:t></a:t>
              </a:r>
              <a:endParaRPr lang="ru-RU">
                <a:solidFill>
                  <a:srgbClr val="0033CC"/>
                </a:solidFill>
                <a:sym typeface="Symbol" pitchFamily="18" charset="2"/>
              </a:endParaRPr>
            </a:p>
          </p:txBody>
        </p:sp>
        <p:sp>
          <p:nvSpPr>
            <p:cNvPr id="40977" name="Freeform 60"/>
            <p:cNvSpPr>
              <a:spLocks/>
            </p:cNvSpPr>
            <p:nvPr/>
          </p:nvSpPr>
          <p:spPr bwMode="auto">
            <a:xfrm>
              <a:off x="3936" y="3208"/>
              <a:ext cx="384" cy="104"/>
            </a:xfrm>
            <a:custGeom>
              <a:avLst/>
              <a:gdLst>
                <a:gd name="T0" fmla="*/ 0 w 384"/>
                <a:gd name="T1" fmla="*/ 104 h 104"/>
                <a:gd name="T2" fmla="*/ 192 w 384"/>
                <a:gd name="T3" fmla="*/ 8 h 104"/>
                <a:gd name="T4" fmla="*/ 384 w 384"/>
                <a:gd name="T5" fmla="*/ 56 h 104"/>
                <a:gd name="T6" fmla="*/ 0 60000 65536"/>
                <a:gd name="T7" fmla="*/ 0 60000 65536"/>
                <a:gd name="T8" fmla="*/ 0 60000 65536"/>
                <a:gd name="T9" fmla="*/ 0 w 384"/>
                <a:gd name="T10" fmla="*/ 0 h 104"/>
                <a:gd name="T11" fmla="*/ 384 w 384"/>
                <a:gd name="T12" fmla="*/ 104 h 104"/>
              </a:gdLst>
              <a:ahLst/>
              <a:cxnLst>
                <a:cxn ang="T6">
                  <a:pos x="T0" y="T1"/>
                </a:cxn>
                <a:cxn ang="T7">
                  <a:pos x="T2" y="T3"/>
                </a:cxn>
                <a:cxn ang="T8">
                  <a:pos x="T4" y="T5"/>
                </a:cxn>
              </a:cxnLst>
              <a:rect l="T9" t="T10" r="T11" b="T12"/>
              <a:pathLst>
                <a:path w="384" h="104">
                  <a:moveTo>
                    <a:pt x="0" y="104"/>
                  </a:moveTo>
                  <a:cubicBezTo>
                    <a:pt x="64" y="60"/>
                    <a:pt x="128" y="16"/>
                    <a:pt x="192" y="8"/>
                  </a:cubicBezTo>
                  <a:cubicBezTo>
                    <a:pt x="256" y="0"/>
                    <a:pt x="352" y="48"/>
                    <a:pt x="384" y="56"/>
                  </a:cubicBezTo>
                </a:path>
              </a:pathLst>
            </a:custGeom>
            <a:noFill/>
            <a:ln w="25400">
              <a:solidFill>
                <a:schemeClr val="tx1"/>
              </a:solidFill>
              <a:round/>
              <a:headEnd/>
              <a:tailEnd/>
            </a:ln>
          </p:spPr>
          <p:txBody>
            <a:bodyPr/>
            <a:lstStyle/>
            <a:p>
              <a:endParaRPr lang="en-US"/>
            </a:p>
          </p:txBody>
        </p:sp>
        <p:sp>
          <p:nvSpPr>
            <p:cNvPr id="40978" name="Oval 61"/>
            <p:cNvSpPr>
              <a:spLocks noChangeArrowheads="1"/>
            </p:cNvSpPr>
            <p:nvPr/>
          </p:nvSpPr>
          <p:spPr bwMode="auto">
            <a:xfrm>
              <a:off x="4032" y="3168"/>
              <a:ext cx="144" cy="96"/>
            </a:xfrm>
            <a:prstGeom prst="ellipse">
              <a:avLst/>
            </a:prstGeom>
            <a:solidFill>
              <a:srgbClr val="FF0000">
                <a:alpha val="50195"/>
              </a:srgbClr>
            </a:solidFill>
            <a:ln w="9525">
              <a:solidFill>
                <a:srgbClr val="FF0000"/>
              </a:solidFill>
              <a:round/>
              <a:headEnd/>
              <a:tailEnd/>
            </a:ln>
          </p:spPr>
          <p:txBody>
            <a:bodyPr wrap="none" anchor="ctr"/>
            <a:lstStyle/>
            <a:p>
              <a:endParaRPr lang="en-US"/>
            </a:p>
          </p:txBody>
        </p:sp>
        <p:sp>
          <p:nvSpPr>
            <p:cNvPr id="40979" name="AutoShape 62"/>
            <p:cNvSpPr>
              <a:spLocks noChangeArrowheads="1"/>
            </p:cNvSpPr>
            <p:nvPr/>
          </p:nvSpPr>
          <p:spPr bwMode="auto">
            <a:xfrm>
              <a:off x="3312" y="2784"/>
              <a:ext cx="2016" cy="240"/>
            </a:xfrm>
            <a:prstGeom prst="parallelogram">
              <a:avLst>
                <a:gd name="adj" fmla="val 210000"/>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0980" name="Freeform 63"/>
            <p:cNvSpPr>
              <a:spLocks/>
            </p:cNvSpPr>
            <p:nvPr/>
          </p:nvSpPr>
          <p:spPr bwMode="auto">
            <a:xfrm>
              <a:off x="3936" y="2872"/>
              <a:ext cx="384" cy="104"/>
            </a:xfrm>
            <a:custGeom>
              <a:avLst/>
              <a:gdLst>
                <a:gd name="T0" fmla="*/ 0 w 384"/>
                <a:gd name="T1" fmla="*/ 104 h 104"/>
                <a:gd name="T2" fmla="*/ 192 w 384"/>
                <a:gd name="T3" fmla="*/ 8 h 104"/>
                <a:gd name="T4" fmla="*/ 384 w 384"/>
                <a:gd name="T5" fmla="*/ 56 h 104"/>
                <a:gd name="T6" fmla="*/ 0 60000 65536"/>
                <a:gd name="T7" fmla="*/ 0 60000 65536"/>
                <a:gd name="T8" fmla="*/ 0 60000 65536"/>
                <a:gd name="T9" fmla="*/ 0 w 384"/>
                <a:gd name="T10" fmla="*/ 0 h 104"/>
                <a:gd name="T11" fmla="*/ 384 w 384"/>
                <a:gd name="T12" fmla="*/ 104 h 104"/>
              </a:gdLst>
              <a:ahLst/>
              <a:cxnLst>
                <a:cxn ang="T6">
                  <a:pos x="T0" y="T1"/>
                </a:cxn>
                <a:cxn ang="T7">
                  <a:pos x="T2" y="T3"/>
                </a:cxn>
                <a:cxn ang="T8">
                  <a:pos x="T4" y="T5"/>
                </a:cxn>
              </a:cxnLst>
              <a:rect l="T9" t="T10" r="T11" b="T12"/>
              <a:pathLst>
                <a:path w="384" h="104">
                  <a:moveTo>
                    <a:pt x="0" y="104"/>
                  </a:moveTo>
                  <a:cubicBezTo>
                    <a:pt x="64" y="60"/>
                    <a:pt x="128" y="16"/>
                    <a:pt x="192" y="8"/>
                  </a:cubicBezTo>
                  <a:cubicBezTo>
                    <a:pt x="256" y="0"/>
                    <a:pt x="352" y="48"/>
                    <a:pt x="384" y="56"/>
                  </a:cubicBezTo>
                </a:path>
              </a:pathLst>
            </a:custGeom>
            <a:noFill/>
            <a:ln w="25400">
              <a:solidFill>
                <a:schemeClr val="tx1"/>
              </a:solidFill>
              <a:round/>
              <a:headEnd/>
              <a:tailEnd/>
            </a:ln>
          </p:spPr>
          <p:txBody>
            <a:bodyPr/>
            <a:lstStyle/>
            <a:p>
              <a:endParaRPr lang="en-US"/>
            </a:p>
          </p:txBody>
        </p:sp>
        <p:sp>
          <p:nvSpPr>
            <p:cNvPr id="40981" name="Oval 64"/>
            <p:cNvSpPr>
              <a:spLocks noChangeAspect="1" noChangeArrowheads="1"/>
            </p:cNvSpPr>
            <p:nvPr/>
          </p:nvSpPr>
          <p:spPr bwMode="auto">
            <a:xfrm>
              <a:off x="4014" y="2809"/>
              <a:ext cx="192" cy="128"/>
            </a:xfrm>
            <a:prstGeom prst="ellipse">
              <a:avLst/>
            </a:prstGeom>
            <a:solidFill>
              <a:srgbClr val="FF0000">
                <a:alpha val="50195"/>
              </a:srgbClr>
            </a:solidFill>
            <a:ln w="9525">
              <a:solidFill>
                <a:srgbClr val="FF0000"/>
              </a:solidFill>
              <a:round/>
              <a:headEnd/>
              <a:tailEnd/>
            </a:ln>
          </p:spPr>
          <p:txBody>
            <a:bodyPr wrap="none" anchor="ctr"/>
            <a:lstStyle/>
            <a:p>
              <a:endParaRPr lang="en-US"/>
            </a:p>
          </p:txBody>
        </p:sp>
        <p:sp>
          <p:nvSpPr>
            <p:cNvPr id="40982" name="AutoShape 65"/>
            <p:cNvSpPr>
              <a:spLocks noChangeArrowheads="1"/>
            </p:cNvSpPr>
            <p:nvPr/>
          </p:nvSpPr>
          <p:spPr bwMode="auto">
            <a:xfrm>
              <a:off x="3312" y="2448"/>
              <a:ext cx="2016" cy="240"/>
            </a:xfrm>
            <a:prstGeom prst="parallelogram">
              <a:avLst>
                <a:gd name="adj" fmla="val 210000"/>
              </a:avLst>
            </a:prstGeom>
            <a:solidFill>
              <a:schemeClr val="accent1">
                <a:alpha val="50195"/>
              </a:schemeClr>
            </a:solidFill>
            <a:ln w="9525">
              <a:solidFill>
                <a:schemeClr val="tx1"/>
              </a:solidFill>
              <a:miter lim="800000"/>
              <a:headEnd/>
              <a:tailEnd/>
            </a:ln>
          </p:spPr>
          <p:txBody>
            <a:bodyPr wrap="none" anchor="ctr"/>
            <a:lstStyle/>
            <a:p>
              <a:endParaRPr lang="en-US"/>
            </a:p>
          </p:txBody>
        </p:sp>
        <p:sp>
          <p:nvSpPr>
            <p:cNvPr id="40983" name="Freeform 66"/>
            <p:cNvSpPr>
              <a:spLocks/>
            </p:cNvSpPr>
            <p:nvPr/>
          </p:nvSpPr>
          <p:spPr bwMode="auto">
            <a:xfrm>
              <a:off x="3936" y="2536"/>
              <a:ext cx="384" cy="104"/>
            </a:xfrm>
            <a:custGeom>
              <a:avLst/>
              <a:gdLst>
                <a:gd name="T0" fmla="*/ 0 w 384"/>
                <a:gd name="T1" fmla="*/ 104 h 104"/>
                <a:gd name="T2" fmla="*/ 192 w 384"/>
                <a:gd name="T3" fmla="*/ 8 h 104"/>
                <a:gd name="T4" fmla="*/ 384 w 384"/>
                <a:gd name="T5" fmla="*/ 56 h 104"/>
                <a:gd name="T6" fmla="*/ 0 60000 65536"/>
                <a:gd name="T7" fmla="*/ 0 60000 65536"/>
                <a:gd name="T8" fmla="*/ 0 60000 65536"/>
                <a:gd name="T9" fmla="*/ 0 w 384"/>
                <a:gd name="T10" fmla="*/ 0 h 104"/>
                <a:gd name="T11" fmla="*/ 384 w 384"/>
                <a:gd name="T12" fmla="*/ 104 h 104"/>
              </a:gdLst>
              <a:ahLst/>
              <a:cxnLst>
                <a:cxn ang="T6">
                  <a:pos x="T0" y="T1"/>
                </a:cxn>
                <a:cxn ang="T7">
                  <a:pos x="T2" y="T3"/>
                </a:cxn>
                <a:cxn ang="T8">
                  <a:pos x="T4" y="T5"/>
                </a:cxn>
              </a:cxnLst>
              <a:rect l="T9" t="T10" r="T11" b="T12"/>
              <a:pathLst>
                <a:path w="384" h="104">
                  <a:moveTo>
                    <a:pt x="0" y="104"/>
                  </a:moveTo>
                  <a:cubicBezTo>
                    <a:pt x="64" y="60"/>
                    <a:pt x="128" y="16"/>
                    <a:pt x="192" y="8"/>
                  </a:cubicBezTo>
                  <a:cubicBezTo>
                    <a:pt x="256" y="0"/>
                    <a:pt x="352" y="48"/>
                    <a:pt x="384" y="56"/>
                  </a:cubicBezTo>
                </a:path>
              </a:pathLst>
            </a:custGeom>
            <a:noFill/>
            <a:ln w="25400">
              <a:solidFill>
                <a:schemeClr val="tx1"/>
              </a:solidFill>
              <a:round/>
              <a:headEnd/>
              <a:tailEnd/>
            </a:ln>
          </p:spPr>
          <p:txBody>
            <a:bodyPr/>
            <a:lstStyle/>
            <a:p>
              <a:endParaRPr lang="en-US"/>
            </a:p>
          </p:txBody>
        </p:sp>
        <p:sp>
          <p:nvSpPr>
            <p:cNvPr id="40984" name="Oval 67"/>
            <p:cNvSpPr>
              <a:spLocks noChangeArrowheads="1"/>
            </p:cNvSpPr>
            <p:nvPr/>
          </p:nvSpPr>
          <p:spPr bwMode="auto">
            <a:xfrm>
              <a:off x="3945" y="2469"/>
              <a:ext cx="336" cy="192"/>
            </a:xfrm>
            <a:prstGeom prst="ellipse">
              <a:avLst/>
            </a:prstGeom>
            <a:solidFill>
              <a:srgbClr val="FF0000">
                <a:alpha val="50195"/>
              </a:srgbClr>
            </a:solidFill>
            <a:ln w="9525">
              <a:solidFill>
                <a:srgbClr val="FF0000"/>
              </a:solidFill>
              <a:round/>
              <a:headEnd/>
              <a:tailEnd/>
            </a:ln>
          </p:spPr>
          <p:txBody>
            <a:bodyPr wrap="none" anchor="ctr"/>
            <a:lstStyle/>
            <a:p>
              <a:endParaRPr lang="en-US"/>
            </a:p>
          </p:txBody>
        </p:sp>
        <p:sp>
          <p:nvSpPr>
            <p:cNvPr id="40985" name="Text Box 68"/>
            <p:cNvSpPr txBox="1">
              <a:spLocks noChangeArrowheads="1"/>
            </p:cNvSpPr>
            <p:nvPr/>
          </p:nvSpPr>
          <p:spPr bwMode="auto">
            <a:xfrm rot="16200000">
              <a:off x="4990" y="2735"/>
              <a:ext cx="964" cy="288"/>
            </a:xfrm>
            <a:prstGeom prst="rect">
              <a:avLst/>
            </a:prstGeom>
            <a:noFill/>
            <a:ln w="9525">
              <a:noFill/>
              <a:miter lim="800000"/>
              <a:headEnd/>
              <a:tailEnd/>
            </a:ln>
          </p:spPr>
          <p:txBody>
            <a:bodyPr wrap="none">
              <a:spAutoFit/>
            </a:bodyPr>
            <a:lstStyle/>
            <a:p>
              <a:r>
                <a:rPr lang="en-US" dirty="0">
                  <a:solidFill>
                    <a:srgbClr val="0033CC"/>
                  </a:solidFill>
                  <a:sym typeface="Symbol" pitchFamily="18" charset="2"/>
                </a:rPr>
                <a:t></a:t>
              </a:r>
              <a:r>
                <a:rPr lang="en-US" dirty="0">
                  <a:solidFill>
                    <a:srgbClr val="0033CC"/>
                  </a:solidFill>
                </a:rPr>
                <a:t> </a:t>
              </a:r>
              <a:r>
                <a:rPr lang="en-US" dirty="0" err="1">
                  <a:solidFill>
                    <a:srgbClr val="0033CC"/>
                  </a:solidFill>
                </a:rPr>
                <a:t>DoG</a:t>
              </a:r>
              <a:r>
                <a:rPr lang="en-US" dirty="0">
                  <a:solidFill>
                    <a:srgbClr val="0033CC"/>
                  </a:solidFill>
                </a:rPr>
                <a:t> </a:t>
              </a:r>
              <a:r>
                <a:rPr lang="en-US" dirty="0">
                  <a:solidFill>
                    <a:srgbClr val="0033CC"/>
                  </a:solidFill>
                  <a:sym typeface="Symbol" pitchFamily="18" charset="2"/>
                </a:rPr>
                <a:t></a:t>
              </a:r>
              <a:endParaRPr lang="ru-RU" dirty="0">
                <a:solidFill>
                  <a:srgbClr val="0033CC"/>
                </a:solidFill>
                <a:sym typeface="Symbol" pitchFamily="18" charset="2"/>
              </a:endParaRPr>
            </a:p>
          </p:txBody>
        </p:sp>
        <p:sp>
          <p:nvSpPr>
            <p:cNvPr id="40986" name="Line 70"/>
            <p:cNvSpPr>
              <a:spLocks noChangeShapeType="1"/>
            </p:cNvSpPr>
            <p:nvPr/>
          </p:nvSpPr>
          <p:spPr bwMode="auto">
            <a:xfrm>
              <a:off x="0" y="2208"/>
              <a:ext cx="5760" cy="0"/>
            </a:xfrm>
            <a:prstGeom prst="line">
              <a:avLst/>
            </a:prstGeom>
            <a:noFill/>
            <a:ln w="9525">
              <a:solidFill>
                <a:schemeClr val="tx1"/>
              </a:solidFill>
              <a:round/>
              <a:headEnd/>
              <a:tailEnd/>
            </a:ln>
          </p:spPr>
          <p:txBody>
            <a:bodyPr/>
            <a:lstStyle/>
            <a:p>
              <a:endParaRPr lang="en-US"/>
            </a:p>
          </p:txBody>
        </p:sp>
      </p:grpSp>
    </p:spTree>
    <p:extLst>
      <p:ext uri="{BB962C8B-B14F-4D97-AF65-F5344CB8AC3E}">
        <p14:creationId xmlns:p14="http://schemas.microsoft.com/office/powerpoint/2010/main" val="88348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tomasi1"/>
          <p:cNvPicPr>
            <a:picLocks noChangeAspect="1" noChangeArrowheads="1"/>
          </p:cNvPicPr>
          <p:nvPr/>
        </p:nvPicPr>
        <p:blipFill>
          <a:blip r:embed="rId2">
            <a:extLst>
              <a:ext uri="{28A0092B-C50C-407E-A947-70E740481C1C}">
                <a14:useLocalDpi xmlns:a14="http://schemas.microsoft.com/office/drawing/2010/main" val="0"/>
              </a:ext>
            </a:extLst>
          </a:blip>
          <a:srcRect r="54150" b="56061"/>
          <a:stretch>
            <a:fillRect/>
          </a:stretch>
        </p:blipFill>
        <p:spPr bwMode="auto">
          <a:xfrm>
            <a:off x="914400" y="2152650"/>
            <a:ext cx="2927350"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7" name="Picture 3" descr="tomasi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138" y="2185988"/>
            <a:ext cx="3141662"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Freeform 4"/>
          <p:cNvSpPr>
            <a:spLocks/>
          </p:cNvSpPr>
          <p:nvPr/>
        </p:nvSpPr>
        <p:spPr bwMode="auto">
          <a:xfrm>
            <a:off x="1117600" y="3765550"/>
            <a:ext cx="1417638" cy="1308100"/>
          </a:xfrm>
          <a:custGeom>
            <a:avLst/>
            <a:gdLst>
              <a:gd name="T0" fmla="*/ 0 w 672"/>
              <a:gd name="T1" fmla="*/ 0 h 624"/>
              <a:gd name="T2" fmla="*/ 1417638 w 672"/>
              <a:gd name="T3" fmla="*/ 0 h 624"/>
              <a:gd name="T4" fmla="*/ 1417638 w 672"/>
              <a:gd name="T5" fmla="*/ 1308100 h 624"/>
              <a:gd name="T6" fmla="*/ 0 w 672"/>
              <a:gd name="T7" fmla="*/ 1308100 h 624"/>
              <a:gd name="T8" fmla="*/ 0 w 672"/>
              <a:gd name="T9" fmla="*/ 0 h 624"/>
              <a:gd name="T10" fmla="*/ 0 60000 65536"/>
              <a:gd name="T11" fmla="*/ 0 60000 65536"/>
              <a:gd name="T12" fmla="*/ 0 60000 65536"/>
              <a:gd name="T13" fmla="*/ 0 60000 65536"/>
              <a:gd name="T14" fmla="*/ 0 60000 65536"/>
              <a:gd name="T15" fmla="*/ 0 w 672"/>
              <a:gd name="T16" fmla="*/ 0 h 624"/>
              <a:gd name="T17" fmla="*/ 672 w 672"/>
              <a:gd name="T18" fmla="*/ 624 h 624"/>
            </a:gdLst>
            <a:ahLst/>
            <a:cxnLst>
              <a:cxn ang="T10">
                <a:pos x="T0" y="T1"/>
              </a:cxn>
              <a:cxn ang="T11">
                <a:pos x="T2" y="T3"/>
              </a:cxn>
              <a:cxn ang="T12">
                <a:pos x="T4" y="T5"/>
              </a:cxn>
              <a:cxn ang="T13">
                <a:pos x="T6" y="T7"/>
              </a:cxn>
              <a:cxn ang="T14">
                <a:pos x="T8" y="T9"/>
              </a:cxn>
            </a:cxnLst>
            <a:rect l="T15" t="T16" r="T17" b="T18"/>
            <a:pathLst>
              <a:path w="672" h="624">
                <a:moveTo>
                  <a:pt x="0" y="0"/>
                </a:moveTo>
                <a:lnTo>
                  <a:pt x="672" y="0"/>
                </a:lnTo>
                <a:lnTo>
                  <a:pt x="672" y="624"/>
                </a:lnTo>
                <a:lnTo>
                  <a:pt x="0" y="624"/>
                </a:lnTo>
                <a:lnTo>
                  <a:pt x="0" y="0"/>
                </a:lnTo>
                <a:close/>
              </a:path>
            </a:pathLst>
          </a:custGeom>
          <a:noFill/>
          <a:ln w="50800" cap="flat" cmpd="sng">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prstClr val="black"/>
              </a:solidFill>
              <a:latin typeface="Arial" pitchFamily="34" charset="0"/>
            </a:endParaRPr>
          </a:p>
        </p:txBody>
      </p:sp>
      <p:sp>
        <p:nvSpPr>
          <p:cNvPr id="118789" name="Freeform 5"/>
          <p:cNvSpPr>
            <a:spLocks/>
          </p:cNvSpPr>
          <p:nvPr/>
        </p:nvSpPr>
        <p:spPr bwMode="auto">
          <a:xfrm>
            <a:off x="6251575" y="3297238"/>
            <a:ext cx="908050" cy="1614487"/>
          </a:xfrm>
          <a:custGeom>
            <a:avLst/>
            <a:gdLst>
              <a:gd name="T0" fmla="*/ 100894 w 432"/>
              <a:gd name="T1" fmla="*/ 0 h 768"/>
              <a:gd name="T2" fmla="*/ 100894 w 432"/>
              <a:gd name="T3" fmla="*/ 706338 h 768"/>
              <a:gd name="T4" fmla="*/ 908050 w 432"/>
              <a:gd name="T5" fmla="*/ 1614487 h 768"/>
              <a:gd name="T6" fmla="*/ 908050 w 432"/>
              <a:gd name="T7" fmla="*/ 1009054 h 768"/>
              <a:gd name="T8" fmla="*/ 0 w 432"/>
              <a:gd name="T9" fmla="*/ 100905 h 768"/>
              <a:gd name="T10" fmla="*/ 0 60000 65536"/>
              <a:gd name="T11" fmla="*/ 0 60000 65536"/>
              <a:gd name="T12" fmla="*/ 0 60000 65536"/>
              <a:gd name="T13" fmla="*/ 0 60000 65536"/>
              <a:gd name="T14" fmla="*/ 0 60000 65536"/>
              <a:gd name="T15" fmla="*/ 0 w 432"/>
              <a:gd name="T16" fmla="*/ 0 h 768"/>
              <a:gd name="T17" fmla="*/ 432 w 432"/>
              <a:gd name="T18" fmla="*/ 768 h 768"/>
            </a:gdLst>
            <a:ahLst/>
            <a:cxnLst>
              <a:cxn ang="T10">
                <a:pos x="T0" y="T1"/>
              </a:cxn>
              <a:cxn ang="T11">
                <a:pos x="T2" y="T3"/>
              </a:cxn>
              <a:cxn ang="T12">
                <a:pos x="T4" y="T5"/>
              </a:cxn>
              <a:cxn ang="T13">
                <a:pos x="T6" y="T7"/>
              </a:cxn>
              <a:cxn ang="T14">
                <a:pos x="T8" y="T9"/>
              </a:cxn>
            </a:cxnLst>
            <a:rect l="T15" t="T16" r="T17" b="T18"/>
            <a:pathLst>
              <a:path w="432" h="768">
                <a:moveTo>
                  <a:pt x="48" y="0"/>
                </a:moveTo>
                <a:lnTo>
                  <a:pt x="48" y="336"/>
                </a:lnTo>
                <a:lnTo>
                  <a:pt x="432" y="768"/>
                </a:lnTo>
                <a:lnTo>
                  <a:pt x="432" y="480"/>
                </a:lnTo>
                <a:lnTo>
                  <a:pt x="0" y="48"/>
                </a:lnTo>
              </a:path>
            </a:pathLst>
          </a:custGeom>
          <a:noFill/>
          <a:ln w="50800" cap="flat" cmpd="sng">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prstClr val="black"/>
              </a:solidFill>
              <a:latin typeface="Arial" pitchFamily="34" charset="0"/>
            </a:endParaRPr>
          </a:p>
        </p:txBody>
      </p:sp>
      <p:sp>
        <p:nvSpPr>
          <p:cNvPr id="118790" name="Freeform 6"/>
          <p:cNvSpPr>
            <a:spLocks/>
          </p:cNvSpPr>
          <p:nvPr/>
        </p:nvSpPr>
        <p:spPr bwMode="auto">
          <a:xfrm>
            <a:off x="3048000" y="4953000"/>
            <a:ext cx="2819400" cy="533400"/>
          </a:xfrm>
          <a:custGeom>
            <a:avLst/>
            <a:gdLst>
              <a:gd name="T0" fmla="*/ 0 w 1776"/>
              <a:gd name="T1" fmla="*/ 0 h 336"/>
              <a:gd name="T2" fmla="*/ 1524000 w 1776"/>
              <a:gd name="T3" fmla="*/ 533400 h 336"/>
              <a:gd name="T4" fmla="*/ 2819400 w 1776"/>
              <a:gd name="T5" fmla="*/ 0 h 336"/>
              <a:gd name="T6" fmla="*/ 0 60000 65536"/>
              <a:gd name="T7" fmla="*/ 0 60000 65536"/>
              <a:gd name="T8" fmla="*/ 0 60000 65536"/>
              <a:gd name="T9" fmla="*/ 0 w 1776"/>
              <a:gd name="T10" fmla="*/ 0 h 336"/>
              <a:gd name="T11" fmla="*/ 1776 w 1776"/>
              <a:gd name="T12" fmla="*/ 336 h 336"/>
            </a:gdLst>
            <a:ahLst/>
            <a:cxnLst>
              <a:cxn ang="T6">
                <a:pos x="T0" y="T1"/>
              </a:cxn>
              <a:cxn ang="T7">
                <a:pos x="T2" y="T3"/>
              </a:cxn>
              <a:cxn ang="T8">
                <a:pos x="T4" y="T5"/>
              </a:cxn>
            </a:cxnLst>
            <a:rect l="T9" t="T10" r="T11" b="T12"/>
            <a:pathLst>
              <a:path w="1776" h="336">
                <a:moveTo>
                  <a:pt x="0" y="0"/>
                </a:moveTo>
                <a:cubicBezTo>
                  <a:pt x="332" y="168"/>
                  <a:pt x="664" y="336"/>
                  <a:pt x="960" y="336"/>
                </a:cubicBezTo>
                <a:cubicBezTo>
                  <a:pt x="1256" y="336"/>
                  <a:pt x="1516" y="168"/>
                  <a:pt x="1776" y="0"/>
                </a:cubicBezTo>
              </a:path>
            </a:pathLst>
          </a:custGeom>
          <a:noFill/>
          <a:ln w="76200" cap="flat" cmpd="sng">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prstClr val="black"/>
              </a:solidFill>
              <a:latin typeface="Arial" pitchFamily="34" charset="0"/>
            </a:endParaRPr>
          </a:p>
        </p:txBody>
      </p:sp>
      <p:sp>
        <p:nvSpPr>
          <p:cNvPr id="118791" name="Text Box 7"/>
          <p:cNvSpPr txBox="1">
            <a:spLocks noChangeArrowheads="1"/>
          </p:cNvSpPr>
          <p:nvPr/>
        </p:nvSpPr>
        <p:spPr bwMode="auto">
          <a:xfrm>
            <a:off x="3489325" y="5603875"/>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sz="2400">
                <a:solidFill>
                  <a:prstClr val="black"/>
                </a:solidFill>
              </a:rPr>
              <a:t>H</a:t>
            </a:r>
          </a:p>
        </p:txBody>
      </p:sp>
      <p:sp>
        <p:nvSpPr>
          <p:cNvPr id="118792" name="Oval 8"/>
          <p:cNvSpPr>
            <a:spLocks noChangeArrowheads="1"/>
          </p:cNvSpPr>
          <p:nvPr/>
        </p:nvSpPr>
        <p:spPr bwMode="auto">
          <a:xfrm>
            <a:off x="1447800" y="41148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793" name="Oval 9"/>
          <p:cNvSpPr>
            <a:spLocks noChangeArrowheads="1"/>
          </p:cNvSpPr>
          <p:nvPr/>
        </p:nvSpPr>
        <p:spPr bwMode="auto">
          <a:xfrm>
            <a:off x="1905000" y="41148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794" name="Oval 10"/>
          <p:cNvSpPr>
            <a:spLocks noChangeArrowheads="1"/>
          </p:cNvSpPr>
          <p:nvPr/>
        </p:nvSpPr>
        <p:spPr bwMode="auto">
          <a:xfrm>
            <a:off x="2438400" y="3657600"/>
            <a:ext cx="152400" cy="152400"/>
          </a:xfrm>
          <a:prstGeom prst="ellipse">
            <a:avLst/>
          </a:prstGeom>
          <a:solidFill>
            <a:srgbClr val="FFC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795" name="Oval 11"/>
          <p:cNvSpPr>
            <a:spLocks noChangeArrowheads="1"/>
          </p:cNvSpPr>
          <p:nvPr/>
        </p:nvSpPr>
        <p:spPr bwMode="auto">
          <a:xfrm>
            <a:off x="1066800" y="36576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796" name="Oval 12"/>
          <p:cNvSpPr>
            <a:spLocks noChangeArrowheads="1"/>
          </p:cNvSpPr>
          <p:nvPr/>
        </p:nvSpPr>
        <p:spPr bwMode="auto">
          <a:xfrm>
            <a:off x="1066800" y="49530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797" name="Oval 13"/>
          <p:cNvSpPr>
            <a:spLocks noChangeArrowheads="1"/>
          </p:cNvSpPr>
          <p:nvPr/>
        </p:nvSpPr>
        <p:spPr bwMode="auto">
          <a:xfrm>
            <a:off x="1905000" y="48006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798" name="Oval 14"/>
          <p:cNvSpPr>
            <a:spLocks noChangeArrowheads="1"/>
          </p:cNvSpPr>
          <p:nvPr/>
        </p:nvSpPr>
        <p:spPr bwMode="auto">
          <a:xfrm>
            <a:off x="2209800" y="44196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799" name="Oval 15"/>
          <p:cNvSpPr>
            <a:spLocks noChangeArrowheads="1"/>
          </p:cNvSpPr>
          <p:nvPr/>
        </p:nvSpPr>
        <p:spPr bwMode="auto">
          <a:xfrm>
            <a:off x="6553200" y="39624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800" name="Oval 16"/>
          <p:cNvSpPr>
            <a:spLocks noChangeArrowheads="1"/>
          </p:cNvSpPr>
          <p:nvPr/>
        </p:nvSpPr>
        <p:spPr bwMode="auto">
          <a:xfrm>
            <a:off x="6781800" y="41148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801" name="Oval 17"/>
          <p:cNvSpPr>
            <a:spLocks noChangeArrowheads="1"/>
          </p:cNvSpPr>
          <p:nvPr/>
        </p:nvSpPr>
        <p:spPr bwMode="auto">
          <a:xfrm>
            <a:off x="6324600" y="35052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802" name="Oval 18"/>
          <p:cNvSpPr>
            <a:spLocks noChangeArrowheads="1"/>
          </p:cNvSpPr>
          <p:nvPr/>
        </p:nvSpPr>
        <p:spPr bwMode="auto">
          <a:xfrm>
            <a:off x="6248400" y="39624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803" name="Oval 19"/>
          <p:cNvSpPr>
            <a:spLocks noChangeArrowheads="1"/>
          </p:cNvSpPr>
          <p:nvPr/>
        </p:nvSpPr>
        <p:spPr bwMode="auto">
          <a:xfrm>
            <a:off x="6934200" y="43434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804" name="Oval 21"/>
          <p:cNvSpPr>
            <a:spLocks noChangeArrowheads="1"/>
          </p:cNvSpPr>
          <p:nvPr/>
        </p:nvSpPr>
        <p:spPr bwMode="auto">
          <a:xfrm>
            <a:off x="6705600" y="4343400"/>
            <a:ext cx="152400" cy="152400"/>
          </a:xfrm>
          <a:prstGeom prst="ellipse">
            <a:avLst/>
          </a:prstGeom>
          <a:solidFill>
            <a:srgbClr val="FF0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805" name="Oval 25"/>
          <p:cNvSpPr>
            <a:spLocks noChangeArrowheads="1"/>
          </p:cNvSpPr>
          <p:nvPr/>
        </p:nvSpPr>
        <p:spPr bwMode="auto">
          <a:xfrm>
            <a:off x="7543800" y="3429000"/>
            <a:ext cx="152400" cy="152400"/>
          </a:xfrm>
          <a:prstGeom prst="ellipse">
            <a:avLst/>
          </a:prstGeom>
          <a:solidFill>
            <a:srgbClr val="FFC000"/>
          </a:solidFill>
          <a:ln w="25400">
            <a:solidFill>
              <a:schemeClr val="bg1"/>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18806" name="Title 22"/>
          <p:cNvSpPr>
            <a:spLocks noGrp="1"/>
          </p:cNvSpPr>
          <p:nvPr>
            <p:ph type="title"/>
          </p:nvPr>
        </p:nvSpPr>
        <p:spPr>
          <a:xfrm>
            <a:off x="457200" y="0"/>
            <a:ext cx="8229600" cy="914400"/>
          </a:xfrm>
        </p:spPr>
        <p:txBody>
          <a:bodyPr/>
          <a:lstStyle/>
          <a:p>
            <a:r>
              <a:rPr lang="en-US" sz="4000" dirty="0" smtClean="0"/>
              <a:t>Critical issues: outliers</a:t>
            </a:r>
          </a:p>
        </p:txBody>
      </p:sp>
      <p:sp>
        <p:nvSpPr>
          <p:cNvPr id="24" name="TextBox 23"/>
          <p:cNvSpPr txBox="1"/>
          <p:nvPr/>
        </p:nvSpPr>
        <p:spPr>
          <a:xfrm>
            <a:off x="6867525" y="6550025"/>
            <a:ext cx="2276475" cy="307975"/>
          </a:xfrm>
          <a:prstGeom prst="rect">
            <a:avLst/>
          </a:prstGeom>
          <a:noFill/>
        </p:spPr>
        <p:txBody>
          <a:bodyPr wrap="none">
            <a:spAutoFit/>
          </a:bodyPr>
          <a:lstStyle/>
          <a:p>
            <a:pPr fontAlgn="base">
              <a:spcBef>
                <a:spcPct val="0"/>
              </a:spcBef>
              <a:spcAft>
                <a:spcPct val="0"/>
              </a:spcAft>
              <a:defRPr/>
            </a:pPr>
            <a:r>
              <a:rPr lang="en-US" sz="1400" dirty="0">
                <a:solidFill>
                  <a:prstClr val="black">
                    <a:lumMod val="50000"/>
                    <a:lumOff val="50000"/>
                  </a:prstClr>
                </a:solidFill>
                <a:latin typeface="Arial" charset="0"/>
              </a:rPr>
              <a:t>Slide from Silvio Savarese</a:t>
            </a:r>
          </a:p>
        </p:txBody>
      </p:sp>
    </p:spTree>
    <p:extLst>
      <p:ext uri="{BB962C8B-B14F-4D97-AF65-F5344CB8AC3E}">
        <p14:creationId xmlns:p14="http://schemas.microsoft.com/office/powerpoint/2010/main" val="3546666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Feature-space outliner rejection</a:t>
            </a:r>
          </a:p>
        </p:txBody>
      </p:sp>
      <p:sp>
        <p:nvSpPr>
          <p:cNvPr id="707587" name="Rectangle 3"/>
          <p:cNvSpPr>
            <a:spLocks noGrp="1" noChangeArrowheads="1"/>
          </p:cNvSpPr>
          <p:nvPr>
            <p:ph type="body" idx="1"/>
          </p:nvPr>
        </p:nvSpPr>
        <p:spPr>
          <a:xfrm>
            <a:off x="685800" y="4343400"/>
            <a:ext cx="7772400" cy="1828800"/>
          </a:xfrm>
        </p:spPr>
        <p:txBody>
          <a:bodyPr>
            <a:normAutofit/>
          </a:bodyPr>
          <a:lstStyle/>
          <a:p>
            <a:r>
              <a:rPr lang="en-US" smtClean="0"/>
              <a:t>Can we now compute H from the blue points?</a:t>
            </a:r>
          </a:p>
          <a:p>
            <a:pPr lvl="1"/>
            <a:r>
              <a:rPr lang="en-US" smtClean="0"/>
              <a:t>No!  Still too many outliers… </a:t>
            </a:r>
          </a:p>
          <a:p>
            <a:pPr lvl="1"/>
            <a:r>
              <a:rPr lang="en-US" smtClean="0"/>
              <a:t>What can we do?</a:t>
            </a:r>
          </a:p>
          <a:p>
            <a:endParaRPr lang="en-US" smtClean="0"/>
          </a:p>
        </p:txBody>
      </p:sp>
      <p:pic>
        <p:nvPicPr>
          <p:cNvPr id="48132" name="Picture 4"/>
          <p:cNvPicPr>
            <a:picLocks noChangeAspect="1" noChangeArrowheads="1"/>
          </p:cNvPicPr>
          <p:nvPr/>
        </p:nvPicPr>
        <p:blipFill>
          <a:blip r:embed="rId2">
            <a:extLst>
              <a:ext uri="{28A0092B-C50C-407E-A947-70E740481C1C}">
                <a14:useLocalDpi xmlns:a14="http://schemas.microsoft.com/office/drawing/2010/main" val="0"/>
              </a:ext>
            </a:extLst>
          </a:blip>
          <a:srcRect l="12703" t="7367" r="9428" b="11072"/>
          <a:stretch>
            <a:fillRect/>
          </a:stretch>
        </p:blipFill>
        <p:spPr bwMode="auto">
          <a:xfrm>
            <a:off x="365917" y="1066800"/>
            <a:ext cx="397748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l="12604" t="7367" r="9692" b="11072"/>
          <a:stretch>
            <a:fillRect/>
          </a:stretch>
        </p:blipFill>
        <p:spPr bwMode="auto">
          <a:xfrm>
            <a:off x="4571999" y="1066800"/>
            <a:ext cx="396903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731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75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7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a:xfrm>
            <a:off x="304800" y="0"/>
            <a:ext cx="8510588" cy="1325563"/>
          </a:xfrm>
        </p:spPr>
        <p:txBody>
          <a:bodyPr/>
          <a:lstStyle/>
          <a:p>
            <a:pPr eaLnBrk="1" hangingPunct="1">
              <a:defRPr/>
            </a:pPr>
            <a:r>
              <a:rPr lang="en-US" altLang="ko-KR" smtClean="0">
                <a:solidFill>
                  <a:srgbClr val="CC9900"/>
                </a:solidFill>
                <a:ea typeface="굴림" pitchFamily="50" charset="-127"/>
              </a:rPr>
              <a:t>Graphene: A Honeycomb Lattice</a:t>
            </a:r>
          </a:p>
        </p:txBody>
      </p:sp>
      <p:pic>
        <p:nvPicPr>
          <p:cNvPr id="18436" name="Picture 4" descr="graphe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38400" y="1371600"/>
            <a:ext cx="3684588" cy="4422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7" name="Oval 5"/>
          <p:cNvSpPr>
            <a:spLocks noChangeArrowheads="1"/>
          </p:cNvSpPr>
          <p:nvPr/>
        </p:nvSpPr>
        <p:spPr bwMode="auto">
          <a:xfrm>
            <a:off x="3352800" y="22860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38" name="Oval 6"/>
          <p:cNvSpPr>
            <a:spLocks noChangeArrowheads="1"/>
          </p:cNvSpPr>
          <p:nvPr/>
        </p:nvSpPr>
        <p:spPr bwMode="auto">
          <a:xfrm>
            <a:off x="3048000" y="31242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39" name="Oval 7"/>
          <p:cNvSpPr>
            <a:spLocks noChangeArrowheads="1"/>
          </p:cNvSpPr>
          <p:nvPr/>
        </p:nvSpPr>
        <p:spPr bwMode="auto">
          <a:xfrm>
            <a:off x="3733800" y="2819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0" name="Oval 8"/>
          <p:cNvSpPr>
            <a:spLocks noChangeArrowheads="1"/>
          </p:cNvSpPr>
          <p:nvPr/>
        </p:nvSpPr>
        <p:spPr bwMode="auto">
          <a:xfrm>
            <a:off x="4038600" y="2057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1" name="Oval 9"/>
          <p:cNvSpPr>
            <a:spLocks noChangeArrowheads="1"/>
          </p:cNvSpPr>
          <p:nvPr/>
        </p:nvSpPr>
        <p:spPr bwMode="auto">
          <a:xfrm>
            <a:off x="4343400" y="25908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2" name="Oval 10"/>
          <p:cNvSpPr>
            <a:spLocks noChangeArrowheads="1"/>
          </p:cNvSpPr>
          <p:nvPr/>
        </p:nvSpPr>
        <p:spPr bwMode="auto">
          <a:xfrm>
            <a:off x="5562600" y="21336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3" name="Oval 11"/>
          <p:cNvSpPr>
            <a:spLocks noChangeArrowheads="1"/>
          </p:cNvSpPr>
          <p:nvPr/>
        </p:nvSpPr>
        <p:spPr bwMode="auto">
          <a:xfrm>
            <a:off x="2743200" y="38862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4" name="Oval 12"/>
          <p:cNvSpPr>
            <a:spLocks noChangeArrowheads="1"/>
          </p:cNvSpPr>
          <p:nvPr/>
        </p:nvSpPr>
        <p:spPr bwMode="auto">
          <a:xfrm>
            <a:off x="3352800" y="3581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5" name="Oval 13"/>
          <p:cNvSpPr>
            <a:spLocks noChangeArrowheads="1"/>
          </p:cNvSpPr>
          <p:nvPr/>
        </p:nvSpPr>
        <p:spPr bwMode="auto">
          <a:xfrm>
            <a:off x="4038600" y="32766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6" name="Oval 14"/>
          <p:cNvSpPr>
            <a:spLocks noChangeArrowheads="1"/>
          </p:cNvSpPr>
          <p:nvPr/>
        </p:nvSpPr>
        <p:spPr bwMode="auto">
          <a:xfrm>
            <a:off x="4648200" y="30480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7" name="Oval 15"/>
          <p:cNvSpPr>
            <a:spLocks noChangeArrowheads="1"/>
          </p:cNvSpPr>
          <p:nvPr/>
        </p:nvSpPr>
        <p:spPr bwMode="auto">
          <a:xfrm>
            <a:off x="3124200" y="4343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8" name="Oval 16"/>
          <p:cNvSpPr>
            <a:spLocks noChangeArrowheads="1"/>
          </p:cNvSpPr>
          <p:nvPr/>
        </p:nvSpPr>
        <p:spPr bwMode="auto">
          <a:xfrm>
            <a:off x="3733800" y="3962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49" name="Oval 17"/>
          <p:cNvSpPr>
            <a:spLocks noChangeArrowheads="1"/>
          </p:cNvSpPr>
          <p:nvPr/>
        </p:nvSpPr>
        <p:spPr bwMode="auto">
          <a:xfrm>
            <a:off x="5791200" y="26670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0" name="Oval 18"/>
          <p:cNvSpPr>
            <a:spLocks noChangeArrowheads="1"/>
          </p:cNvSpPr>
          <p:nvPr/>
        </p:nvSpPr>
        <p:spPr bwMode="auto">
          <a:xfrm>
            <a:off x="5257800" y="28194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1" name="Oval 19"/>
          <p:cNvSpPr>
            <a:spLocks noChangeArrowheads="1"/>
          </p:cNvSpPr>
          <p:nvPr/>
        </p:nvSpPr>
        <p:spPr bwMode="auto">
          <a:xfrm>
            <a:off x="5334000" y="16764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2" name="Oval 20"/>
          <p:cNvSpPr>
            <a:spLocks noChangeArrowheads="1"/>
          </p:cNvSpPr>
          <p:nvPr/>
        </p:nvSpPr>
        <p:spPr bwMode="auto">
          <a:xfrm>
            <a:off x="4953000" y="2362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3" name="Oval 21"/>
          <p:cNvSpPr>
            <a:spLocks noChangeArrowheads="1"/>
          </p:cNvSpPr>
          <p:nvPr/>
        </p:nvSpPr>
        <p:spPr bwMode="auto">
          <a:xfrm>
            <a:off x="5486400" y="32766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4" name="Oval 22"/>
          <p:cNvSpPr>
            <a:spLocks noChangeArrowheads="1"/>
          </p:cNvSpPr>
          <p:nvPr/>
        </p:nvSpPr>
        <p:spPr bwMode="auto">
          <a:xfrm>
            <a:off x="5715000" y="36576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5" name="Oval 23"/>
          <p:cNvSpPr>
            <a:spLocks noChangeArrowheads="1"/>
          </p:cNvSpPr>
          <p:nvPr/>
        </p:nvSpPr>
        <p:spPr bwMode="auto">
          <a:xfrm>
            <a:off x="5181600" y="3886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6" name="Oval 24"/>
          <p:cNvSpPr>
            <a:spLocks noChangeArrowheads="1"/>
          </p:cNvSpPr>
          <p:nvPr/>
        </p:nvSpPr>
        <p:spPr bwMode="auto">
          <a:xfrm>
            <a:off x="4953000" y="3505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7" name="Oval 25"/>
          <p:cNvSpPr>
            <a:spLocks noChangeArrowheads="1"/>
          </p:cNvSpPr>
          <p:nvPr/>
        </p:nvSpPr>
        <p:spPr bwMode="auto">
          <a:xfrm>
            <a:off x="5410200" y="4267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8" name="Oval 26"/>
          <p:cNvSpPr>
            <a:spLocks noChangeArrowheads="1"/>
          </p:cNvSpPr>
          <p:nvPr/>
        </p:nvSpPr>
        <p:spPr bwMode="auto">
          <a:xfrm>
            <a:off x="4953000" y="44958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59" name="Oval 27"/>
          <p:cNvSpPr>
            <a:spLocks noChangeArrowheads="1"/>
          </p:cNvSpPr>
          <p:nvPr/>
        </p:nvSpPr>
        <p:spPr bwMode="auto">
          <a:xfrm>
            <a:off x="3429000" y="46482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0" name="Oval 28"/>
          <p:cNvSpPr>
            <a:spLocks noChangeArrowheads="1"/>
          </p:cNvSpPr>
          <p:nvPr/>
        </p:nvSpPr>
        <p:spPr bwMode="auto">
          <a:xfrm>
            <a:off x="2819400" y="50292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1" name="Oval 29"/>
          <p:cNvSpPr>
            <a:spLocks noChangeArrowheads="1"/>
          </p:cNvSpPr>
          <p:nvPr/>
        </p:nvSpPr>
        <p:spPr bwMode="auto">
          <a:xfrm>
            <a:off x="4038600" y="4343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2" name="Oval 32"/>
          <p:cNvSpPr>
            <a:spLocks noChangeArrowheads="1"/>
          </p:cNvSpPr>
          <p:nvPr/>
        </p:nvSpPr>
        <p:spPr bwMode="auto">
          <a:xfrm>
            <a:off x="3200400" y="5410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3" name="Oval 33"/>
          <p:cNvSpPr>
            <a:spLocks noChangeArrowheads="1"/>
          </p:cNvSpPr>
          <p:nvPr/>
        </p:nvSpPr>
        <p:spPr bwMode="auto">
          <a:xfrm>
            <a:off x="3810000" y="51054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4" name="Oval 34"/>
          <p:cNvSpPr>
            <a:spLocks noChangeArrowheads="1"/>
          </p:cNvSpPr>
          <p:nvPr/>
        </p:nvSpPr>
        <p:spPr bwMode="auto">
          <a:xfrm>
            <a:off x="4419600" y="48006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5" name="Oval 35"/>
          <p:cNvSpPr>
            <a:spLocks noChangeArrowheads="1"/>
          </p:cNvSpPr>
          <p:nvPr/>
        </p:nvSpPr>
        <p:spPr bwMode="auto">
          <a:xfrm>
            <a:off x="4648200" y="41148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6" name="Oval 36"/>
          <p:cNvSpPr>
            <a:spLocks noChangeArrowheads="1"/>
          </p:cNvSpPr>
          <p:nvPr/>
        </p:nvSpPr>
        <p:spPr bwMode="auto">
          <a:xfrm>
            <a:off x="4343400" y="36576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7" name="Oval 37"/>
          <p:cNvSpPr>
            <a:spLocks noChangeArrowheads="1"/>
          </p:cNvSpPr>
          <p:nvPr/>
        </p:nvSpPr>
        <p:spPr bwMode="auto">
          <a:xfrm>
            <a:off x="4648200" y="18288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8" name="Oval 38"/>
          <p:cNvSpPr>
            <a:spLocks noChangeArrowheads="1"/>
          </p:cNvSpPr>
          <p:nvPr/>
        </p:nvSpPr>
        <p:spPr bwMode="auto">
          <a:xfrm>
            <a:off x="2971800" y="26670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69" name="Oval 39"/>
          <p:cNvSpPr>
            <a:spLocks noChangeArrowheads="1"/>
          </p:cNvSpPr>
          <p:nvPr/>
        </p:nvSpPr>
        <p:spPr bwMode="auto">
          <a:xfrm>
            <a:off x="2667000" y="34290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0" name="Oval 40"/>
          <p:cNvSpPr>
            <a:spLocks noChangeArrowheads="1"/>
          </p:cNvSpPr>
          <p:nvPr/>
        </p:nvSpPr>
        <p:spPr bwMode="auto">
          <a:xfrm>
            <a:off x="3429000" y="3124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1" name="Oval 41"/>
          <p:cNvSpPr>
            <a:spLocks noChangeArrowheads="1"/>
          </p:cNvSpPr>
          <p:nvPr/>
        </p:nvSpPr>
        <p:spPr bwMode="auto">
          <a:xfrm>
            <a:off x="3733800" y="2362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2" name="Oval 42"/>
          <p:cNvSpPr>
            <a:spLocks noChangeArrowheads="1"/>
          </p:cNvSpPr>
          <p:nvPr/>
        </p:nvSpPr>
        <p:spPr bwMode="auto">
          <a:xfrm>
            <a:off x="4038600" y="28956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3" name="Oval 43"/>
          <p:cNvSpPr>
            <a:spLocks noChangeArrowheads="1"/>
          </p:cNvSpPr>
          <p:nvPr/>
        </p:nvSpPr>
        <p:spPr bwMode="auto">
          <a:xfrm>
            <a:off x="5257800" y="24384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4" name="Oval 45"/>
          <p:cNvSpPr>
            <a:spLocks noChangeArrowheads="1"/>
          </p:cNvSpPr>
          <p:nvPr/>
        </p:nvSpPr>
        <p:spPr bwMode="auto">
          <a:xfrm>
            <a:off x="3048000" y="3886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5" name="Oval 46"/>
          <p:cNvSpPr>
            <a:spLocks noChangeArrowheads="1"/>
          </p:cNvSpPr>
          <p:nvPr/>
        </p:nvSpPr>
        <p:spPr bwMode="auto">
          <a:xfrm>
            <a:off x="3733800" y="35814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6" name="Oval 47"/>
          <p:cNvSpPr>
            <a:spLocks noChangeArrowheads="1"/>
          </p:cNvSpPr>
          <p:nvPr/>
        </p:nvSpPr>
        <p:spPr bwMode="auto">
          <a:xfrm>
            <a:off x="4343400" y="33528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7" name="Oval 48"/>
          <p:cNvSpPr>
            <a:spLocks noChangeArrowheads="1"/>
          </p:cNvSpPr>
          <p:nvPr/>
        </p:nvSpPr>
        <p:spPr bwMode="auto">
          <a:xfrm>
            <a:off x="2819400" y="4648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8" name="Oval 49"/>
          <p:cNvSpPr>
            <a:spLocks noChangeArrowheads="1"/>
          </p:cNvSpPr>
          <p:nvPr/>
        </p:nvSpPr>
        <p:spPr bwMode="auto">
          <a:xfrm>
            <a:off x="3429000" y="4267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79" name="Oval 50"/>
          <p:cNvSpPr>
            <a:spLocks noChangeArrowheads="1"/>
          </p:cNvSpPr>
          <p:nvPr/>
        </p:nvSpPr>
        <p:spPr bwMode="auto">
          <a:xfrm>
            <a:off x="5486400" y="29718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0" name="Oval 51"/>
          <p:cNvSpPr>
            <a:spLocks noChangeArrowheads="1"/>
          </p:cNvSpPr>
          <p:nvPr/>
        </p:nvSpPr>
        <p:spPr bwMode="auto">
          <a:xfrm>
            <a:off x="4953000" y="31242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1" name="Oval 52"/>
          <p:cNvSpPr>
            <a:spLocks noChangeArrowheads="1"/>
          </p:cNvSpPr>
          <p:nvPr/>
        </p:nvSpPr>
        <p:spPr bwMode="auto">
          <a:xfrm>
            <a:off x="5029200" y="19812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2" name="Oval 53"/>
          <p:cNvSpPr>
            <a:spLocks noChangeArrowheads="1"/>
          </p:cNvSpPr>
          <p:nvPr/>
        </p:nvSpPr>
        <p:spPr bwMode="auto">
          <a:xfrm>
            <a:off x="4648200" y="26670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3" name="Oval 54"/>
          <p:cNvSpPr>
            <a:spLocks noChangeArrowheads="1"/>
          </p:cNvSpPr>
          <p:nvPr/>
        </p:nvSpPr>
        <p:spPr bwMode="auto">
          <a:xfrm>
            <a:off x="5181600" y="35814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4" name="Oval 55"/>
          <p:cNvSpPr>
            <a:spLocks noChangeArrowheads="1"/>
          </p:cNvSpPr>
          <p:nvPr/>
        </p:nvSpPr>
        <p:spPr bwMode="auto">
          <a:xfrm>
            <a:off x="5410200" y="39624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5" name="Oval 56"/>
          <p:cNvSpPr>
            <a:spLocks noChangeArrowheads="1"/>
          </p:cNvSpPr>
          <p:nvPr/>
        </p:nvSpPr>
        <p:spPr bwMode="auto">
          <a:xfrm>
            <a:off x="4876800" y="41910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6" name="Oval 57"/>
          <p:cNvSpPr>
            <a:spLocks noChangeArrowheads="1"/>
          </p:cNvSpPr>
          <p:nvPr/>
        </p:nvSpPr>
        <p:spPr bwMode="auto">
          <a:xfrm>
            <a:off x="4648200" y="38100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7" name="Oval 58"/>
          <p:cNvSpPr>
            <a:spLocks noChangeArrowheads="1"/>
          </p:cNvSpPr>
          <p:nvPr/>
        </p:nvSpPr>
        <p:spPr bwMode="auto">
          <a:xfrm>
            <a:off x="5181600" y="44958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8" name="Oval 59"/>
          <p:cNvSpPr>
            <a:spLocks noChangeArrowheads="1"/>
          </p:cNvSpPr>
          <p:nvPr/>
        </p:nvSpPr>
        <p:spPr bwMode="auto">
          <a:xfrm>
            <a:off x="4648200" y="48006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89" name="Oval 60"/>
          <p:cNvSpPr>
            <a:spLocks noChangeArrowheads="1"/>
          </p:cNvSpPr>
          <p:nvPr/>
        </p:nvSpPr>
        <p:spPr bwMode="auto">
          <a:xfrm>
            <a:off x="3200400" y="5029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0" name="Oval 62"/>
          <p:cNvSpPr>
            <a:spLocks noChangeArrowheads="1"/>
          </p:cNvSpPr>
          <p:nvPr/>
        </p:nvSpPr>
        <p:spPr bwMode="auto">
          <a:xfrm>
            <a:off x="3733800" y="4648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1" name="Oval 64"/>
          <p:cNvSpPr>
            <a:spLocks noChangeArrowheads="1"/>
          </p:cNvSpPr>
          <p:nvPr/>
        </p:nvSpPr>
        <p:spPr bwMode="auto">
          <a:xfrm>
            <a:off x="3581400" y="54102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2" name="Oval 65"/>
          <p:cNvSpPr>
            <a:spLocks noChangeArrowheads="1"/>
          </p:cNvSpPr>
          <p:nvPr/>
        </p:nvSpPr>
        <p:spPr bwMode="auto">
          <a:xfrm>
            <a:off x="4114800" y="51054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3" name="Oval 66"/>
          <p:cNvSpPr>
            <a:spLocks noChangeArrowheads="1"/>
          </p:cNvSpPr>
          <p:nvPr/>
        </p:nvSpPr>
        <p:spPr bwMode="auto">
          <a:xfrm>
            <a:off x="4343400" y="44196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4" name="Oval 67"/>
          <p:cNvSpPr>
            <a:spLocks noChangeArrowheads="1"/>
          </p:cNvSpPr>
          <p:nvPr/>
        </p:nvSpPr>
        <p:spPr bwMode="auto">
          <a:xfrm>
            <a:off x="4038600" y="39624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5" name="Oval 68"/>
          <p:cNvSpPr>
            <a:spLocks noChangeArrowheads="1"/>
          </p:cNvSpPr>
          <p:nvPr/>
        </p:nvSpPr>
        <p:spPr bwMode="auto">
          <a:xfrm>
            <a:off x="4343400" y="21336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6" name="Oval 69"/>
          <p:cNvSpPr>
            <a:spLocks noChangeArrowheads="1"/>
          </p:cNvSpPr>
          <p:nvPr/>
        </p:nvSpPr>
        <p:spPr bwMode="auto">
          <a:xfrm>
            <a:off x="5715000" y="33528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7" name="Oval 70"/>
          <p:cNvSpPr>
            <a:spLocks noChangeArrowheads="1"/>
          </p:cNvSpPr>
          <p:nvPr/>
        </p:nvSpPr>
        <p:spPr bwMode="auto">
          <a:xfrm>
            <a:off x="5791200" y="22098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8" name="Oval 71"/>
          <p:cNvSpPr>
            <a:spLocks noChangeArrowheads="1"/>
          </p:cNvSpPr>
          <p:nvPr/>
        </p:nvSpPr>
        <p:spPr bwMode="auto">
          <a:xfrm>
            <a:off x="5562600" y="17526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499" name="Text Box 72"/>
          <p:cNvSpPr txBox="1">
            <a:spLocks noChangeArrowheads="1"/>
          </p:cNvSpPr>
          <p:nvPr/>
        </p:nvSpPr>
        <p:spPr bwMode="auto">
          <a:xfrm>
            <a:off x="6248400" y="2133600"/>
            <a:ext cx="2895600" cy="268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z="2000" smtClean="0">
                <a:solidFill>
                  <a:srgbClr val="996633"/>
                </a:solidFill>
                <a:ea typeface="Gulim" pitchFamily="34" charset="-127"/>
              </a:rPr>
              <a:t>Graphene has two atoms per unit cell.</a:t>
            </a:r>
          </a:p>
          <a:p>
            <a:pPr eaLnBrk="0" fontAlgn="base" hangingPunct="0">
              <a:spcBef>
                <a:spcPct val="50000"/>
              </a:spcBef>
              <a:spcAft>
                <a:spcPct val="0"/>
              </a:spcAft>
            </a:pPr>
            <a:endParaRPr lang="en-US" altLang="ko-KR" sz="2000" smtClean="0">
              <a:solidFill>
                <a:srgbClr val="996633"/>
              </a:solidFill>
              <a:ea typeface="Gulim" pitchFamily="34" charset="-127"/>
            </a:endParaRPr>
          </a:p>
          <a:p>
            <a:pPr eaLnBrk="0" fontAlgn="base" hangingPunct="0">
              <a:spcBef>
                <a:spcPct val="50000"/>
              </a:spcBef>
              <a:spcAft>
                <a:spcPct val="0"/>
              </a:spcAft>
            </a:pPr>
            <a:r>
              <a:rPr lang="en-US" altLang="ko-KR" sz="2000" smtClean="0">
                <a:solidFill>
                  <a:srgbClr val="996633"/>
                </a:solidFill>
                <a:ea typeface="Gulim" pitchFamily="34" charset="-127"/>
              </a:rPr>
              <a:t>These two atoms for two interlocking triangular sub-lattices.</a:t>
            </a:r>
          </a:p>
          <a:p>
            <a:pPr algn="ctr" eaLnBrk="0" fontAlgn="base" hangingPunct="0">
              <a:spcBef>
                <a:spcPct val="50000"/>
              </a:spcBef>
              <a:spcAft>
                <a:spcPct val="0"/>
              </a:spcAft>
            </a:pPr>
            <a:endParaRPr lang="ko-KR" altLang="en-US" sz="2000" smtClean="0">
              <a:solidFill>
                <a:srgbClr val="996633"/>
              </a:solidFill>
              <a:ea typeface="Gulim" pitchFamily="34" charset="-127"/>
            </a:endParaRPr>
          </a:p>
        </p:txBody>
      </p:sp>
      <p:sp>
        <p:nvSpPr>
          <p:cNvPr id="18500" name="Oval 73"/>
          <p:cNvSpPr>
            <a:spLocks noChangeArrowheads="1"/>
          </p:cNvSpPr>
          <p:nvPr/>
        </p:nvSpPr>
        <p:spPr bwMode="auto">
          <a:xfrm>
            <a:off x="304800" y="19050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501" name="Oval 74"/>
          <p:cNvSpPr>
            <a:spLocks noChangeArrowheads="1"/>
          </p:cNvSpPr>
          <p:nvPr/>
        </p:nvSpPr>
        <p:spPr bwMode="auto">
          <a:xfrm>
            <a:off x="304800" y="2362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8502" name="Text Box 75"/>
          <p:cNvSpPr txBox="1">
            <a:spLocks noChangeArrowheads="1"/>
          </p:cNvSpPr>
          <p:nvPr/>
        </p:nvSpPr>
        <p:spPr bwMode="auto">
          <a:xfrm>
            <a:off x="533400" y="1828800"/>
            <a:ext cx="1371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buFontTx/>
              <a:buChar char="-"/>
            </a:pPr>
            <a:r>
              <a:rPr lang="ko-KR" altLang="en-US" sz="2000" smtClean="0">
                <a:solidFill>
                  <a:srgbClr val="4D4D4D"/>
                </a:solidFill>
                <a:ea typeface="Gulim" pitchFamily="34" charset="-127"/>
              </a:rPr>
              <a:t> </a:t>
            </a:r>
            <a:r>
              <a:rPr lang="en-US" altLang="ko-KR" sz="2000" smtClean="0">
                <a:solidFill>
                  <a:srgbClr val="4D4D4D"/>
                </a:solidFill>
                <a:ea typeface="Gulim" pitchFamily="34" charset="-127"/>
              </a:rPr>
              <a:t>A atom</a:t>
            </a:r>
          </a:p>
          <a:p>
            <a:pPr algn="ctr" eaLnBrk="0" fontAlgn="base" hangingPunct="0">
              <a:spcBef>
                <a:spcPct val="50000"/>
              </a:spcBef>
              <a:spcAft>
                <a:spcPct val="0"/>
              </a:spcAft>
              <a:buFontTx/>
              <a:buChar char="-"/>
            </a:pPr>
            <a:r>
              <a:rPr lang="en-US" altLang="ko-KR" sz="2000" smtClean="0">
                <a:solidFill>
                  <a:srgbClr val="4D4D4D"/>
                </a:solidFill>
                <a:ea typeface="Gulim" pitchFamily="34" charset="-127"/>
              </a:rPr>
              <a:t> B atom</a:t>
            </a:r>
          </a:p>
        </p:txBody>
      </p:sp>
      <p:sp>
        <p:nvSpPr>
          <p:cNvPr id="18503" name="Line 76"/>
          <p:cNvSpPr>
            <a:spLocks noChangeShapeType="1"/>
          </p:cNvSpPr>
          <p:nvPr/>
        </p:nvSpPr>
        <p:spPr bwMode="auto">
          <a:xfrm>
            <a:off x="3048000" y="2362200"/>
            <a:ext cx="457200" cy="53340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18504" name="Line 77"/>
          <p:cNvSpPr>
            <a:spLocks noChangeShapeType="1"/>
          </p:cNvSpPr>
          <p:nvPr/>
        </p:nvSpPr>
        <p:spPr bwMode="auto">
          <a:xfrm flipH="1">
            <a:off x="2743200" y="2286000"/>
            <a:ext cx="304800" cy="83820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18505" name="Line 78"/>
          <p:cNvSpPr>
            <a:spLocks noChangeShapeType="1"/>
          </p:cNvSpPr>
          <p:nvPr/>
        </p:nvSpPr>
        <p:spPr bwMode="auto">
          <a:xfrm flipH="1">
            <a:off x="3200400" y="2895600"/>
            <a:ext cx="304800" cy="76200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18506" name="Line 79"/>
          <p:cNvSpPr>
            <a:spLocks noChangeShapeType="1"/>
          </p:cNvSpPr>
          <p:nvPr/>
        </p:nvSpPr>
        <p:spPr bwMode="auto">
          <a:xfrm>
            <a:off x="2743200" y="3124200"/>
            <a:ext cx="457200" cy="53340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75"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3</a:t>
            </a:fld>
            <a:endParaRPr lang="en-US"/>
          </a:p>
        </p:txBody>
      </p:sp>
    </p:spTree>
    <p:extLst>
      <p:ext uri="{BB962C8B-B14F-4D97-AF65-F5344CB8AC3E}">
        <p14:creationId xmlns:p14="http://schemas.microsoft.com/office/powerpoint/2010/main" val="873983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31" descr="Pictur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881313"/>
            <a:ext cx="81724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8" name="Rectangle 18"/>
          <p:cNvSpPr>
            <a:spLocks noChangeArrowheads="1"/>
          </p:cNvSpPr>
          <p:nvPr/>
        </p:nvSpPr>
        <p:spPr bwMode="auto">
          <a:xfrm>
            <a:off x="985287" y="2924175"/>
            <a:ext cx="7377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5400" b="1" dirty="0" smtClean="0">
                <a:solidFill>
                  <a:prstClr val="white"/>
                </a:solidFill>
              </a:rPr>
              <a:t>II.</a:t>
            </a:r>
            <a:endParaRPr lang="en-US" sz="5400" b="1" dirty="0">
              <a:solidFill>
                <a:prstClr val="white"/>
              </a:solidFill>
            </a:endParaRPr>
          </a:p>
        </p:txBody>
      </p:sp>
      <p:sp>
        <p:nvSpPr>
          <p:cNvPr id="175109" name="Text Box 23"/>
          <p:cNvSpPr txBox="1">
            <a:spLocks noChangeArrowheads="1"/>
          </p:cNvSpPr>
          <p:nvPr/>
        </p:nvSpPr>
        <p:spPr bwMode="auto">
          <a:xfrm>
            <a:off x="2057400" y="3009900"/>
            <a:ext cx="6934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4000" dirty="0" smtClean="0">
                <a:solidFill>
                  <a:prstClr val="black"/>
                </a:solidFill>
              </a:rPr>
              <a:t>RANSAC</a:t>
            </a:r>
            <a:endParaRPr lang="en-US" sz="4000" dirty="0">
              <a:solidFill>
                <a:prstClr val="black"/>
              </a:solidFill>
            </a:endParaRPr>
          </a:p>
        </p:txBody>
      </p:sp>
    </p:spTree>
    <p:extLst>
      <p:ext uri="{BB962C8B-B14F-4D97-AF65-F5344CB8AC3E}">
        <p14:creationId xmlns:p14="http://schemas.microsoft.com/office/powerpoint/2010/main" val="1817599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Oval 2"/>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15" name="Oval 3"/>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16" name="Oval 4"/>
          <p:cNvSpPr>
            <a:spLocks noChangeArrowheads="1"/>
          </p:cNvSpPr>
          <p:nvPr/>
        </p:nvSpPr>
        <p:spPr bwMode="auto">
          <a:xfrm>
            <a:off x="68580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17" name="Oval 5"/>
          <p:cNvSpPr>
            <a:spLocks noChangeArrowheads="1"/>
          </p:cNvSpPr>
          <p:nvPr/>
        </p:nvSpPr>
        <p:spPr bwMode="auto">
          <a:xfrm>
            <a:off x="6248400" y="2590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18" name="Oval 6"/>
          <p:cNvSpPr>
            <a:spLocks noChangeArrowheads="1"/>
          </p:cNvSpPr>
          <p:nvPr/>
        </p:nvSpPr>
        <p:spPr bwMode="auto">
          <a:xfrm>
            <a:off x="3886200" y="2286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19" name="Oval 7"/>
          <p:cNvSpPr>
            <a:spLocks noChangeArrowheads="1"/>
          </p:cNvSpPr>
          <p:nvPr/>
        </p:nvSpPr>
        <p:spPr bwMode="auto">
          <a:xfrm>
            <a:off x="42672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0" name="Oval 8"/>
          <p:cNvSpPr>
            <a:spLocks noChangeArrowheads="1"/>
          </p:cNvSpPr>
          <p:nvPr/>
        </p:nvSpPr>
        <p:spPr bwMode="auto">
          <a:xfrm>
            <a:off x="3505200" y="3048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1" name="Oval 9"/>
          <p:cNvSpPr>
            <a:spLocks noChangeArrowheads="1"/>
          </p:cNvSpPr>
          <p:nvPr/>
        </p:nvSpPr>
        <p:spPr bwMode="auto">
          <a:xfrm>
            <a:off x="5867400" y="685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2" name="Oval 10"/>
          <p:cNvSpPr>
            <a:spLocks noChangeArrowheads="1"/>
          </p:cNvSpPr>
          <p:nvPr/>
        </p:nvSpPr>
        <p:spPr bwMode="auto">
          <a:xfrm>
            <a:off x="6019800" y="1295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3" name="Oval 11"/>
          <p:cNvSpPr>
            <a:spLocks noChangeArrowheads="1"/>
          </p:cNvSpPr>
          <p:nvPr/>
        </p:nvSpPr>
        <p:spPr bwMode="auto">
          <a:xfrm>
            <a:off x="4724400" y="2209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4" name="Oval 12"/>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5" name="Oval 13"/>
          <p:cNvSpPr>
            <a:spLocks noChangeArrowheads="1"/>
          </p:cNvSpPr>
          <p:nvPr/>
        </p:nvSpPr>
        <p:spPr bwMode="auto">
          <a:xfrm>
            <a:off x="62484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6" name="Oval 14"/>
          <p:cNvSpPr>
            <a:spLocks noChangeArrowheads="1"/>
          </p:cNvSpPr>
          <p:nvPr/>
        </p:nvSpPr>
        <p:spPr bwMode="auto">
          <a:xfrm>
            <a:off x="5562600" y="1524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7" name="Oval 15"/>
          <p:cNvSpPr>
            <a:spLocks noChangeArrowheads="1"/>
          </p:cNvSpPr>
          <p:nvPr/>
        </p:nvSpPr>
        <p:spPr bwMode="auto">
          <a:xfrm>
            <a:off x="5334000" y="1371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8" name="Oval 16"/>
          <p:cNvSpPr>
            <a:spLocks noChangeArrowheads="1"/>
          </p:cNvSpPr>
          <p:nvPr/>
        </p:nvSpPr>
        <p:spPr bwMode="auto">
          <a:xfrm>
            <a:off x="67818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29" name="Oval 17"/>
          <p:cNvSpPr>
            <a:spLocks noChangeArrowheads="1"/>
          </p:cNvSpPr>
          <p:nvPr/>
        </p:nvSpPr>
        <p:spPr bwMode="auto">
          <a:xfrm>
            <a:off x="6248400" y="990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30" name="Oval 18"/>
          <p:cNvSpPr>
            <a:spLocks noChangeArrowheads="1"/>
          </p:cNvSpPr>
          <p:nvPr/>
        </p:nvSpPr>
        <p:spPr bwMode="auto">
          <a:xfrm>
            <a:off x="6705600" y="609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31" name="Oval 19"/>
          <p:cNvSpPr>
            <a:spLocks noChangeArrowheads="1"/>
          </p:cNvSpPr>
          <p:nvPr/>
        </p:nvSpPr>
        <p:spPr bwMode="auto">
          <a:xfrm>
            <a:off x="4191000" y="457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32" name="Oval 21"/>
          <p:cNvSpPr>
            <a:spLocks noChangeArrowheads="1"/>
          </p:cNvSpPr>
          <p:nvPr/>
        </p:nvSpPr>
        <p:spPr bwMode="auto">
          <a:xfrm>
            <a:off x="5791200" y="2971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33" name="Oval 22"/>
          <p:cNvSpPr>
            <a:spLocks noChangeArrowheads="1"/>
          </p:cNvSpPr>
          <p:nvPr/>
        </p:nvSpPr>
        <p:spPr bwMode="auto">
          <a:xfrm>
            <a:off x="5486400" y="3505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34" name="Oval 24"/>
          <p:cNvSpPr>
            <a:spLocks noChangeArrowheads="1"/>
          </p:cNvSpPr>
          <p:nvPr/>
        </p:nvSpPr>
        <p:spPr bwMode="auto">
          <a:xfrm>
            <a:off x="4572000" y="762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35" name="Oval 25"/>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1336" name="Rectangle 33"/>
          <p:cNvSpPr>
            <a:spLocks noChangeArrowheads="1"/>
          </p:cNvSpPr>
          <p:nvPr/>
        </p:nvSpPr>
        <p:spPr bwMode="auto">
          <a:xfrm>
            <a:off x="204788" y="179388"/>
            <a:ext cx="1589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fontAlgn="base">
              <a:spcBef>
                <a:spcPct val="0"/>
              </a:spcBef>
              <a:spcAft>
                <a:spcPct val="0"/>
              </a:spcAft>
            </a:pPr>
            <a:r>
              <a:rPr lang="en-US" sz="2800">
                <a:solidFill>
                  <a:prstClr val="black"/>
                </a:solidFill>
                <a:latin typeface="Arial" pitchFamily="34" charset="0"/>
              </a:rPr>
              <a:t>RANSAC</a:t>
            </a:r>
          </a:p>
        </p:txBody>
      </p:sp>
      <p:sp>
        <p:nvSpPr>
          <p:cNvPr id="141337" name="Text Box 35"/>
          <p:cNvSpPr txBox="1">
            <a:spLocks noChangeArrowheads="1"/>
          </p:cNvSpPr>
          <p:nvPr/>
        </p:nvSpPr>
        <p:spPr bwMode="auto">
          <a:xfrm>
            <a:off x="152400" y="4038600"/>
            <a:ext cx="86106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sz="2400">
                <a:solidFill>
                  <a:prstClr val="black"/>
                </a:solidFill>
                <a:cs typeface="Arial" pitchFamily="34" charset="0"/>
              </a:rPr>
              <a:t>Algorithm:</a:t>
            </a:r>
          </a:p>
          <a:p>
            <a:pPr eaLnBrk="1" fontAlgn="base" hangingPunct="1">
              <a:spcBef>
                <a:spcPct val="0"/>
              </a:spcBef>
              <a:spcAft>
                <a:spcPct val="0"/>
              </a:spcAft>
            </a:pPr>
            <a:endParaRPr lang="en-US" sz="900">
              <a:solidFill>
                <a:prstClr val="black"/>
              </a:solidFill>
              <a:cs typeface="Arial" pitchFamily="34" charset="0"/>
            </a:endParaRP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Sample</a:t>
            </a:r>
            <a:r>
              <a:rPr lang="en-US" sz="2000">
                <a:solidFill>
                  <a:prstClr val="black"/>
                </a:solidFill>
                <a:cs typeface="Arial" pitchFamily="34" charset="0"/>
              </a:rPr>
              <a:t> (randomly) the number of points required to fit the model</a:t>
            </a: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Solve</a:t>
            </a:r>
            <a:r>
              <a:rPr lang="en-US" sz="2000">
                <a:solidFill>
                  <a:prstClr val="black"/>
                </a:solidFill>
                <a:cs typeface="Arial" pitchFamily="34" charset="0"/>
              </a:rPr>
              <a:t> for model parameters using samples </a:t>
            </a: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Score</a:t>
            </a:r>
            <a:r>
              <a:rPr lang="en-US" sz="2000">
                <a:solidFill>
                  <a:prstClr val="black"/>
                </a:solidFill>
                <a:cs typeface="Arial" pitchFamily="34" charset="0"/>
              </a:rPr>
              <a:t> by the fraction of inliers within a preset threshold of the model</a:t>
            </a:r>
          </a:p>
          <a:p>
            <a:pPr eaLnBrk="1" fontAlgn="base" hangingPunct="1">
              <a:spcBef>
                <a:spcPct val="0"/>
              </a:spcBef>
              <a:spcAft>
                <a:spcPct val="0"/>
              </a:spcAft>
            </a:pPr>
            <a:endParaRPr lang="en-US" sz="2000" b="1">
              <a:solidFill>
                <a:prstClr val="black"/>
              </a:solidFill>
              <a:cs typeface="Arial" pitchFamily="34" charset="0"/>
            </a:endParaRPr>
          </a:p>
          <a:p>
            <a:pPr eaLnBrk="1" fontAlgn="base" hangingPunct="1">
              <a:spcBef>
                <a:spcPct val="0"/>
              </a:spcBef>
              <a:spcAft>
                <a:spcPct val="0"/>
              </a:spcAft>
            </a:pPr>
            <a:r>
              <a:rPr lang="en-US" sz="2000" b="1">
                <a:solidFill>
                  <a:prstClr val="black"/>
                </a:solidFill>
                <a:cs typeface="Arial" pitchFamily="34" charset="0"/>
              </a:rPr>
              <a:t>Repeat</a:t>
            </a:r>
            <a:r>
              <a:rPr lang="en-US" sz="2000">
                <a:solidFill>
                  <a:prstClr val="black"/>
                </a:solidFill>
                <a:cs typeface="Arial" pitchFamily="34" charset="0"/>
              </a:rPr>
              <a:t> 1-3 until the best model is found with high confidence</a:t>
            </a:r>
          </a:p>
        </p:txBody>
      </p:sp>
      <p:sp>
        <p:nvSpPr>
          <p:cNvPr id="141338" name="Text Box 38"/>
          <p:cNvSpPr txBox="1">
            <a:spLocks noChangeArrowheads="1"/>
          </p:cNvSpPr>
          <p:nvPr/>
        </p:nvSpPr>
        <p:spPr bwMode="auto">
          <a:xfrm>
            <a:off x="6461125" y="45370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fontAlgn="base" hangingPunct="1">
              <a:spcBef>
                <a:spcPct val="0"/>
              </a:spcBef>
              <a:spcAft>
                <a:spcPct val="0"/>
              </a:spcAft>
            </a:pPr>
            <a:endParaRPr lang="en-US" sz="2400">
              <a:solidFill>
                <a:prstClr val="black"/>
              </a:solidFill>
            </a:endParaRPr>
          </a:p>
        </p:txBody>
      </p:sp>
      <p:sp>
        <p:nvSpPr>
          <p:cNvPr id="141339" name="Rectangle 40"/>
          <p:cNvSpPr>
            <a:spLocks noChangeArrowheads="1"/>
          </p:cNvSpPr>
          <p:nvPr/>
        </p:nvSpPr>
        <p:spPr bwMode="auto">
          <a:xfrm>
            <a:off x="152400" y="2286000"/>
            <a:ext cx="2079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txBody>
          <a:bodyPr wrap="none">
            <a:spAutoFit/>
          </a:bodyPr>
          <a:lstStyle/>
          <a:p>
            <a:pPr fontAlgn="base">
              <a:spcBef>
                <a:spcPct val="30000"/>
              </a:spcBef>
              <a:spcAft>
                <a:spcPct val="0"/>
              </a:spcAft>
            </a:pPr>
            <a:r>
              <a:rPr lang="en-US" sz="1400" dirty="0" err="1">
                <a:solidFill>
                  <a:srgbClr val="C0504D"/>
                </a:solidFill>
                <a:latin typeface="Arial" pitchFamily="34" charset="0"/>
              </a:rPr>
              <a:t>Fischler</a:t>
            </a:r>
            <a:r>
              <a:rPr lang="en-US" sz="1400" dirty="0">
                <a:solidFill>
                  <a:srgbClr val="C0504D"/>
                </a:solidFill>
                <a:latin typeface="Arial" pitchFamily="34" charset="0"/>
              </a:rPr>
              <a:t> &amp; </a:t>
            </a:r>
            <a:r>
              <a:rPr lang="en-US" sz="1400" dirty="0" err="1">
                <a:solidFill>
                  <a:srgbClr val="C0504D"/>
                </a:solidFill>
                <a:latin typeface="Arial" pitchFamily="34" charset="0"/>
              </a:rPr>
              <a:t>Bolles</a:t>
            </a:r>
            <a:r>
              <a:rPr lang="en-US" sz="1400" dirty="0">
                <a:solidFill>
                  <a:srgbClr val="C0504D"/>
                </a:solidFill>
                <a:latin typeface="Arial" pitchFamily="34" charset="0"/>
              </a:rPr>
              <a:t> in ‘81.</a:t>
            </a:r>
          </a:p>
        </p:txBody>
      </p:sp>
      <p:sp>
        <p:nvSpPr>
          <p:cNvPr id="141340" name="Rectangle 42"/>
          <p:cNvSpPr>
            <a:spLocks noChangeArrowheads="1"/>
          </p:cNvSpPr>
          <p:nvPr/>
        </p:nvSpPr>
        <p:spPr bwMode="auto">
          <a:xfrm>
            <a:off x="76200" y="685800"/>
            <a:ext cx="338265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fontAlgn="base">
              <a:spcBef>
                <a:spcPct val="50000"/>
              </a:spcBef>
              <a:spcAft>
                <a:spcPct val="0"/>
              </a:spcAft>
            </a:pPr>
            <a:r>
              <a:rPr lang="en-US" sz="2400" baseline="-25000" dirty="0">
                <a:solidFill>
                  <a:prstClr val="black"/>
                </a:solidFill>
                <a:latin typeface="Arial" pitchFamily="34" charset="0"/>
              </a:rPr>
              <a:t>(</a:t>
            </a:r>
            <a:r>
              <a:rPr lang="en-US" sz="2400" baseline="-25000" dirty="0" err="1">
                <a:solidFill>
                  <a:srgbClr val="FF0000"/>
                </a:solidFill>
                <a:latin typeface="Arial" pitchFamily="34" charset="0"/>
              </a:rPr>
              <a:t>RAN</a:t>
            </a:r>
            <a:r>
              <a:rPr lang="en-US" sz="2400" baseline="-25000" dirty="0" err="1">
                <a:solidFill>
                  <a:prstClr val="black"/>
                </a:solidFill>
                <a:latin typeface="Arial" pitchFamily="34" charset="0"/>
              </a:rPr>
              <a:t>dom</a:t>
            </a:r>
            <a:r>
              <a:rPr lang="en-US" sz="2400" baseline="-25000" dirty="0">
                <a:solidFill>
                  <a:prstClr val="black"/>
                </a:solidFill>
                <a:latin typeface="Arial" pitchFamily="34" charset="0"/>
              </a:rPr>
              <a:t> </a:t>
            </a:r>
            <a:r>
              <a:rPr lang="en-US" sz="2400" baseline="-25000" dirty="0" err="1">
                <a:solidFill>
                  <a:srgbClr val="FF0000"/>
                </a:solidFill>
                <a:latin typeface="Arial" pitchFamily="34" charset="0"/>
              </a:rPr>
              <a:t>SA</a:t>
            </a:r>
            <a:r>
              <a:rPr lang="en-US" sz="2400" baseline="-25000" dirty="0" err="1">
                <a:solidFill>
                  <a:prstClr val="black"/>
                </a:solidFill>
                <a:latin typeface="Arial" pitchFamily="34" charset="0"/>
              </a:rPr>
              <a:t>mple</a:t>
            </a:r>
            <a:r>
              <a:rPr lang="en-US" sz="2400" baseline="-25000" dirty="0">
                <a:solidFill>
                  <a:prstClr val="black"/>
                </a:solidFill>
                <a:latin typeface="Arial" pitchFamily="34" charset="0"/>
              </a:rPr>
              <a:t> </a:t>
            </a:r>
            <a:r>
              <a:rPr lang="en-US" sz="2400" baseline="-25000" dirty="0">
                <a:solidFill>
                  <a:srgbClr val="FF0000"/>
                </a:solidFill>
                <a:latin typeface="Arial" pitchFamily="34" charset="0"/>
              </a:rPr>
              <a:t>C</a:t>
            </a:r>
            <a:r>
              <a:rPr lang="en-US" sz="2400" baseline="-25000" dirty="0">
                <a:solidFill>
                  <a:prstClr val="black"/>
                </a:solidFill>
                <a:latin typeface="Arial" pitchFamily="34" charset="0"/>
              </a:rPr>
              <a:t>onsensus) </a:t>
            </a:r>
            <a:r>
              <a:rPr lang="en-US" sz="2400" baseline="-25000" dirty="0" smtClean="0">
                <a:solidFill>
                  <a:prstClr val="black"/>
                </a:solidFill>
                <a:latin typeface="Arial" pitchFamily="34" charset="0"/>
              </a:rPr>
              <a:t>:</a:t>
            </a:r>
          </a:p>
          <a:p>
            <a:pPr fontAlgn="base">
              <a:spcBef>
                <a:spcPct val="50000"/>
              </a:spcBef>
              <a:spcAft>
                <a:spcPct val="0"/>
              </a:spcAft>
            </a:pPr>
            <a:r>
              <a:rPr lang="en-US" sz="2400" baseline="-25000" dirty="0">
                <a:solidFill>
                  <a:prstClr val="black"/>
                </a:solidFill>
                <a:latin typeface="Arial" pitchFamily="34" charset="0"/>
              </a:rPr>
              <a:t>Learning technique to estimate </a:t>
            </a:r>
          </a:p>
          <a:p>
            <a:pPr fontAlgn="base">
              <a:spcBef>
                <a:spcPct val="50000"/>
              </a:spcBef>
              <a:spcAft>
                <a:spcPct val="0"/>
              </a:spcAft>
            </a:pPr>
            <a:r>
              <a:rPr lang="en-US" sz="2400" baseline="-25000" dirty="0">
                <a:solidFill>
                  <a:prstClr val="black"/>
                </a:solidFill>
                <a:latin typeface="Arial" pitchFamily="34" charset="0"/>
              </a:rPr>
              <a:t>parameters  of a model by random </a:t>
            </a:r>
          </a:p>
          <a:p>
            <a:pPr fontAlgn="base">
              <a:spcBef>
                <a:spcPct val="50000"/>
              </a:spcBef>
              <a:spcAft>
                <a:spcPct val="0"/>
              </a:spcAft>
            </a:pPr>
            <a:r>
              <a:rPr lang="en-US" sz="2400" baseline="-25000" dirty="0">
                <a:solidFill>
                  <a:prstClr val="black"/>
                </a:solidFill>
                <a:latin typeface="Arial" pitchFamily="34" charset="0"/>
              </a:rPr>
              <a:t>sampling of observed data</a:t>
            </a:r>
          </a:p>
          <a:p>
            <a:pPr algn="ctr" fontAlgn="base">
              <a:spcBef>
                <a:spcPct val="50000"/>
              </a:spcBef>
              <a:spcAft>
                <a:spcPct val="0"/>
              </a:spcAft>
            </a:pPr>
            <a:endParaRPr lang="en-US" sz="2400" baseline="-25000" dirty="0">
              <a:solidFill>
                <a:prstClr val="black"/>
              </a:solidFill>
              <a:latin typeface="Arial" pitchFamily="34" charset="0"/>
            </a:endParaRPr>
          </a:p>
        </p:txBody>
      </p:sp>
    </p:spTree>
    <p:extLst>
      <p:ext uri="{BB962C8B-B14F-4D97-AF65-F5344CB8AC3E}">
        <p14:creationId xmlns:p14="http://schemas.microsoft.com/office/powerpoint/2010/main" val="3230353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Oval 2"/>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39" name="Oval 3"/>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0" name="Oval 4"/>
          <p:cNvSpPr>
            <a:spLocks noChangeArrowheads="1"/>
          </p:cNvSpPr>
          <p:nvPr/>
        </p:nvSpPr>
        <p:spPr bwMode="auto">
          <a:xfrm>
            <a:off x="68580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1" name="Oval 5"/>
          <p:cNvSpPr>
            <a:spLocks noChangeArrowheads="1"/>
          </p:cNvSpPr>
          <p:nvPr/>
        </p:nvSpPr>
        <p:spPr bwMode="auto">
          <a:xfrm>
            <a:off x="6248400" y="2590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2" name="Oval 6"/>
          <p:cNvSpPr>
            <a:spLocks noChangeArrowheads="1"/>
          </p:cNvSpPr>
          <p:nvPr/>
        </p:nvSpPr>
        <p:spPr bwMode="auto">
          <a:xfrm>
            <a:off x="3886200" y="2286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3" name="Oval 7"/>
          <p:cNvSpPr>
            <a:spLocks noChangeArrowheads="1"/>
          </p:cNvSpPr>
          <p:nvPr/>
        </p:nvSpPr>
        <p:spPr bwMode="auto">
          <a:xfrm>
            <a:off x="42672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4" name="Oval 8"/>
          <p:cNvSpPr>
            <a:spLocks noChangeArrowheads="1"/>
          </p:cNvSpPr>
          <p:nvPr/>
        </p:nvSpPr>
        <p:spPr bwMode="auto">
          <a:xfrm>
            <a:off x="3505200" y="3048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5" name="Oval 9"/>
          <p:cNvSpPr>
            <a:spLocks noChangeArrowheads="1"/>
          </p:cNvSpPr>
          <p:nvPr/>
        </p:nvSpPr>
        <p:spPr bwMode="auto">
          <a:xfrm>
            <a:off x="5867400" y="685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6" name="Oval 10"/>
          <p:cNvSpPr>
            <a:spLocks noChangeArrowheads="1"/>
          </p:cNvSpPr>
          <p:nvPr/>
        </p:nvSpPr>
        <p:spPr bwMode="auto">
          <a:xfrm>
            <a:off x="6019800" y="1295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7" name="Oval 11"/>
          <p:cNvSpPr>
            <a:spLocks noChangeArrowheads="1"/>
          </p:cNvSpPr>
          <p:nvPr/>
        </p:nvSpPr>
        <p:spPr bwMode="auto">
          <a:xfrm>
            <a:off x="4724400" y="2209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8" name="Oval 12"/>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49" name="Oval 13"/>
          <p:cNvSpPr>
            <a:spLocks noChangeArrowheads="1"/>
          </p:cNvSpPr>
          <p:nvPr/>
        </p:nvSpPr>
        <p:spPr bwMode="auto">
          <a:xfrm>
            <a:off x="62484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0" name="Oval 14"/>
          <p:cNvSpPr>
            <a:spLocks noChangeArrowheads="1"/>
          </p:cNvSpPr>
          <p:nvPr/>
        </p:nvSpPr>
        <p:spPr bwMode="auto">
          <a:xfrm>
            <a:off x="5562600" y="1524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1" name="Oval 15"/>
          <p:cNvSpPr>
            <a:spLocks noChangeArrowheads="1"/>
          </p:cNvSpPr>
          <p:nvPr/>
        </p:nvSpPr>
        <p:spPr bwMode="auto">
          <a:xfrm>
            <a:off x="5334000" y="1371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2" name="Oval 16"/>
          <p:cNvSpPr>
            <a:spLocks noChangeArrowheads="1"/>
          </p:cNvSpPr>
          <p:nvPr/>
        </p:nvSpPr>
        <p:spPr bwMode="auto">
          <a:xfrm>
            <a:off x="67818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3" name="Oval 17"/>
          <p:cNvSpPr>
            <a:spLocks noChangeArrowheads="1"/>
          </p:cNvSpPr>
          <p:nvPr/>
        </p:nvSpPr>
        <p:spPr bwMode="auto">
          <a:xfrm>
            <a:off x="6248400" y="990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4" name="Oval 18"/>
          <p:cNvSpPr>
            <a:spLocks noChangeArrowheads="1"/>
          </p:cNvSpPr>
          <p:nvPr/>
        </p:nvSpPr>
        <p:spPr bwMode="auto">
          <a:xfrm>
            <a:off x="6705600" y="609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5" name="Oval 19"/>
          <p:cNvSpPr>
            <a:spLocks noChangeArrowheads="1"/>
          </p:cNvSpPr>
          <p:nvPr/>
        </p:nvSpPr>
        <p:spPr bwMode="auto">
          <a:xfrm>
            <a:off x="4191000" y="457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6" name="Oval 21"/>
          <p:cNvSpPr>
            <a:spLocks noChangeArrowheads="1"/>
          </p:cNvSpPr>
          <p:nvPr/>
        </p:nvSpPr>
        <p:spPr bwMode="auto">
          <a:xfrm>
            <a:off x="5791200" y="2971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7" name="Oval 22"/>
          <p:cNvSpPr>
            <a:spLocks noChangeArrowheads="1"/>
          </p:cNvSpPr>
          <p:nvPr/>
        </p:nvSpPr>
        <p:spPr bwMode="auto">
          <a:xfrm>
            <a:off x="5486400" y="3505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8" name="Oval 24"/>
          <p:cNvSpPr>
            <a:spLocks noChangeArrowheads="1"/>
          </p:cNvSpPr>
          <p:nvPr/>
        </p:nvSpPr>
        <p:spPr bwMode="auto">
          <a:xfrm>
            <a:off x="4572000" y="762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59" name="Oval 25"/>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60" name="Oval 26"/>
          <p:cNvSpPr>
            <a:spLocks noChangeArrowheads="1"/>
          </p:cNvSpPr>
          <p:nvPr/>
        </p:nvSpPr>
        <p:spPr bwMode="auto">
          <a:xfrm>
            <a:off x="4953000" y="1676400"/>
            <a:ext cx="228600" cy="228600"/>
          </a:xfrm>
          <a:prstGeom prst="ellipse">
            <a:avLst/>
          </a:prstGeom>
          <a:solidFill>
            <a:srgbClr val="00FF00"/>
          </a:solidFill>
          <a:ln>
            <a:noFill/>
          </a:ln>
          <a:extLst>
            <a:ext uri="{91240B29-F687-4F45-9708-019B960494DF}">
              <a14:hiddenLine xmlns:a14="http://schemas.microsoft.com/office/drawing/2010/main" w="50800" algn="ctr">
                <a:solidFill>
                  <a:srgbClr val="000000"/>
                </a:solidFill>
                <a:round/>
                <a:headEnd/>
                <a:tailEnd/>
              </a14:hiddenLine>
            </a:ext>
          </a:extLst>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61" name="Oval 29"/>
          <p:cNvSpPr>
            <a:spLocks noChangeArrowheads="1"/>
          </p:cNvSpPr>
          <p:nvPr/>
        </p:nvSpPr>
        <p:spPr bwMode="auto">
          <a:xfrm>
            <a:off x="5562600" y="1981200"/>
            <a:ext cx="228600" cy="228600"/>
          </a:xfrm>
          <a:prstGeom prst="ellipse">
            <a:avLst/>
          </a:prstGeom>
          <a:solidFill>
            <a:srgbClr val="00FF00"/>
          </a:solidFill>
          <a:ln>
            <a:noFill/>
          </a:ln>
          <a:extLst>
            <a:ext uri="{91240B29-F687-4F45-9708-019B960494DF}">
              <a14:hiddenLine xmlns:a14="http://schemas.microsoft.com/office/drawing/2010/main" w="50800" algn="ctr">
                <a:solidFill>
                  <a:srgbClr val="000000"/>
                </a:solidFill>
                <a:round/>
                <a:headEnd/>
                <a:tailEnd/>
              </a14:hiddenLine>
            </a:ext>
          </a:extLst>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2362" name="Rectangle 33"/>
          <p:cNvSpPr>
            <a:spLocks noChangeArrowheads="1"/>
          </p:cNvSpPr>
          <p:nvPr/>
        </p:nvSpPr>
        <p:spPr bwMode="auto">
          <a:xfrm>
            <a:off x="204788" y="179388"/>
            <a:ext cx="1589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fontAlgn="base">
              <a:spcBef>
                <a:spcPct val="0"/>
              </a:spcBef>
              <a:spcAft>
                <a:spcPct val="0"/>
              </a:spcAft>
            </a:pPr>
            <a:r>
              <a:rPr lang="en-US" sz="2800">
                <a:solidFill>
                  <a:prstClr val="black"/>
                </a:solidFill>
                <a:latin typeface="Arial" pitchFamily="34" charset="0"/>
              </a:rPr>
              <a:t>RANSAC</a:t>
            </a:r>
          </a:p>
        </p:txBody>
      </p:sp>
      <p:sp>
        <p:nvSpPr>
          <p:cNvPr id="142363" name="Text Box 40"/>
          <p:cNvSpPr txBox="1">
            <a:spLocks noChangeArrowheads="1"/>
          </p:cNvSpPr>
          <p:nvPr/>
        </p:nvSpPr>
        <p:spPr bwMode="auto">
          <a:xfrm>
            <a:off x="6461125" y="45370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fontAlgn="base" hangingPunct="1">
              <a:spcBef>
                <a:spcPct val="0"/>
              </a:spcBef>
              <a:spcAft>
                <a:spcPct val="0"/>
              </a:spcAft>
            </a:pPr>
            <a:endParaRPr lang="en-US" sz="2400">
              <a:solidFill>
                <a:prstClr val="black"/>
              </a:solidFill>
            </a:endParaRPr>
          </a:p>
        </p:txBody>
      </p:sp>
      <p:sp>
        <p:nvSpPr>
          <p:cNvPr id="142364" name="Rectangle 45"/>
          <p:cNvSpPr>
            <a:spLocks noChangeArrowheads="1"/>
          </p:cNvSpPr>
          <p:nvPr/>
        </p:nvSpPr>
        <p:spPr bwMode="auto">
          <a:xfrm>
            <a:off x="152400" y="4537075"/>
            <a:ext cx="8610600" cy="3746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42365" name="Text Box 35"/>
          <p:cNvSpPr txBox="1">
            <a:spLocks noChangeArrowheads="1"/>
          </p:cNvSpPr>
          <p:nvPr/>
        </p:nvSpPr>
        <p:spPr bwMode="auto">
          <a:xfrm>
            <a:off x="152400" y="4038600"/>
            <a:ext cx="86106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sz="2400">
                <a:solidFill>
                  <a:prstClr val="black"/>
                </a:solidFill>
                <a:cs typeface="Arial" pitchFamily="34" charset="0"/>
              </a:rPr>
              <a:t>Algorithm:</a:t>
            </a:r>
          </a:p>
          <a:p>
            <a:pPr eaLnBrk="1" fontAlgn="base" hangingPunct="1">
              <a:spcBef>
                <a:spcPct val="0"/>
              </a:spcBef>
              <a:spcAft>
                <a:spcPct val="0"/>
              </a:spcAft>
            </a:pPr>
            <a:endParaRPr lang="en-US" sz="900">
              <a:solidFill>
                <a:prstClr val="black"/>
              </a:solidFill>
              <a:cs typeface="Arial" pitchFamily="34" charset="0"/>
            </a:endParaRP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Sample</a:t>
            </a:r>
            <a:r>
              <a:rPr lang="en-US" sz="2000">
                <a:solidFill>
                  <a:prstClr val="black"/>
                </a:solidFill>
                <a:cs typeface="Arial" pitchFamily="34" charset="0"/>
              </a:rPr>
              <a:t> (randomly) the number of points required to fit the model (#=2)</a:t>
            </a: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Solve</a:t>
            </a:r>
            <a:r>
              <a:rPr lang="en-US" sz="2000">
                <a:solidFill>
                  <a:prstClr val="black"/>
                </a:solidFill>
                <a:cs typeface="Arial" pitchFamily="34" charset="0"/>
              </a:rPr>
              <a:t> for model parameters using samples </a:t>
            </a: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Score</a:t>
            </a:r>
            <a:r>
              <a:rPr lang="en-US" sz="2000">
                <a:solidFill>
                  <a:prstClr val="black"/>
                </a:solidFill>
                <a:cs typeface="Arial" pitchFamily="34" charset="0"/>
              </a:rPr>
              <a:t> by the fraction of inliers within a preset threshold of the model</a:t>
            </a:r>
          </a:p>
          <a:p>
            <a:pPr eaLnBrk="1" fontAlgn="base" hangingPunct="1">
              <a:spcBef>
                <a:spcPct val="0"/>
              </a:spcBef>
              <a:spcAft>
                <a:spcPct val="0"/>
              </a:spcAft>
            </a:pPr>
            <a:endParaRPr lang="en-US" sz="2000" b="1">
              <a:solidFill>
                <a:prstClr val="black"/>
              </a:solidFill>
              <a:cs typeface="Arial" pitchFamily="34" charset="0"/>
            </a:endParaRPr>
          </a:p>
          <a:p>
            <a:pPr eaLnBrk="1" fontAlgn="base" hangingPunct="1">
              <a:spcBef>
                <a:spcPct val="0"/>
              </a:spcBef>
              <a:spcAft>
                <a:spcPct val="0"/>
              </a:spcAft>
            </a:pPr>
            <a:r>
              <a:rPr lang="en-US" sz="2000" b="1">
                <a:solidFill>
                  <a:prstClr val="black"/>
                </a:solidFill>
                <a:cs typeface="Arial" pitchFamily="34" charset="0"/>
              </a:rPr>
              <a:t>Repeat</a:t>
            </a:r>
            <a:r>
              <a:rPr lang="en-US" sz="2000">
                <a:solidFill>
                  <a:prstClr val="black"/>
                </a:solidFill>
                <a:cs typeface="Arial" pitchFamily="34" charset="0"/>
              </a:rPr>
              <a:t> 1-3 until the best model is found with high confidence</a:t>
            </a:r>
          </a:p>
        </p:txBody>
      </p:sp>
      <p:sp>
        <p:nvSpPr>
          <p:cNvPr id="34" name="TextBox 33"/>
          <p:cNvSpPr txBox="1"/>
          <p:nvPr/>
        </p:nvSpPr>
        <p:spPr>
          <a:xfrm>
            <a:off x="7097713" y="6550025"/>
            <a:ext cx="2046287" cy="307975"/>
          </a:xfrm>
          <a:prstGeom prst="rect">
            <a:avLst/>
          </a:prstGeom>
          <a:noFill/>
        </p:spPr>
        <p:txBody>
          <a:bodyPr wrap="none">
            <a:spAutoFit/>
          </a:bodyPr>
          <a:lstStyle/>
          <a:p>
            <a:pPr fontAlgn="base">
              <a:spcBef>
                <a:spcPct val="0"/>
              </a:spcBef>
              <a:spcAft>
                <a:spcPct val="0"/>
              </a:spcAft>
              <a:defRPr/>
            </a:pPr>
            <a:r>
              <a:rPr lang="en-US" sz="1400" dirty="0">
                <a:solidFill>
                  <a:prstClr val="black">
                    <a:lumMod val="50000"/>
                    <a:lumOff val="50000"/>
                  </a:prstClr>
                </a:solidFill>
                <a:latin typeface="Arial" charset="0"/>
              </a:rPr>
              <a:t>Illustration by Savarese</a:t>
            </a:r>
          </a:p>
        </p:txBody>
      </p:sp>
      <p:sp>
        <p:nvSpPr>
          <p:cNvPr id="142367" name="TextBox 34"/>
          <p:cNvSpPr txBox="1">
            <a:spLocks noChangeArrowheads="1"/>
          </p:cNvSpPr>
          <p:nvPr/>
        </p:nvSpPr>
        <p:spPr bwMode="auto">
          <a:xfrm>
            <a:off x="304800" y="1143000"/>
            <a:ext cx="239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sz="2000">
                <a:solidFill>
                  <a:prstClr val="black"/>
                </a:solidFill>
              </a:rPr>
              <a:t>Line fitting example</a:t>
            </a:r>
          </a:p>
        </p:txBody>
      </p:sp>
      <p:sp>
        <p:nvSpPr>
          <p:cNvPr id="32" name="Rectangle 50"/>
          <p:cNvSpPr>
            <a:spLocks noChangeArrowheads="1"/>
          </p:cNvSpPr>
          <p:nvPr/>
        </p:nvSpPr>
        <p:spPr bwMode="auto">
          <a:xfrm>
            <a:off x="201613" y="762000"/>
            <a:ext cx="3124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fontAlgn="base">
              <a:spcBef>
                <a:spcPct val="50000"/>
              </a:spcBef>
              <a:spcAft>
                <a:spcPct val="0"/>
              </a:spcAft>
            </a:pPr>
            <a:r>
              <a:rPr lang="en-US" sz="1600" dirty="0">
                <a:solidFill>
                  <a:prstClr val="black"/>
                </a:solidFill>
                <a:latin typeface="Arial" pitchFamily="34" charset="0"/>
              </a:rPr>
              <a:t>(</a:t>
            </a:r>
            <a:r>
              <a:rPr lang="en-US" sz="1600" dirty="0" err="1">
                <a:solidFill>
                  <a:srgbClr val="FF0000"/>
                </a:solidFill>
                <a:latin typeface="Arial" pitchFamily="34" charset="0"/>
              </a:rPr>
              <a:t>RAN</a:t>
            </a:r>
            <a:r>
              <a:rPr lang="en-US" sz="1600" dirty="0" err="1">
                <a:solidFill>
                  <a:prstClr val="black"/>
                </a:solidFill>
                <a:latin typeface="Arial" pitchFamily="34" charset="0"/>
              </a:rPr>
              <a:t>dom</a:t>
            </a:r>
            <a:r>
              <a:rPr lang="en-US" sz="1600" dirty="0">
                <a:solidFill>
                  <a:prstClr val="black"/>
                </a:solidFill>
                <a:latin typeface="Arial" pitchFamily="34" charset="0"/>
              </a:rPr>
              <a:t> </a:t>
            </a:r>
            <a:r>
              <a:rPr lang="en-US" sz="1600" dirty="0" err="1">
                <a:solidFill>
                  <a:srgbClr val="FF0000"/>
                </a:solidFill>
                <a:latin typeface="Arial" pitchFamily="34" charset="0"/>
              </a:rPr>
              <a:t>SA</a:t>
            </a:r>
            <a:r>
              <a:rPr lang="en-US" sz="1600" dirty="0" err="1">
                <a:solidFill>
                  <a:prstClr val="black"/>
                </a:solidFill>
                <a:latin typeface="Arial" pitchFamily="34" charset="0"/>
              </a:rPr>
              <a:t>mple</a:t>
            </a:r>
            <a:r>
              <a:rPr lang="en-US" sz="1600" dirty="0">
                <a:solidFill>
                  <a:prstClr val="black"/>
                </a:solidFill>
                <a:latin typeface="Arial" pitchFamily="34" charset="0"/>
              </a:rPr>
              <a:t> </a:t>
            </a:r>
            <a:r>
              <a:rPr lang="en-US" sz="1600" dirty="0">
                <a:solidFill>
                  <a:srgbClr val="FF0000"/>
                </a:solidFill>
                <a:latin typeface="Arial" pitchFamily="34" charset="0"/>
              </a:rPr>
              <a:t>C</a:t>
            </a:r>
            <a:r>
              <a:rPr lang="en-US" sz="1600" dirty="0">
                <a:solidFill>
                  <a:prstClr val="black"/>
                </a:solidFill>
                <a:latin typeface="Arial" pitchFamily="34" charset="0"/>
              </a:rPr>
              <a:t>onsensus) </a:t>
            </a:r>
            <a:r>
              <a:rPr lang="en-US" sz="1600" dirty="0" smtClean="0">
                <a:solidFill>
                  <a:prstClr val="black"/>
                </a:solidFill>
                <a:latin typeface="Arial" pitchFamily="34" charset="0"/>
              </a:rPr>
              <a:t>:</a:t>
            </a:r>
            <a:endParaRPr lang="en-US" sz="1600" dirty="0">
              <a:solidFill>
                <a:prstClr val="black"/>
              </a:solidFill>
              <a:latin typeface="Arial" pitchFamily="34" charset="0"/>
            </a:endParaRPr>
          </a:p>
        </p:txBody>
      </p:sp>
    </p:spTree>
    <p:extLst>
      <p:ext uri="{BB962C8B-B14F-4D97-AF65-F5344CB8AC3E}">
        <p14:creationId xmlns:p14="http://schemas.microsoft.com/office/powerpoint/2010/main" val="3000961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Oval 2"/>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63" name="Oval 3"/>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64" name="Oval 4"/>
          <p:cNvSpPr>
            <a:spLocks noChangeArrowheads="1"/>
          </p:cNvSpPr>
          <p:nvPr/>
        </p:nvSpPr>
        <p:spPr bwMode="auto">
          <a:xfrm>
            <a:off x="68580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65" name="Oval 5"/>
          <p:cNvSpPr>
            <a:spLocks noChangeArrowheads="1"/>
          </p:cNvSpPr>
          <p:nvPr/>
        </p:nvSpPr>
        <p:spPr bwMode="auto">
          <a:xfrm>
            <a:off x="6248400" y="2590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66" name="Oval 6"/>
          <p:cNvSpPr>
            <a:spLocks noChangeArrowheads="1"/>
          </p:cNvSpPr>
          <p:nvPr/>
        </p:nvSpPr>
        <p:spPr bwMode="auto">
          <a:xfrm>
            <a:off x="3886200" y="2286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67" name="Oval 7"/>
          <p:cNvSpPr>
            <a:spLocks noChangeArrowheads="1"/>
          </p:cNvSpPr>
          <p:nvPr/>
        </p:nvSpPr>
        <p:spPr bwMode="auto">
          <a:xfrm>
            <a:off x="42672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68" name="Oval 8"/>
          <p:cNvSpPr>
            <a:spLocks noChangeArrowheads="1"/>
          </p:cNvSpPr>
          <p:nvPr/>
        </p:nvSpPr>
        <p:spPr bwMode="auto">
          <a:xfrm>
            <a:off x="3505200" y="3048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69" name="Oval 9"/>
          <p:cNvSpPr>
            <a:spLocks noChangeArrowheads="1"/>
          </p:cNvSpPr>
          <p:nvPr/>
        </p:nvSpPr>
        <p:spPr bwMode="auto">
          <a:xfrm>
            <a:off x="5867400" y="685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0" name="Oval 10"/>
          <p:cNvSpPr>
            <a:spLocks noChangeArrowheads="1"/>
          </p:cNvSpPr>
          <p:nvPr/>
        </p:nvSpPr>
        <p:spPr bwMode="auto">
          <a:xfrm>
            <a:off x="6019800" y="1295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1" name="Oval 11"/>
          <p:cNvSpPr>
            <a:spLocks noChangeArrowheads="1"/>
          </p:cNvSpPr>
          <p:nvPr/>
        </p:nvSpPr>
        <p:spPr bwMode="auto">
          <a:xfrm>
            <a:off x="4724400" y="2209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2" name="Oval 12"/>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3" name="Oval 13"/>
          <p:cNvSpPr>
            <a:spLocks noChangeArrowheads="1"/>
          </p:cNvSpPr>
          <p:nvPr/>
        </p:nvSpPr>
        <p:spPr bwMode="auto">
          <a:xfrm>
            <a:off x="62484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4" name="Oval 14"/>
          <p:cNvSpPr>
            <a:spLocks noChangeArrowheads="1"/>
          </p:cNvSpPr>
          <p:nvPr/>
        </p:nvSpPr>
        <p:spPr bwMode="auto">
          <a:xfrm>
            <a:off x="5562600" y="1524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5" name="Oval 15"/>
          <p:cNvSpPr>
            <a:spLocks noChangeArrowheads="1"/>
          </p:cNvSpPr>
          <p:nvPr/>
        </p:nvSpPr>
        <p:spPr bwMode="auto">
          <a:xfrm>
            <a:off x="5334000" y="1371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6" name="Oval 16"/>
          <p:cNvSpPr>
            <a:spLocks noChangeArrowheads="1"/>
          </p:cNvSpPr>
          <p:nvPr/>
        </p:nvSpPr>
        <p:spPr bwMode="auto">
          <a:xfrm>
            <a:off x="67818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7" name="Oval 17"/>
          <p:cNvSpPr>
            <a:spLocks noChangeArrowheads="1"/>
          </p:cNvSpPr>
          <p:nvPr/>
        </p:nvSpPr>
        <p:spPr bwMode="auto">
          <a:xfrm>
            <a:off x="6248400" y="990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8" name="Oval 18"/>
          <p:cNvSpPr>
            <a:spLocks noChangeArrowheads="1"/>
          </p:cNvSpPr>
          <p:nvPr/>
        </p:nvSpPr>
        <p:spPr bwMode="auto">
          <a:xfrm>
            <a:off x="6705600" y="609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79" name="Oval 19"/>
          <p:cNvSpPr>
            <a:spLocks noChangeArrowheads="1"/>
          </p:cNvSpPr>
          <p:nvPr/>
        </p:nvSpPr>
        <p:spPr bwMode="auto">
          <a:xfrm>
            <a:off x="4191000" y="457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80" name="Oval 21"/>
          <p:cNvSpPr>
            <a:spLocks noChangeArrowheads="1"/>
          </p:cNvSpPr>
          <p:nvPr/>
        </p:nvSpPr>
        <p:spPr bwMode="auto">
          <a:xfrm>
            <a:off x="5791200" y="2971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81" name="Oval 22"/>
          <p:cNvSpPr>
            <a:spLocks noChangeArrowheads="1"/>
          </p:cNvSpPr>
          <p:nvPr/>
        </p:nvSpPr>
        <p:spPr bwMode="auto">
          <a:xfrm>
            <a:off x="5486400" y="3505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82" name="Oval 24"/>
          <p:cNvSpPr>
            <a:spLocks noChangeArrowheads="1"/>
          </p:cNvSpPr>
          <p:nvPr/>
        </p:nvSpPr>
        <p:spPr bwMode="auto">
          <a:xfrm>
            <a:off x="4572000" y="762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83" name="Oval 25"/>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84" name="Oval 26"/>
          <p:cNvSpPr>
            <a:spLocks noChangeArrowheads="1"/>
          </p:cNvSpPr>
          <p:nvPr/>
        </p:nvSpPr>
        <p:spPr bwMode="auto">
          <a:xfrm>
            <a:off x="4953000" y="1676400"/>
            <a:ext cx="228600" cy="228600"/>
          </a:xfrm>
          <a:prstGeom prst="ellipse">
            <a:avLst/>
          </a:prstGeom>
          <a:solidFill>
            <a:srgbClr val="00FF00"/>
          </a:solidFill>
          <a:ln>
            <a:noFill/>
          </a:ln>
          <a:extLst>
            <a:ext uri="{91240B29-F687-4F45-9708-019B960494DF}">
              <a14:hiddenLine xmlns:a14="http://schemas.microsoft.com/office/drawing/2010/main" w="50800" algn="ctr">
                <a:solidFill>
                  <a:srgbClr val="000000"/>
                </a:solidFill>
                <a:round/>
                <a:headEnd/>
                <a:tailEnd/>
              </a14:hiddenLine>
            </a:ext>
          </a:extLst>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85" name="Oval 29"/>
          <p:cNvSpPr>
            <a:spLocks noChangeArrowheads="1"/>
          </p:cNvSpPr>
          <p:nvPr/>
        </p:nvSpPr>
        <p:spPr bwMode="auto">
          <a:xfrm>
            <a:off x="5562600" y="1981200"/>
            <a:ext cx="228600" cy="228600"/>
          </a:xfrm>
          <a:prstGeom prst="ellipse">
            <a:avLst/>
          </a:prstGeom>
          <a:solidFill>
            <a:srgbClr val="00FF00"/>
          </a:solidFill>
          <a:ln>
            <a:noFill/>
          </a:ln>
          <a:extLst>
            <a:ext uri="{91240B29-F687-4F45-9708-019B960494DF}">
              <a14:hiddenLine xmlns:a14="http://schemas.microsoft.com/office/drawing/2010/main" w="50800" algn="ctr">
                <a:solidFill>
                  <a:srgbClr val="000000"/>
                </a:solidFill>
                <a:round/>
                <a:headEnd/>
                <a:tailEnd/>
              </a14:hiddenLine>
            </a:ext>
          </a:extLst>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86" name="Rectangle 33"/>
          <p:cNvSpPr>
            <a:spLocks noChangeArrowheads="1"/>
          </p:cNvSpPr>
          <p:nvPr/>
        </p:nvSpPr>
        <p:spPr bwMode="auto">
          <a:xfrm>
            <a:off x="204788" y="179388"/>
            <a:ext cx="1589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fontAlgn="base">
              <a:spcBef>
                <a:spcPct val="0"/>
              </a:spcBef>
              <a:spcAft>
                <a:spcPct val="0"/>
              </a:spcAft>
            </a:pPr>
            <a:r>
              <a:rPr lang="en-US" sz="2800">
                <a:solidFill>
                  <a:prstClr val="black"/>
                </a:solidFill>
                <a:latin typeface="Arial" pitchFamily="34" charset="0"/>
              </a:rPr>
              <a:t>RANSAC</a:t>
            </a:r>
          </a:p>
        </p:txBody>
      </p:sp>
      <p:sp>
        <p:nvSpPr>
          <p:cNvPr id="143387" name="Line 34"/>
          <p:cNvSpPr>
            <a:spLocks noChangeShapeType="1"/>
          </p:cNvSpPr>
          <p:nvPr/>
        </p:nvSpPr>
        <p:spPr bwMode="auto">
          <a:xfrm>
            <a:off x="3657600" y="990600"/>
            <a:ext cx="4267200" cy="228600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pPr fontAlgn="base">
              <a:spcBef>
                <a:spcPct val="0"/>
              </a:spcBef>
              <a:spcAft>
                <a:spcPct val="0"/>
              </a:spcAft>
            </a:pPr>
            <a:endParaRPr lang="en-US">
              <a:solidFill>
                <a:prstClr val="black"/>
              </a:solidFill>
              <a:latin typeface="Arial" pitchFamily="34" charset="0"/>
            </a:endParaRPr>
          </a:p>
        </p:txBody>
      </p:sp>
      <p:sp>
        <p:nvSpPr>
          <p:cNvPr id="143388" name="Text Box 40"/>
          <p:cNvSpPr txBox="1">
            <a:spLocks noChangeArrowheads="1"/>
          </p:cNvSpPr>
          <p:nvPr/>
        </p:nvSpPr>
        <p:spPr bwMode="auto">
          <a:xfrm>
            <a:off x="6461125" y="45370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fontAlgn="base" hangingPunct="1">
              <a:spcBef>
                <a:spcPct val="0"/>
              </a:spcBef>
              <a:spcAft>
                <a:spcPct val="0"/>
              </a:spcAft>
            </a:pPr>
            <a:endParaRPr lang="en-US" sz="2400">
              <a:solidFill>
                <a:prstClr val="black"/>
              </a:solidFill>
            </a:endParaRPr>
          </a:p>
        </p:txBody>
      </p:sp>
      <p:sp>
        <p:nvSpPr>
          <p:cNvPr id="143389" name="Rectangle 45"/>
          <p:cNvSpPr>
            <a:spLocks noChangeArrowheads="1"/>
          </p:cNvSpPr>
          <p:nvPr/>
        </p:nvSpPr>
        <p:spPr bwMode="auto">
          <a:xfrm>
            <a:off x="152400" y="4849813"/>
            <a:ext cx="8610600" cy="3730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43390" name="Text Box 35"/>
          <p:cNvSpPr txBox="1">
            <a:spLocks noChangeArrowheads="1"/>
          </p:cNvSpPr>
          <p:nvPr/>
        </p:nvSpPr>
        <p:spPr bwMode="auto">
          <a:xfrm>
            <a:off x="152400" y="4038600"/>
            <a:ext cx="86106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sz="2400">
                <a:solidFill>
                  <a:prstClr val="black"/>
                </a:solidFill>
                <a:cs typeface="Arial" pitchFamily="34" charset="0"/>
              </a:rPr>
              <a:t>Algorithm:</a:t>
            </a:r>
          </a:p>
          <a:p>
            <a:pPr eaLnBrk="1" fontAlgn="base" hangingPunct="1">
              <a:spcBef>
                <a:spcPct val="0"/>
              </a:spcBef>
              <a:spcAft>
                <a:spcPct val="0"/>
              </a:spcAft>
            </a:pPr>
            <a:endParaRPr lang="en-US" sz="900">
              <a:solidFill>
                <a:prstClr val="black"/>
              </a:solidFill>
              <a:cs typeface="Arial" pitchFamily="34" charset="0"/>
            </a:endParaRP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Sample</a:t>
            </a:r>
            <a:r>
              <a:rPr lang="en-US" sz="2000">
                <a:solidFill>
                  <a:prstClr val="black"/>
                </a:solidFill>
                <a:cs typeface="Arial" pitchFamily="34" charset="0"/>
              </a:rPr>
              <a:t> (randomly) the number of points required to fit the model (#=2)</a:t>
            </a: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Solve</a:t>
            </a:r>
            <a:r>
              <a:rPr lang="en-US" sz="2000">
                <a:solidFill>
                  <a:prstClr val="black"/>
                </a:solidFill>
                <a:cs typeface="Arial" pitchFamily="34" charset="0"/>
              </a:rPr>
              <a:t> for model parameters using samples </a:t>
            </a: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Score</a:t>
            </a:r>
            <a:r>
              <a:rPr lang="en-US" sz="2000">
                <a:solidFill>
                  <a:prstClr val="black"/>
                </a:solidFill>
                <a:cs typeface="Arial" pitchFamily="34" charset="0"/>
              </a:rPr>
              <a:t> by the fraction of inliers within a preset threshold of the model</a:t>
            </a:r>
          </a:p>
          <a:p>
            <a:pPr eaLnBrk="1" fontAlgn="base" hangingPunct="1">
              <a:spcBef>
                <a:spcPct val="0"/>
              </a:spcBef>
              <a:spcAft>
                <a:spcPct val="0"/>
              </a:spcAft>
            </a:pPr>
            <a:endParaRPr lang="en-US" sz="2000" b="1">
              <a:solidFill>
                <a:prstClr val="black"/>
              </a:solidFill>
              <a:cs typeface="Arial" pitchFamily="34" charset="0"/>
            </a:endParaRPr>
          </a:p>
          <a:p>
            <a:pPr eaLnBrk="1" fontAlgn="base" hangingPunct="1">
              <a:spcBef>
                <a:spcPct val="0"/>
              </a:spcBef>
              <a:spcAft>
                <a:spcPct val="0"/>
              </a:spcAft>
            </a:pPr>
            <a:r>
              <a:rPr lang="en-US" sz="2000" b="1">
                <a:solidFill>
                  <a:prstClr val="black"/>
                </a:solidFill>
                <a:cs typeface="Arial" pitchFamily="34" charset="0"/>
              </a:rPr>
              <a:t>Repeat</a:t>
            </a:r>
            <a:r>
              <a:rPr lang="en-US" sz="2000">
                <a:solidFill>
                  <a:prstClr val="black"/>
                </a:solidFill>
                <a:cs typeface="Arial" pitchFamily="34" charset="0"/>
              </a:rPr>
              <a:t> 1-3 until the best model is found with high confidence</a:t>
            </a:r>
          </a:p>
        </p:txBody>
      </p:sp>
      <p:sp>
        <p:nvSpPr>
          <p:cNvPr id="143391" name="TextBox 37"/>
          <p:cNvSpPr txBox="1">
            <a:spLocks noChangeArrowheads="1"/>
          </p:cNvSpPr>
          <p:nvPr/>
        </p:nvSpPr>
        <p:spPr bwMode="auto">
          <a:xfrm>
            <a:off x="304800" y="1143000"/>
            <a:ext cx="239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sz="2000">
                <a:solidFill>
                  <a:prstClr val="black"/>
                </a:solidFill>
              </a:rPr>
              <a:t>Line fitting example</a:t>
            </a:r>
          </a:p>
        </p:txBody>
      </p:sp>
      <p:sp>
        <p:nvSpPr>
          <p:cNvPr id="32" name="Rectangle 50"/>
          <p:cNvSpPr>
            <a:spLocks noChangeArrowheads="1"/>
          </p:cNvSpPr>
          <p:nvPr/>
        </p:nvSpPr>
        <p:spPr bwMode="auto">
          <a:xfrm>
            <a:off x="201613" y="762000"/>
            <a:ext cx="3124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fontAlgn="base">
              <a:spcBef>
                <a:spcPct val="50000"/>
              </a:spcBef>
              <a:spcAft>
                <a:spcPct val="0"/>
              </a:spcAft>
            </a:pPr>
            <a:r>
              <a:rPr lang="en-US" sz="1600" dirty="0">
                <a:solidFill>
                  <a:prstClr val="black"/>
                </a:solidFill>
                <a:latin typeface="Arial" pitchFamily="34" charset="0"/>
              </a:rPr>
              <a:t>(</a:t>
            </a:r>
            <a:r>
              <a:rPr lang="en-US" sz="1600" dirty="0" err="1">
                <a:solidFill>
                  <a:srgbClr val="FF0000"/>
                </a:solidFill>
                <a:latin typeface="Arial" pitchFamily="34" charset="0"/>
              </a:rPr>
              <a:t>RAN</a:t>
            </a:r>
            <a:r>
              <a:rPr lang="en-US" sz="1600" dirty="0" err="1">
                <a:solidFill>
                  <a:prstClr val="black"/>
                </a:solidFill>
                <a:latin typeface="Arial" pitchFamily="34" charset="0"/>
              </a:rPr>
              <a:t>dom</a:t>
            </a:r>
            <a:r>
              <a:rPr lang="en-US" sz="1600" dirty="0">
                <a:solidFill>
                  <a:prstClr val="black"/>
                </a:solidFill>
                <a:latin typeface="Arial" pitchFamily="34" charset="0"/>
              </a:rPr>
              <a:t> </a:t>
            </a:r>
            <a:r>
              <a:rPr lang="en-US" sz="1600" dirty="0" err="1">
                <a:solidFill>
                  <a:srgbClr val="FF0000"/>
                </a:solidFill>
                <a:latin typeface="Arial" pitchFamily="34" charset="0"/>
              </a:rPr>
              <a:t>SA</a:t>
            </a:r>
            <a:r>
              <a:rPr lang="en-US" sz="1600" dirty="0" err="1">
                <a:solidFill>
                  <a:prstClr val="black"/>
                </a:solidFill>
                <a:latin typeface="Arial" pitchFamily="34" charset="0"/>
              </a:rPr>
              <a:t>mple</a:t>
            </a:r>
            <a:r>
              <a:rPr lang="en-US" sz="1600" dirty="0">
                <a:solidFill>
                  <a:prstClr val="black"/>
                </a:solidFill>
                <a:latin typeface="Arial" pitchFamily="34" charset="0"/>
              </a:rPr>
              <a:t> </a:t>
            </a:r>
            <a:r>
              <a:rPr lang="en-US" sz="1600" dirty="0">
                <a:solidFill>
                  <a:srgbClr val="FF0000"/>
                </a:solidFill>
                <a:latin typeface="Arial" pitchFamily="34" charset="0"/>
              </a:rPr>
              <a:t>C</a:t>
            </a:r>
            <a:r>
              <a:rPr lang="en-US" sz="1600" dirty="0">
                <a:solidFill>
                  <a:prstClr val="black"/>
                </a:solidFill>
                <a:latin typeface="Arial" pitchFamily="34" charset="0"/>
              </a:rPr>
              <a:t>onsensus) </a:t>
            </a:r>
            <a:r>
              <a:rPr lang="en-US" sz="1600" dirty="0" smtClean="0">
                <a:solidFill>
                  <a:prstClr val="black"/>
                </a:solidFill>
                <a:latin typeface="Arial" pitchFamily="34" charset="0"/>
              </a:rPr>
              <a:t>:</a:t>
            </a:r>
            <a:endParaRPr lang="en-US" sz="1600" dirty="0">
              <a:solidFill>
                <a:prstClr val="black"/>
              </a:solidFill>
              <a:latin typeface="Arial" pitchFamily="34" charset="0"/>
            </a:endParaRPr>
          </a:p>
        </p:txBody>
      </p:sp>
    </p:spTree>
    <p:extLst>
      <p:ext uri="{BB962C8B-B14F-4D97-AF65-F5344CB8AC3E}">
        <p14:creationId xmlns:p14="http://schemas.microsoft.com/office/powerpoint/2010/main" val="23561973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Oval 2"/>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45" name="Oval 3"/>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46" name="Oval 4"/>
          <p:cNvSpPr>
            <a:spLocks noChangeArrowheads="1"/>
          </p:cNvSpPr>
          <p:nvPr/>
        </p:nvSpPr>
        <p:spPr bwMode="auto">
          <a:xfrm>
            <a:off x="68580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47" name="Oval 5"/>
          <p:cNvSpPr>
            <a:spLocks noChangeArrowheads="1"/>
          </p:cNvSpPr>
          <p:nvPr/>
        </p:nvSpPr>
        <p:spPr bwMode="auto">
          <a:xfrm>
            <a:off x="6248400" y="2590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48" name="Oval 6"/>
          <p:cNvSpPr>
            <a:spLocks noChangeArrowheads="1"/>
          </p:cNvSpPr>
          <p:nvPr/>
        </p:nvSpPr>
        <p:spPr bwMode="auto">
          <a:xfrm>
            <a:off x="3886200" y="2286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49" name="Oval 7"/>
          <p:cNvSpPr>
            <a:spLocks noChangeArrowheads="1"/>
          </p:cNvSpPr>
          <p:nvPr/>
        </p:nvSpPr>
        <p:spPr bwMode="auto">
          <a:xfrm>
            <a:off x="42672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0" name="Oval 8"/>
          <p:cNvSpPr>
            <a:spLocks noChangeArrowheads="1"/>
          </p:cNvSpPr>
          <p:nvPr/>
        </p:nvSpPr>
        <p:spPr bwMode="auto">
          <a:xfrm>
            <a:off x="3505200" y="3048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1" name="Oval 9"/>
          <p:cNvSpPr>
            <a:spLocks noChangeArrowheads="1"/>
          </p:cNvSpPr>
          <p:nvPr/>
        </p:nvSpPr>
        <p:spPr bwMode="auto">
          <a:xfrm>
            <a:off x="5867400" y="685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2" name="Oval 10"/>
          <p:cNvSpPr>
            <a:spLocks noChangeArrowheads="1"/>
          </p:cNvSpPr>
          <p:nvPr/>
        </p:nvSpPr>
        <p:spPr bwMode="auto">
          <a:xfrm>
            <a:off x="6019800" y="1295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3" name="Oval 11"/>
          <p:cNvSpPr>
            <a:spLocks noChangeArrowheads="1"/>
          </p:cNvSpPr>
          <p:nvPr/>
        </p:nvSpPr>
        <p:spPr bwMode="auto">
          <a:xfrm>
            <a:off x="4724400" y="2209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4" name="Oval 12"/>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5" name="Oval 13"/>
          <p:cNvSpPr>
            <a:spLocks noChangeArrowheads="1"/>
          </p:cNvSpPr>
          <p:nvPr/>
        </p:nvSpPr>
        <p:spPr bwMode="auto">
          <a:xfrm>
            <a:off x="62484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6" name="Oval 14"/>
          <p:cNvSpPr>
            <a:spLocks noChangeArrowheads="1"/>
          </p:cNvSpPr>
          <p:nvPr/>
        </p:nvSpPr>
        <p:spPr bwMode="auto">
          <a:xfrm>
            <a:off x="5562600" y="1524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7" name="Oval 15"/>
          <p:cNvSpPr>
            <a:spLocks noChangeArrowheads="1"/>
          </p:cNvSpPr>
          <p:nvPr/>
        </p:nvSpPr>
        <p:spPr bwMode="auto">
          <a:xfrm>
            <a:off x="5334000" y="1371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8" name="Oval 16"/>
          <p:cNvSpPr>
            <a:spLocks noChangeArrowheads="1"/>
          </p:cNvSpPr>
          <p:nvPr/>
        </p:nvSpPr>
        <p:spPr bwMode="auto">
          <a:xfrm>
            <a:off x="67818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59" name="Oval 17"/>
          <p:cNvSpPr>
            <a:spLocks noChangeArrowheads="1"/>
          </p:cNvSpPr>
          <p:nvPr/>
        </p:nvSpPr>
        <p:spPr bwMode="auto">
          <a:xfrm>
            <a:off x="6248400" y="990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0" name="Oval 18"/>
          <p:cNvSpPr>
            <a:spLocks noChangeArrowheads="1"/>
          </p:cNvSpPr>
          <p:nvPr/>
        </p:nvSpPr>
        <p:spPr bwMode="auto">
          <a:xfrm>
            <a:off x="6705600" y="609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1" name="Oval 19"/>
          <p:cNvSpPr>
            <a:spLocks noChangeArrowheads="1"/>
          </p:cNvSpPr>
          <p:nvPr/>
        </p:nvSpPr>
        <p:spPr bwMode="auto">
          <a:xfrm>
            <a:off x="4191000" y="457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2" name="Oval 20"/>
          <p:cNvSpPr>
            <a:spLocks noChangeArrowheads="1"/>
          </p:cNvSpPr>
          <p:nvPr/>
        </p:nvSpPr>
        <p:spPr bwMode="auto">
          <a:xfrm>
            <a:off x="6858000" y="26670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3" name="Oval 21"/>
          <p:cNvSpPr>
            <a:spLocks noChangeArrowheads="1"/>
          </p:cNvSpPr>
          <p:nvPr/>
        </p:nvSpPr>
        <p:spPr bwMode="auto">
          <a:xfrm>
            <a:off x="5791200" y="2971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4" name="Oval 22"/>
          <p:cNvSpPr>
            <a:spLocks noChangeArrowheads="1"/>
          </p:cNvSpPr>
          <p:nvPr/>
        </p:nvSpPr>
        <p:spPr bwMode="auto">
          <a:xfrm>
            <a:off x="5486400" y="3505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5" name="Oval 23"/>
          <p:cNvSpPr>
            <a:spLocks noChangeArrowheads="1"/>
          </p:cNvSpPr>
          <p:nvPr/>
        </p:nvSpPr>
        <p:spPr bwMode="auto">
          <a:xfrm>
            <a:off x="6248400" y="25908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6" name="Oval 24"/>
          <p:cNvSpPr>
            <a:spLocks noChangeArrowheads="1"/>
          </p:cNvSpPr>
          <p:nvPr/>
        </p:nvSpPr>
        <p:spPr bwMode="auto">
          <a:xfrm>
            <a:off x="4572000" y="762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7" name="Oval 25"/>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8" name="Oval 26"/>
          <p:cNvSpPr>
            <a:spLocks noChangeArrowheads="1"/>
          </p:cNvSpPr>
          <p:nvPr/>
        </p:nvSpPr>
        <p:spPr bwMode="auto">
          <a:xfrm>
            <a:off x="4953000" y="1676400"/>
            <a:ext cx="228600" cy="228600"/>
          </a:xfrm>
          <a:prstGeom prst="ellipse">
            <a:avLst/>
          </a:prstGeom>
          <a:solidFill>
            <a:srgbClr val="00FF00"/>
          </a:solidFill>
          <a:ln>
            <a:noFill/>
          </a:ln>
          <a:extLst>
            <a:ext uri="{91240B29-F687-4F45-9708-019B960494DF}">
              <a14:hiddenLine xmlns:a14="http://schemas.microsoft.com/office/drawing/2010/main" w="50800" algn="ctr">
                <a:solidFill>
                  <a:srgbClr val="000000"/>
                </a:solidFill>
                <a:round/>
                <a:headEnd/>
                <a:tailEnd/>
              </a14:hiddenLine>
            </a:ext>
          </a:extLst>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69" name="Oval 27"/>
          <p:cNvSpPr>
            <a:spLocks noChangeArrowheads="1"/>
          </p:cNvSpPr>
          <p:nvPr/>
        </p:nvSpPr>
        <p:spPr bwMode="auto">
          <a:xfrm>
            <a:off x="5562600" y="15240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70" name="Oval 28"/>
          <p:cNvSpPr>
            <a:spLocks noChangeArrowheads="1"/>
          </p:cNvSpPr>
          <p:nvPr/>
        </p:nvSpPr>
        <p:spPr bwMode="auto">
          <a:xfrm>
            <a:off x="5334000" y="13716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71" name="Oval 29"/>
          <p:cNvSpPr>
            <a:spLocks noChangeArrowheads="1"/>
          </p:cNvSpPr>
          <p:nvPr/>
        </p:nvSpPr>
        <p:spPr bwMode="auto">
          <a:xfrm>
            <a:off x="5562600" y="1981200"/>
            <a:ext cx="228600" cy="228600"/>
          </a:xfrm>
          <a:prstGeom prst="ellipse">
            <a:avLst/>
          </a:prstGeom>
          <a:solidFill>
            <a:srgbClr val="00FF00"/>
          </a:solidFill>
          <a:ln>
            <a:noFill/>
          </a:ln>
          <a:extLst>
            <a:ext uri="{91240B29-F687-4F45-9708-019B960494DF}">
              <a14:hiddenLine xmlns:a14="http://schemas.microsoft.com/office/drawing/2010/main" w="50800" algn="ctr">
                <a:solidFill>
                  <a:srgbClr val="000000"/>
                </a:solidFill>
                <a:round/>
                <a:headEnd/>
                <a:tailEnd/>
              </a14:hiddenLine>
            </a:ext>
          </a:extLst>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72" name="Line 30"/>
          <p:cNvSpPr>
            <a:spLocks noChangeShapeType="1"/>
          </p:cNvSpPr>
          <p:nvPr/>
        </p:nvSpPr>
        <p:spPr bwMode="auto">
          <a:xfrm flipH="1">
            <a:off x="7315200" y="3124200"/>
            <a:ext cx="228600" cy="381000"/>
          </a:xfrm>
          <a:prstGeom prst="line">
            <a:avLst/>
          </a:prstGeom>
          <a:noFill/>
          <a:ln w="508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pPr fontAlgn="base">
              <a:spcBef>
                <a:spcPct val="0"/>
              </a:spcBef>
              <a:spcAft>
                <a:spcPct val="0"/>
              </a:spcAft>
            </a:pPr>
            <a:endParaRPr lang="en-US">
              <a:solidFill>
                <a:prstClr val="black"/>
              </a:solidFill>
              <a:latin typeface="Arial" pitchFamily="34" charset="0"/>
            </a:endParaRPr>
          </a:p>
        </p:txBody>
      </p:sp>
      <p:graphicFrame>
        <p:nvGraphicFramePr>
          <p:cNvPr id="10242" name="Object 2"/>
          <p:cNvGraphicFramePr>
            <a:graphicFrameLocks noChangeAspect="1"/>
          </p:cNvGraphicFramePr>
          <p:nvPr/>
        </p:nvGraphicFramePr>
        <p:xfrm>
          <a:off x="7848600" y="2819400"/>
          <a:ext cx="328613" cy="417513"/>
        </p:xfrm>
        <a:graphic>
          <a:graphicData uri="http://schemas.openxmlformats.org/presentationml/2006/ole">
            <mc:AlternateContent xmlns:mc="http://schemas.openxmlformats.org/markup-compatibility/2006">
              <mc:Choice xmlns:v="urn:schemas-microsoft-com:vml" Requires="v">
                <p:oleObj spid="_x0000_s51258" name="Equation" r:id="rId4" imgW="139680" imgH="177480" progId="Equation.3">
                  <p:embed/>
                </p:oleObj>
              </mc:Choice>
              <mc:Fallback>
                <p:oleObj name="Equation" r:id="rId4" imgW="1396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2819400"/>
                        <a:ext cx="328613"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73" name="Line 32"/>
          <p:cNvSpPr>
            <a:spLocks noChangeShapeType="1"/>
          </p:cNvSpPr>
          <p:nvPr/>
        </p:nvSpPr>
        <p:spPr bwMode="auto">
          <a:xfrm flipH="1">
            <a:off x="7620000" y="2667000"/>
            <a:ext cx="228600" cy="381000"/>
          </a:xfrm>
          <a:prstGeom prst="line">
            <a:avLst/>
          </a:prstGeom>
          <a:noFill/>
          <a:ln w="508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74" name="Rectangle 33"/>
          <p:cNvSpPr>
            <a:spLocks noChangeArrowheads="1"/>
          </p:cNvSpPr>
          <p:nvPr/>
        </p:nvSpPr>
        <p:spPr bwMode="auto">
          <a:xfrm>
            <a:off x="204788" y="179388"/>
            <a:ext cx="1589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fontAlgn="base">
              <a:spcBef>
                <a:spcPct val="0"/>
              </a:spcBef>
              <a:spcAft>
                <a:spcPct val="0"/>
              </a:spcAft>
            </a:pPr>
            <a:r>
              <a:rPr lang="en-US" sz="2800">
                <a:solidFill>
                  <a:prstClr val="black"/>
                </a:solidFill>
                <a:latin typeface="Arial" pitchFamily="34" charset="0"/>
              </a:rPr>
              <a:t>RANSAC</a:t>
            </a:r>
          </a:p>
        </p:txBody>
      </p:sp>
      <p:sp>
        <p:nvSpPr>
          <p:cNvPr id="10275" name="Line 34"/>
          <p:cNvSpPr>
            <a:spLocks noChangeShapeType="1"/>
          </p:cNvSpPr>
          <p:nvPr/>
        </p:nvSpPr>
        <p:spPr bwMode="auto">
          <a:xfrm>
            <a:off x="3657600" y="990600"/>
            <a:ext cx="4267200" cy="228600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76" name="Line 36"/>
          <p:cNvSpPr>
            <a:spLocks noChangeShapeType="1"/>
          </p:cNvSpPr>
          <p:nvPr/>
        </p:nvSpPr>
        <p:spPr bwMode="auto">
          <a:xfrm>
            <a:off x="3962400" y="533400"/>
            <a:ext cx="4267200" cy="2286000"/>
          </a:xfrm>
          <a:prstGeom prst="line">
            <a:avLst/>
          </a:prstGeom>
          <a:noFill/>
          <a:ln w="25400">
            <a:solidFill>
              <a:srgbClr val="000000"/>
            </a:solidFill>
            <a:prstDash val="dash"/>
            <a:round/>
            <a:headEnd/>
            <a:tailEnd/>
          </a:ln>
          <a:extLst>
            <a:ext uri="{909E8E84-426E-40DD-AFC4-6F175D3DCCD1}">
              <a14:hiddenFill xmlns:a14="http://schemas.microsoft.com/office/drawing/2010/main">
                <a:noFill/>
              </a14:hiddenFill>
            </a:ext>
          </a:extLst>
        </p:spPr>
        <p:txBody>
          <a:bodyPr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77" name="Line 37"/>
          <p:cNvSpPr>
            <a:spLocks noChangeShapeType="1"/>
          </p:cNvSpPr>
          <p:nvPr/>
        </p:nvSpPr>
        <p:spPr bwMode="auto">
          <a:xfrm>
            <a:off x="3429000" y="1447800"/>
            <a:ext cx="4267200" cy="2286000"/>
          </a:xfrm>
          <a:prstGeom prst="line">
            <a:avLst/>
          </a:prstGeom>
          <a:noFill/>
          <a:ln w="25400">
            <a:solidFill>
              <a:srgbClr val="000000"/>
            </a:solidFill>
            <a:prstDash val="dash"/>
            <a:round/>
            <a:headEnd/>
            <a:tailEnd/>
          </a:ln>
          <a:extLst>
            <a:ext uri="{909E8E84-426E-40DD-AFC4-6F175D3DCCD1}">
              <a14:hiddenFill xmlns:a14="http://schemas.microsoft.com/office/drawing/2010/main">
                <a:noFill/>
              </a14:hiddenFill>
            </a:ext>
          </a:extLst>
        </p:spPr>
        <p:txBody>
          <a:bodyPr anchor="ctr">
            <a:spAutoFit/>
          </a:bodyPr>
          <a:lstStyle/>
          <a:p>
            <a:pPr fontAlgn="base">
              <a:spcBef>
                <a:spcPct val="0"/>
              </a:spcBef>
              <a:spcAft>
                <a:spcPct val="0"/>
              </a:spcAft>
            </a:pPr>
            <a:endParaRPr lang="en-US">
              <a:solidFill>
                <a:prstClr val="black"/>
              </a:solidFill>
              <a:latin typeface="Arial" pitchFamily="34" charset="0"/>
            </a:endParaRPr>
          </a:p>
        </p:txBody>
      </p:sp>
      <p:sp>
        <p:nvSpPr>
          <p:cNvPr id="10278" name="Text Box 38"/>
          <p:cNvSpPr txBox="1">
            <a:spLocks noChangeArrowheads="1"/>
          </p:cNvSpPr>
          <p:nvPr/>
        </p:nvSpPr>
        <p:spPr bwMode="auto">
          <a:xfrm>
            <a:off x="457200" y="2936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fontAlgn="base" hangingPunct="1">
              <a:spcBef>
                <a:spcPct val="0"/>
              </a:spcBef>
              <a:spcAft>
                <a:spcPct val="0"/>
              </a:spcAft>
            </a:pPr>
            <a:endParaRPr lang="en-US" sz="2400">
              <a:solidFill>
                <a:prstClr val="black"/>
              </a:solidFill>
            </a:endParaRPr>
          </a:p>
        </p:txBody>
      </p:sp>
      <p:graphicFrame>
        <p:nvGraphicFramePr>
          <p:cNvPr id="10243" name="Object 3"/>
          <p:cNvGraphicFramePr>
            <a:graphicFrameLocks noChangeAspect="1"/>
          </p:cNvGraphicFramePr>
          <p:nvPr/>
        </p:nvGraphicFramePr>
        <p:xfrm>
          <a:off x="1066800" y="3200400"/>
          <a:ext cx="1111250" cy="525463"/>
        </p:xfrm>
        <a:graphic>
          <a:graphicData uri="http://schemas.openxmlformats.org/presentationml/2006/ole">
            <mc:AlternateContent xmlns:mc="http://schemas.openxmlformats.org/markup-compatibility/2006">
              <mc:Choice xmlns:v="urn:schemas-microsoft-com:vml" Requires="v">
                <p:oleObj spid="_x0000_s51259" name="Equation" r:id="rId6" imgW="457200" imgH="215640" progId="Equation.3">
                  <p:embed/>
                </p:oleObj>
              </mc:Choice>
              <mc:Fallback>
                <p:oleObj name="Equation" r:id="rId6" imgW="4572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200400"/>
                        <a:ext cx="1111250"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79" name="Text Box 40"/>
          <p:cNvSpPr txBox="1">
            <a:spLocks noChangeArrowheads="1"/>
          </p:cNvSpPr>
          <p:nvPr/>
        </p:nvSpPr>
        <p:spPr bwMode="auto">
          <a:xfrm>
            <a:off x="457200" y="29368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fontAlgn="base" hangingPunct="1">
              <a:spcBef>
                <a:spcPct val="0"/>
              </a:spcBef>
              <a:spcAft>
                <a:spcPct val="0"/>
              </a:spcAft>
            </a:pPr>
            <a:endParaRPr lang="en-US" sz="2400">
              <a:solidFill>
                <a:prstClr val="black"/>
              </a:solidFill>
            </a:endParaRPr>
          </a:p>
        </p:txBody>
      </p:sp>
      <p:sp>
        <p:nvSpPr>
          <p:cNvPr id="10280" name="Rectangle 45"/>
          <p:cNvSpPr>
            <a:spLocks noChangeArrowheads="1"/>
          </p:cNvSpPr>
          <p:nvPr/>
        </p:nvSpPr>
        <p:spPr bwMode="auto">
          <a:xfrm>
            <a:off x="152400" y="5189538"/>
            <a:ext cx="8610600" cy="3730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prstClr val="black"/>
              </a:solidFill>
              <a:latin typeface="Arial" pitchFamily="34" charset="0"/>
            </a:endParaRPr>
          </a:p>
        </p:txBody>
      </p:sp>
      <p:sp>
        <p:nvSpPr>
          <p:cNvPr id="10281" name="Text Box 35"/>
          <p:cNvSpPr txBox="1">
            <a:spLocks noChangeArrowheads="1"/>
          </p:cNvSpPr>
          <p:nvPr/>
        </p:nvSpPr>
        <p:spPr bwMode="auto">
          <a:xfrm>
            <a:off x="152400" y="4038600"/>
            <a:ext cx="86106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sz="2400">
                <a:solidFill>
                  <a:prstClr val="black"/>
                </a:solidFill>
                <a:cs typeface="Arial" pitchFamily="34" charset="0"/>
              </a:rPr>
              <a:t>Algorithm:</a:t>
            </a:r>
          </a:p>
          <a:p>
            <a:pPr eaLnBrk="1" fontAlgn="base" hangingPunct="1">
              <a:spcBef>
                <a:spcPct val="0"/>
              </a:spcBef>
              <a:spcAft>
                <a:spcPct val="0"/>
              </a:spcAft>
            </a:pPr>
            <a:endParaRPr lang="en-US" sz="900">
              <a:solidFill>
                <a:prstClr val="black"/>
              </a:solidFill>
              <a:cs typeface="Arial" pitchFamily="34" charset="0"/>
            </a:endParaRP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Sample</a:t>
            </a:r>
            <a:r>
              <a:rPr lang="en-US" sz="2000">
                <a:solidFill>
                  <a:prstClr val="black"/>
                </a:solidFill>
                <a:cs typeface="Arial" pitchFamily="34" charset="0"/>
              </a:rPr>
              <a:t> (randomly) the number of points required to fit the model (#=2)</a:t>
            </a: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Solve</a:t>
            </a:r>
            <a:r>
              <a:rPr lang="en-US" sz="2000">
                <a:solidFill>
                  <a:prstClr val="black"/>
                </a:solidFill>
                <a:cs typeface="Arial" pitchFamily="34" charset="0"/>
              </a:rPr>
              <a:t> for model parameters using samples </a:t>
            </a:r>
          </a:p>
          <a:p>
            <a:pPr eaLnBrk="1" fontAlgn="base" hangingPunct="1">
              <a:spcBef>
                <a:spcPct val="0"/>
              </a:spcBef>
              <a:spcAft>
                <a:spcPct val="0"/>
              </a:spcAft>
              <a:buFontTx/>
              <a:buAutoNum type="arabicPeriod"/>
            </a:pPr>
            <a:r>
              <a:rPr lang="en-US" sz="2000">
                <a:solidFill>
                  <a:prstClr val="black"/>
                </a:solidFill>
                <a:cs typeface="Arial" pitchFamily="34" charset="0"/>
              </a:rPr>
              <a:t> </a:t>
            </a:r>
            <a:r>
              <a:rPr lang="en-US" sz="2000" b="1">
                <a:solidFill>
                  <a:prstClr val="black"/>
                </a:solidFill>
                <a:cs typeface="Arial" pitchFamily="34" charset="0"/>
              </a:rPr>
              <a:t>Score</a:t>
            </a:r>
            <a:r>
              <a:rPr lang="en-US" sz="2000">
                <a:solidFill>
                  <a:prstClr val="black"/>
                </a:solidFill>
                <a:cs typeface="Arial" pitchFamily="34" charset="0"/>
              </a:rPr>
              <a:t> by the fraction of inliers within a preset threshold of the model</a:t>
            </a:r>
          </a:p>
          <a:p>
            <a:pPr eaLnBrk="1" fontAlgn="base" hangingPunct="1">
              <a:spcBef>
                <a:spcPct val="0"/>
              </a:spcBef>
              <a:spcAft>
                <a:spcPct val="0"/>
              </a:spcAft>
            </a:pPr>
            <a:endParaRPr lang="en-US" sz="2000" b="1">
              <a:solidFill>
                <a:prstClr val="black"/>
              </a:solidFill>
              <a:cs typeface="Arial" pitchFamily="34" charset="0"/>
            </a:endParaRPr>
          </a:p>
          <a:p>
            <a:pPr eaLnBrk="1" fontAlgn="base" hangingPunct="1">
              <a:spcBef>
                <a:spcPct val="0"/>
              </a:spcBef>
              <a:spcAft>
                <a:spcPct val="0"/>
              </a:spcAft>
            </a:pPr>
            <a:r>
              <a:rPr lang="en-US" sz="2000" b="1">
                <a:solidFill>
                  <a:prstClr val="black"/>
                </a:solidFill>
                <a:cs typeface="Arial" pitchFamily="34" charset="0"/>
              </a:rPr>
              <a:t>Repeat</a:t>
            </a:r>
            <a:r>
              <a:rPr lang="en-US" sz="2000">
                <a:solidFill>
                  <a:prstClr val="black"/>
                </a:solidFill>
                <a:cs typeface="Arial" pitchFamily="34" charset="0"/>
              </a:rPr>
              <a:t> 1-3 until the best model is found with high confidence</a:t>
            </a:r>
          </a:p>
        </p:txBody>
      </p:sp>
      <p:sp>
        <p:nvSpPr>
          <p:cNvPr id="10282" name="TextBox 47"/>
          <p:cNvSpPr txBox="1">
            <a:spLocks noChangeArrowheads="1"/>
          </p:cNvSpPr>
          <p:nvPr/>
        </p:nvSpPr>
        <p:spPr bwMode="auto">
          <a:xfrm>
            <a:off x="304800" y="1143000"/>
            <a:ext cx="239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sz="2000">
                <a:solidFill>
                  <a:prstClr val="black"/>
                </a:solidFill>
              </a:rPr>
              <a:t>Line fitting example</a:t>
            </a:r>
          </a:p>
        </p:txBody>
      </p:sp>
      <p:sp>
        <p:nvSpPr>
          <p:cNvPr id="43" name="Rectangle 50"/>
          <p:cNvSpPr>
            <a:spLocks noChangeArrowheads="1"/>
          </p:cNvSpPr>
          <p:nvPr/>
        </p:nvSpPr>
        <p:spPr bwMode="auto">
          <a:xfrm>
            <a:off x="201613" y="762000"/>
            <a:ext cx="3124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fontAlgn="base">
              <a:spcBef>
                <a:spcPct val="50000"/>
              </a:spcBef>
              <a:spcAft>
                <a:spcPct val="0"/>
              </a:spcAft>
            </a:pPr>
            <a:r>
              <a:rPr lang="en-US" sz="1600" dirty="0">
                <a:solidFill>
                  <a:prstClr val="black"/>
                </a:solidFill>
                <a:latin typeface="Arial" pitchFamily="34" charset="0"/>
              </a:rPr>
              <a:t>(</a:t>
            </a:r>
            <a:r>
              <a:rPr lang="en-US" sz="1600" dirty="0" err="1">
                <a:solidFill>
                  <a:srgbClr val="FF0000"/>
                </a:solidFill>
                <a:latin typeface="Arial" pitchFamily="34" charset="0"/>
              </a:rPr>
              <a:t>RAN</a:t>
            </a:r>
            <a:r>
              <a:rPr lang="en-US" sz="1600" dirty="0" err="1">
                <a:solidFill>
                  <a:prstClr val="black"/>
                </a:solidFill>
                <a:latin typeface="Arial" pitchFamily="34" charset="0"/>
              </a:rPr>
              <a:t>dom</a:t>
            </a:r>
            <a:r>
              <a:rPr lang="en-US" sz="1600" dirty="0">
                <a:solidFill>
                  <a:prstClr val="black"/>
                </a:solidFill>
                <a:latin typeface="Arial" pitchFamily="34" charset="0"/>
              </a:rPr>
              <a:t> </a:t>
            </a:r>
            <a:r>
              <a:rPr lang="en-US" sz="1600" dirty="0" err="1">
                <a:solidFill>
                  <a:srgbClr val="FF0000"/>
                </a:solidFill>
                <a:latin typeface="Arial" pitchFamily="34" charset="0"/>
              </a:rPr>
              <a:t>SA</a:t>
            </a:r>
            <a:r>
              <a:rPr lang="en-US" sz="1600" dirty="0" err="1">
                <a:solidFill>
                  <a:prstClr val="black"/>
                </a:solidFill>
                <a:latin typeface="Arial" pitchFamily="34" charset="0"/>
              </a:rPr>
              <a:t>mple</a:t>
            </a:r>
            <a:r>
              <a:rPr lang="en-US" sz="1600" dirty="0">
                <a:solidFill>
                  <a:prstClr val="black"/>
                </a:solidFill>
                <a:latin typeface="Arial" pitchFamily="34" charset="0"/>
              </a:rPr>
              <a:t> </a:t>
            </a:r>
            <a:r>
              <a:rPr lang="en-US" sz="1600" dirty="0">
                <a:solidFill>
                  <a:srgbClr val="FF0000"/>
                </a:solidFill>
                <a:latin typeface="Arial" pitchFamily="34" charset="0"/>
              </a:rPr>
              <a:t>C</a:t>
            </a:r>
            <a:r>
              <a:rPr lang="en-US" sz="1600" dirty="0">
                <a:solidFill>
                  <a:prstClr val="black"/>
                </a:solidFill>
                <a:latin typeface="Arial" pitchFamily="34" charset="0"/>
              </a:rPr>
              <a:t>onsensus) </a:t>
            </a:r>
            <a:r>
              <a:rPr lang="en-US" sz="1600" dirty="0" smtClean="0">
                <a:solidFill>
                  <a:prstClr val="black"/>
                </a:solidFill>
                <a:latin typeface="Arial" pitchFamily="34" charset="0"/>
              </a:rPr>
              <a:t>:</a:t>
            </a:r>
            <a:endParaRPr lang="en-US" sz="1600" dirty="0">
              <a:solidFill>
                <a:prstClr val="black"/>
              </a:solidFill>
              <a:latin typeface="Arial" pitchFamily="34" charset="0"/>
            </a:endParaRPr>
          </a:p>
        </p:txBody>
      </p:sp>
    </p:spTree>
    <p:extLst>
      <p:ext uri="{BB962C8B-B14F-4D97-AF65-F5344CB8AC3E}">
        <p14:creationId xmlns:p14="http://schemas.microsoft.com/office/powerpoint/2010/main" val="340167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Oval 2"/>
          <p:cNvSpPr>
            <a:spLocks noChangeArrowheads="1"/>
          </p:cNvSpPr>
          <p:nvPr/>
        </p:nvSpPr>
        <p:spPr bwMode="auto">
          <a:xfrm>
            <a:off x="3886200" y="2286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24" name="Oval 3"/>
          <p:cNvSpPr>
            <a:spLocks noChangeArrowheads="1"/>
          </p:cNvSpPr>
          <p:nvPr/>
        </p:nvSpPr>
        <p:spPr bwMode="auto">
          <a:xfrm>
            <a:off x="42672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25" name="Oval 4"/>
          <p:cNvSpPr>
            <a:spLocks noChangeArrowheads="1"/>
          </p:cNvSpPr>
          <p:nvPr/>
        </p:nvSpPr>
        <p:spPr bwMode="auto">
          <a:xfrm>
            <a:off x="3505200" y="3048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26" name="Oval 5"/>
          <p:cNvSpPr>
            <a:spLocks noChangeArrowheads="1"/>
          </p:cNvSpPr>
          <p:nvPr/>
        </p:nvSpPr>
        <p:spPr bwMode="auto">
          <a:xfrm>
            <a:off x="5867400" y="685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27" name="Oval 6"/>
          <p:cNvSpPr>
            <a:spLocks noChangeArrowheads="1"/>
          </p:cNvSpPr>
          <p:nvPr/>
        </p:nvSpPr>
        <p:spPr bwMode="auto">
          <a:xfrm>
            <a:off x="6019800" y="1295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28" name="Oval 7"/>
          <p:cNvSpPr>
            <a:spLocks noChangeArrowheads="1"/>
          </p:cNvSpPr>
          <p:nvPr/>
        </p:nvSpPr>
        <p:spPr bwMode="auto">
          <a:xfrm>
            <a:off x="4724400" y="2209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29" name="Oval 8"/>
          <p:cNvSpPr>
            <a:spLocks noChangeArrowheads="1"/>
          </p:cNvSpPr>
          <p:nvPr/>
        </p:nvSpPr>
        <p:spPr bwMode="auto">
          <a:xfrm>
            <a:off x="4953000" y="16764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0" name="Oval 9"/>
          <p:cNvSpPr>
            <a:spLocks noChangeArrowheads="1"/>
          </p:cNvSpPr>
          <p:nvPr/>
        </p:nvSpPr>
        <p:spPr bwMode="auto">
          <a:xfrm>
            <a:off x="62484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1" name="Oval 10"/>
          <p:cNvSpPr>
            <a:spLocks noChangeArrowheads="1"/>
          </p:cNvSpPr>
          <p:nvPr/>
        </p:nvSpPr>
        <p:spPr bwMode="auto">
          <a:xfrm>
            <a:off x="5562600" y="1524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2" name="Oval 11"/>
          <p:cNvSpPr>
            <a:spLocks noChangeArrowheads="1"/>
          </p:cNvSpPr>
          <p:nvPr/>
        </p:nvSpPr>
        <p:spPr bwMode="auto">
          <a:xfrm>
            <a:off x="5334000" y="1371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3" name="Oval 12"/>
          <p:cNvSpPr>
            <a:spLocks noChangeArrowheads="1"/>
          </p:cNvSpPr>
          <p:nvPr/>
        </p:nvSpPr>
        <p:spPr bwMode="auto">
          <a:xfrm>
            <a:off x="6781800" y="228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4" name="Oval 13"/>
          <p:cNvSpPr>
            <a:spLocks noChangeArrowheads="1"/>
          </p:cNvSpPr>
          <p:nvPr/>
        </p:nvSpPr>
        <p:spPr bwMode="auto">
          <a:xfrm>
            <a:off x="6248400" y="990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5" name="Oval 14"/>
          <p:cNvSpPr>
            <a:spLocks noChangeArrowheads="1"/>
          </p:cNvSpPr>
          <p:nvPr/>
        </p:nvSpPr>
        <p:spPr bwMode="auto">
          <a:xfrm>
            <a:off x="6705600" y="6096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6" name="Oval 15"/>
          <p:cNvSpPr>
            <a:spLocks noChangeArrowheads="1"/>
          </p:cNvSpPr>
          <p:nvPr/>
        </p:nvSpPr>
        <p:spPr bwMode="auto">
          <a:xfrm>
            <a:off x="4191000" y="457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7" name="Oval 16"/>
          <p:cNvSpPr>
            <a:spLocks noChangeArrowheads="1"/>
          </p:cNvSpPr>
          <p:nvPr/>
        </p:nvSpPr>
        <p:spPr bwMode="auto">
          <a:xfrm>
            <a:off x="6858000" y="2667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8" name="Oval 17"/>
          <p:cNvSpPr>
            <a:spLocks noChangeArrowheads="1"/>
          </p:cNvSpPr>
          <p:nvPr/>
        </p:nvSpPr>
        <p:spPr bwMode="auto">
          <a:xfrm>
            <a:off x="5791200" y="2971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39" name="Oval 18"/>
          <p:cNvSpPr>
            <a:spLocks noChangeArrowheads="1"/>
          </p:cNvSpPr>
          <p:nvPr/>
        </p:nvSpPr>
        <p:spPr bwMode="auto">
          <a:xfrm>
            <a:off x="5486400" y="3505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40" name="Oval 19"/>
          <p:cNvSpPr>
            <a:spLocks noChangeArrowheads="1"/>
          </p:cNvSpPr>
          <p:nvPr/>
        </p:nvSpPr>
        <p:spPr bwMode="auto">
          <a:xfrm>
            <a:off x="6248400" y="25908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41" name="Oval 20"/>
          <p:cNvSpPr>
            <a:spLocks noChangeArrowheads="1"/>
          </p:cNvSpPr>
          <p:nvPr/>
        </p:nvSpPr>
        <p:spPr bwMode="auto">
          <a:xfrm>
            <a:off x="4572000" y="7620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9242" name="Oval 21"/>
          <p:cNvSpPr>
            <a:spLocks noChangeArrowheads="1"/>
          </p:cNvSpPr>
          <p:nvPr/>
        </p:nvSpPr>
        <p:spPr bwMode="auto">
          <a:xfrm>
            <a:off x="5562600" y="1981200"/>
            <a:ext cx="228600" cy="228600"/>
          </a:xfrm>
          <a:prstGeom prst="ellipse">
            <a:avLst/>
          </a:prstGeom>
          <a:solidFill>
            <a:srgbClr val="FF0000"/>
          </a:solidFill>
          <a:ln w="50800" algn="ctr">
            <a:solidFill>
              <a:srgbClr val="FF0000"/>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62" name="Oval 22"/>
          <p:cNvSpPr>
            <a:spLocks noChangeArrowheads="1"/>
          </p:cNvSpPr>
          <p:nvPr/>
        </p:nvSpPr>
        <p:spPr bwMode="auto">
          <a:xfrm>
            <a:off x="3886200" y="22860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63" name="Oval 23"/>
          <p:cNvSpPr>
            <a:spLocks noChangeArrowheads="1"/>
          </p:cNvSpPr>
          <p:nvPr/>
        </p:nvSpPr>
        <p:spPr bwMode="auto">
          <a:xfrm>
            <a:off x="4267200" y="26670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64" name="Oval 24"/>
          <p:cNvSpPr>
            <a:spLocks noChangeArrowheads="1"/>
          </p:cNvSpPr>
          <p:nvPr/>
        </p:nvSpPr>
        <p:spPr bwMode="auto">
          <a:xfrm>
            <a:off x="3505200" y="30480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65" name="Oval 25"/>
          <p:cNvSpPr>
            <a:spLocks noChangeArrowheads="1"/>
          </p:cNvSpPr>
          <p:nvPr/>
        </p:nvSpPr>
        <p:spPr bwMode="auto">
          <a:xfrm>
            <a:off x="5867400" y="6858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66" name="Oval 26"/>
          <p:cNvSpPr>
            <a:spLocks noChangeArrowheads="1"/>
          </p:cNvSpPr>
          <p:nvPr/>
        </p:nvSpPr>
        <p:spPr bwMode="auto">
          <a:xfrm>
            <a:off x="6019800" y="12954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67" name="Oval 27"/>
          <p:cNvSpPr>
            <a:spLocks noChangeArrowheads="1"/>
          </p:cNvSpPr>
          <p:nvPr/>
        </p:nvSpPr>
        <p:spPr bwMode="auto">
          <a:xfrm>
            <a:off x="4724400" y="22098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68" name="Oval 28"/>
          <p:cNvSpPr>
            <a:spLocks noChangeArrowheads="1"/>
          </p:cNvSpPr>
          <p:nvPr/>
        </p:nvSpPr>
        <p:spPr bwMode="auto">
          <a:xfrm>
            <a:off x="4953000" y="16764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69" name="Oval 29"/>
          <p:cNvSpPr>
            <a:spLocks noChangeArrowheads="1"/>
          </p:cNvSpPr>
          <p:nvPr/>
        </p:nvSpPr>
        <p:spPr bwMode="auto">
          <a:xfrm>
            <a:off x="6248400" y="2286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70" name="Oval 30"/>
          <p:cNvSpPr>
            <a:spLocks noChangeArrowheads="1"/>
          </p:cNvSpPr>
          <p:nvPr/>
        </p:nvSpPr>
        <p:spPr bwMode="auto">
          <a:xfrm>
            <a:off x="5562600" y="15240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71" name="Oval 31"/>
          <p:cNvSpPr>
            <a:spLocks noChangeArrowheads="1"/>
          </p:cNvSpPr>
          <p:nvPr/>
        </p:nvSpPr>
        <p:spPr bwMode="auto">
          <a:xfrm>
            <a:off x="5334000" y="13716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72" name="Oval 32"/>
          <p:cNvSpPr>
            <a:spLocks noChangeArrowheads="1"/>
          </p:cNvSpPr>
          <p:nvPr/>
        </p:nvSpPr>
        <p:spPr bwMode="auto">
          <a:xfrm>
            <a:off x="6781800" y="2286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73" name="Oval 33"/>
          <p:cNvSpPr>
            <a:spLocks noChangeArrowheads="1"/>
          </p:cNvSpPr>
          <p:nvPr/>
        </p:nvSpPr>
        <p:spPr bwMode="auto">
          <a:xfrm>
            <a:off x="6248400" y="9906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74" name="Oval 34"/>
          <p:cNvSpPr>
            <a:spLocks noChangeArrowheads="1"/>
          </p:cNvSpPr>
          <p:nvPr/>
        </p:nvSpPr>
        <p:spPr bwMode="auto">
          <a:xfrm>
            <a:off x="6705600" y="6096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sp>
        <p:nvSpPr>
          <p:cNvPr id="138275" name="Oval 35"/>
          <p:cNvSpPr>
            <a:spLocks noChangeArrowheads="1"/>
          </p:cNvSpPr>
          <p:nvPr/>
        </p:nvSpPr>
        <p:spPr bwMode="auto">
          <a:xfrm>
            <a:off x="5562600" y="1981200"/>
            <a:ext cx="228600" cy="228600"/>
          </a:xfrm>
          <a:prstGeom prst="ellipse">
            <a:avLst/>
          </a:prstGeom>
          <a:solidFill>
            <a:srgbClr val="3366FF"/>
          </a:solidFill>
          <a:ln w="50800" algn="ctr">
            <a:solidFill>
              <a:srgbClr val="3366FF"/>
            </a:solidFill>
            <a:round/>
            <a:headEnd/>
            <a:tailEnd/>
          </a:ln>
        </p:spPr>
        <p:txBody>
          <a:bodyPr wrap="none" anchor="ctr">
            <a:spAutoFit/>
          </a:bodyPr>
          <a:lstStyle/>
          <a:p>
            <a:pPr fontAlgn="base">
              <a:spcBef>
                <a:spcPct val="0"/>
              </a:spcBef>
              <a:spcAft>
                <a:spcPct val="0"/>
              </a:spcAft>
            </a:pPr>
            <a:endParaRPr lang="en-US">
              <a:solidFill>
                <a:prstClr val="black"/>
              </a:solidFill>
              <a:latin typeface="Arial" pitchFamily="34" charset="0"/>
            </a:endParaRPr>
          </a:p>
        </p:txBody>
      </p:sp>
      <p:graphicFrame>
        <p:nvGraphicFramePr>
          <p:cNvPr id="9218" name="Object 2"/>
          <p:cNvGraphicFramePr>
            <a:graphicFrameLocks noChangeAspect="1"/>
          </p:cNvGraphicFramePr>
          <p:nvPr>
            <p:extLst>
              <p:ext uri="{D42A27DB-BD31-4B8C-83A1-F6EECF244321}">
                <p14:modId xmlns:p14="http://schemas.microsoft.com/office/powerpoint/2010/main" val="838121953"/>
              </p:ext>
            </p:extLst>
          </p:nvPr>
        </p:nvGraphicFramePr>
        <p:xfrm>
          <a:off x="555625" y="5881688"/>
          <a:ext cx="1822450" cy="492125"/>
        </p:xfrm>
        <a:graphic>
          <a:graphicData uri="http://schemas.openxmlformats.org/presentationml/2006/ole">
            <mc:AlternateContent xmlns:mc="http://schemas.openxmlformats.org/markup-compatibility/2006">
              <mc:Choice xmlns:v="urn:schemas-microsoft-com:vml" Requires="v">
                <p:oleObj spid="_x0000_s52366" name="Equation" r:id="rId4" imgW="749160" imgH="203040" progId="Equation.3">
                  <p:embed/>
                </p:oleObj>
              </mc:Choice>
              <mc:Fallback>
                <p:oleObj name="Equation" r:id="rId4" imgW="749160" imgH="203040" progId="Equation.3">
                  <p:embed/>
                  <p:pic>
                    <p:nvPicPr>
                      <p:cNvPr id="0" name=""/>
                      <p:cNvPicPr>
                        <a:picLocks noChangeAspect="1" noChangeArrowheads="1"/>
                      </p:cNvPicPr>
                      <p:nvPr/>
                    </p:nvPicPr>
                    <p:blipFill>
                      <a:blip r:embed="rId5"/>
                      <a:srcRect/>
                      <a:stretch>
                        <a:fillRect/>
                      </a:stretch>
                    </p:blipFill>
                    <p:spPr bwMode="auto">
                      <a:xfrm>
                        <a:off x="555625" y="5881688"/>
                        <a:ext cx="1822450"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3"/>
          <p:cNvGraphicFramePr>
            <a:graphicFrameLocks noChangeAspect="1"/>
          </p:cNvGraphicFramePr>
          <p:nvPr>
            <p:extLst>
              <p:ext uri="{D42A27DB-BD31-4B8C-83A1-F6EECF244321}">
                <p14:modId xmlns:p14="http://schemas.microsoft.com/office/powerpoint/2010/main" val="348960977"/>
              </p:ext>
            </p:extLst>
          </p:nvPr>
        </p:nvGraphicFramePr>
        <p:xfrm>
          <a:off x="3429000" y="4662488"/>
          <a:ext cx="1081088" cy="711200"/>
        </p:xfrm>
        <a:graphic>
          <a:graphicData uri="http://schemas.openxmlformats.org/presentationml/2006/ole">
            <mc:AlternateContent xmlns:mc="http://schemas.openxmlformats.org/markup-compatibility/2006">
              <mc:Choice xmlns:v="urn:schemas-microsoft-com:vml" Requires="v">
                <p:oleObj spid="_x0000_s52367" name="Equation" r:id="rId6" imgW="444240" imgH="291960" progId="Equation.3">
                  <p:embed/>
                </p:oleObj>
              </mc:Choice>
              <mc:Fallback>
                <p:oleObj name="Equation" r:id="rId6" imgW="444240" imgH="291960" progId="Equation.3">
                  <p:embed/>
                  <p:pic>
                    <p:nvPicPr>
                      <p:cNvPr id="0" name=""/>
                      <p:cNvPicPr>
                        <a:picLocks noChangeAspect="1" noChangeArrowheads="1"/>
                      </p:cNvPicPr>
                      <p:nvPr/>
                    </p:nvPicPr>
                    <p:blipFill>
                      <a:blip r:embed="rId7"/>
                      <a:srcRect/>
                      <a:stretch>
                        <a:fillRect/>
                      </a:stretch>
                    </p:blipFill>
                    <p:spPr bwMode="auto">
                      <a:xfrm>
                        <a:off x="3429000" y="4662488"/>
                        <a:ext cx="1081088"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4"/>
          <p:cNvGraphicFramePr>
            <a:graphicFrameLocks noChangeAspect="1"/>
          </p:cNvGraphicFramePr>
          <p:nvPr>
            <p:extLst>
              <p:ext uri="{D42A27DB-BD31-4B8C-83A1-F6EECF244321}">
                <p14:modId xmlns:p14="http://schemas.microsoft.com/office/powerpoint/2010/main" val="3923525318"/>
              </p:ext>
            </p:extLst>
          </p:nvPr>
        </p:nvGraphicFramePr>
        <p:xfrm>
          <a:off x="519113" y="4738688"/>
          <a:ext cx="2255837" cy="523875"/>
        </p:xfrm>
        <a:graphic>
          <a:graphicData uri="http://schemas.openxmlformats.org/presentationml/2006/ole">
            <mc:AlternateContent xmlns:mc="http://schemas.openxmlformats.org/markup-compatibility/2006">
              <mc:Choice xmlns:v="urn:schemas-microsoft-com:vml" Requires="v">
                <p:oleObj spid="_x0000_s52368" name="Equation" r:id="rId8" imgW="927000" imgH="215640" progId="Equation.3">
                  <p:embed/>
                </p:oleObj>
              </mc:Choice>
              <mc:Fallback>
                <p:oleObj name="Equation" r:id="rId8" imgW="927000" imgH="215640" progId="Equation.3">
                  <p:embed/>
                  <p:pic>
                    <p:nvPicPr>
                      <p:cNvPr id="0" name=""/>
                      <p:cNvPicPr>
                        <a:picLocks noChangeAspect="1" noChangeArrowheads="1"/>
                      </p:cNvPicPr>
                      <p:nvPr/>
                    </p:nvPicPr>
                    <p:blipFill>
                      <a:blip r:embed="rId9"/>
                      <a:srcRect/>
                      <a:stretch>
                        <a:fillRect/>
                      </a:stretch>
                    </p:blipFill>
                    <p:spPr bwMode="auto">
                      <a:xfrm>
                        <a:off x="519113" y="4738688"/>
                        <a:ext cx="2255837"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57" name="Text Box 39"/>
          <p:cNvSpPr txBox="1">
            <a:spLocks noChangeArrowheads="1"/>
          </p:cNvSpPr>
          <p:nvPr/>
        </p:nvSpPr>
        <p:spPr bwMode="auto">
          <a:xfrm>
            <a:off x="569913" y="5424488"/>
            <a:ext cx="1204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en-US">
                <a:solidFill>
                  <a:prstClr val="black"/>
                </a:solidFill>
              </a:rPr>
              <a:t>such that:</a:t>
            </a:r>
          </a:p>
        </p:txBody>
      </p:sp>
      <p:graphicFrame>
        <p:nvGraphicFramePr>
          <p:cNvPr id="9221" name="Object 5"/>
          <p:cNvGraphicFramePr>
            <a:graphicFrameLocks noChangeAspect="1"/>
          </p:cNvGraphicFramePr>
          <p:nvPr>
            <p:extLst>
              <p:ext uri="{D42A27DB-BD31-4B8C-83A1-F6EECF244321}">
                <p14:modId xmlns:p14="http://schemas.microsoft.com/office/powerpoint/2010/main" val="2203971709"/>
              </p:ext>
            </p:extLst>
          </p:nvPr>
        </p:nvGraphicFramePr>
        <p:xfrm>
          <a:off x="3500438" y="5729288"/>
          <a:ext cx="3286125" cy="747712"/>
        </p:xfrm>
        <a:graphic>
          <a:graphicData uri="http://schemas.openxmlformats.org/presentationml/2006/ole">
            <mc:AlternateContent xmlns:mc="http://schemas.openxmlformats.org/markup-compatibility/2006">
              <mc:Choice xmlns:v="urn:schemas-microsoft-com:vml" Requires="v">
                <p:oleObj spid="_x0000_s52369" name="Equation" r:id="rId10" imgW="1562040" imgH="355320" progId="Equation.3">
                  <p:embed/>
                </p:oleObj>
              </mc:Choice>
              <mc:Fallback>
                <p:oleObj name="Equation" r:id="rId10" imgW="1562040" imgH="355320" progId="Equation.3">
                  <p:embed/>
                  <p:pic>
                    <p:nvPicPr>
                      <p:cNvPr id="0" name=""/>
                      <p:cNvPicPr>
                        <a:picLocks noChangeAspect="1" noChangeArrowheads="1"/>
                      </p:cNvPicPr>
                      <p:nvPr/>
                    </p:nvPicPr>
                    <p:blipFill>
                      <a:blip r:embed="rId11"/>
                      <a:srcRect/>
                      <a:stretch>
                        <a:fillRect/>
                      </a:stretch>
                    </p:blipFill>
                    <p:spPr bwMode="auto">
                      <a:xfrm>
                        <a:off x="3500438" y="5729288"/>
                        <a:ext cx="3286125" cy="747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8281" name="Line 41"/>
          <p:cNvSpPr>
            <a:spLocks noChangeShapeType="1"/>
          </p:cNvSpPr>
          <p:nvPr/>
        </p:nvSpPr>
        <p:spPr bwMode="auto">
          <a:xfrm>
            <a:off x="2971800" y="2971800"/>
            <a:ext cx="533400" cy="609600"/>
          </a:xfrm>
          <a:prstGeom prst="line">
            <a:avLst/>
          </a:prstGeom>
          <a:noFill/>
          <a:ln w="508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pPr fontAlgn="base">
              <a:spcBef>
                <a:spcPct val="0"/>
              </a:spcBef>
              <a:spcAft>
                <a:spcPct val="0"/>
              </a:spcAft>
            </a:pPr>
            <a:endParaRPr lang="en-US">
              <a:solidFill>
                <a:prstClr val="black"/>
              </a:solidFill>
              <a:latin typeface="Arial" pitchFamily="34" charset="0"/>
            </a:endParaRPr>
          </a:p>
        </p:txBody>
      </p:sp>
      <p:graphicFrame>
        <p:nvGraphicFramePr>
          <p:cNvPr id="138282" name="Object 6"/>
          <p:cNvGraphicFramePr>
            <a:graphicFrameLocks noChangeAspect="1"/>
          </p:cNvGraphicFramePr>
          <p:nvPr/>
        </p:nvGraphicFramePr>
        <p:xfrm>
          <a:off x="2819400" y="3316288"/>
          <a:ext cx="328613" cy="417512"/>
        </p:xfrm>
        <a:graphic>
          <a:graphicData uri="http://schemas.openxmlformats.org/presentationml/2006/ole">
            <mc:AlternateContent xmlns:mc="http://schemas.openxmlformats.org/markup-compatibility/2006">
              <mc:Choice xmlns:v="urn:schemas-microsoft-com:vml" Requires="v">
                <p:oleObj spid="_x0000_s52370" name="Equation" r:id="rId12" imgW="139680" imgH="177480" progId="Equation.3">
                  <p:embed/>
                </p:oleObj>
              </mc:Choice>
              <mc:Fallback>
                <p:oleObj name="Equation" r:id="rId12" imgW="1396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19400" y="3316288"/>
                        <a:ext cx="328613"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8283" name="Line 43"/>
          <p:cNvSpPr>
            <a:spLocks noChangeShapeType="1"/>
          </p:cNvSpPr>
          <p:nvPr/>
        </p:nvSpPr>
        <p:spPr bwMode="auto">
          <a:xfrm>
            <a:off x="3505200" y="3581400"/>
            <a:ext cx="533400" cy="609600"/>
          </a:xfrm>
          <a:prstGeom prst="line">
            <a:avLst/>
          </a:prstGeom>
          <a:noFill/>
          <a:ln w="508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pPr fontAlgn="base">
              <a:spcBef>
                <a:spcPct val="0"/>
              </a:spcBef>
              <a:spcAft>
                <a:spcPct val="0"/>
              </a:spcAft>
            </a:pPr>
            <a:endParaRPr lang="en-US">
              <a:solidFill>
                <a:prstClr val="black"/>
              </a:solidFill>
              <a:latin typeface="Arial" pitchFamily="34" charset="0"/>
            </a:endParaRPr>
          </a:p>
        </p:txBody>
      </p:sp>
      <p:sp>
        <p:nvSpPr>
          <p:cNvPr id="9260" name="Line 44"/>
          <p:cNvSpPr>
            <a:spLocks noChangeShapeType="1"/>
          </p:cNvSpPr>
          <p:nvPr/>
        </p:nvSpPr>
        <p:spPr bwMode="auto">
          <a:xfrm flipH="1">
            <a:off x="4267200" y="5500688"/>
            <a:ext cx="3048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a:solidFill>
                <a:prstClr val="black"/>
              </a:solidFill>
              <a:latin typeface="Arial" pitchFamily="34" charset="0"/>
            </a:endParaRPr>
          </a:p>
        </p:txBody>
      </p:sp>
      <p:sp>
        <p:nvSpPr>
          <p:cNvPr id="9261" name="Line 45"/>
          <p:cNvSpPr>
            <a:spLocks noChangeShapeType="1"/>
          </p:cNvSpPr>
          <p:nvPr/>
        </p:nvSpPr>
        <p:spPr bwMode="auto">
          <a:xfrm flipH="1">
            <a:off x="4572000" y="5348288"/>
            <a:ext cx="9144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a:solidFill>
                <a:prstClr val="black"/>
              </a:solidFill>
              <a:latin typeface="Arial" pitchFamily="34" charset="0"/>
            </a:endParaRPr>
          </a:p>
        </p:txBody>
      </p:sp>
      <p:sp>
        <p:nvSpPr>
          <p:cNvPr id="9262" name="Rectangle 46"/>
          <p:cNvSpPr>
            <a:spLocks noChangeArrowheads="1"/>
          </p:cNvSpPr>
          <p:nvPr/>
        </p:nvSpPr>
        <p:spPr bwMode="auto">
          <a:xfrm>
            <a:off x="5495925" y="5043488"/>
            <a:ext cx="2733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fontAlgn="base">
              <a:spcBef>
                <a:spcPct val="0"/>
              </a:spcBef>
              <a:spcAft>
                <a:spcPct val="0"/>
              </a:spcAft>
            </a:pPr>
            <a:r>
              <a:rPr lang="en-US" sz="2400" dirty="0">
                <a:solidFill>
                  <a:prstClr val="black"/>
                </a:solidFill>
                <a:latin typeface="Arial" pitchFamily="34" charset="0"/>
              </a:rPr>
              <a:t>Model parameters</a:t>
            </a:r>
          </a:p>
        </p:txBody>
      </p:sp>
      <p:sp>
        <p:nvSpPr>
          <p:cNvPr id="9263" name="Line 47"/>
          <p:cNvSpPr>
            <a:spLocks noChangeShapeType="1"/>
          </p:cNvSpPr>
          <p:nvPr/>
        </p:nvSpPr>
        <p:spPr bwMode="auto">
          <a:xfrm flipV="1">
            <a:off x="3200400" y="304800"/>
            <a:ext cx="3810000" cy="358140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pPr fontAlgn="base">
              <a:spcBef>
                <a:spcPct val="0"/>
              </a:spcBef>
              <a:spcAft>
                <a:spcPct val="0"/>
              </a:spcAft>
            </a:pPr>
            <a:endParaRPr lang="en-US">
              <a:solidFill>
                <a:prstClr val="black"/>
              </a:solidFill>
              <a:latin typeface="Arial" pitchFamily="34" charset="0"/>
            </a:endParaRPr>
          </a:p>
        </p:txBody>
      </p:sp>
      <p:sp>
        <p:nvSpPr>
          <p:cNvPr id="9264" name="Rectangle 48"/>
          <p:cNvSpPr>
            <a:spLocks noChangeArrowheads="1"/>
          </p:cNvSpPr>
          <p:nvPr/>
        </p:nvSpPr>
        <p:spPr bwMode="auto">
          <a:xfrm>
            <a:off x="204788" y="179388"/>
            <a:ext cx="1589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fontAlgn="base">
              <a:spcBef>
                <a:spcPct val="0"/>
              </a:spcBef>
              <a:spcAft>
                <a:spcPct val="0"/>
              </a:spcAft>
            </a:pPr>
            <a:r>
              <a:rPr lang="en-US" sz="2800">
                <a:solidFill>
                  <a:prstClr val="black"/>
                </a:solidFill>
                <a:latin typeface="Arial" pitchFamily="34" charset="0"/>
              </a:rPr>
              <a:t>RANSAC</a:t>
            </a:r>
          </a:p>
        </p:txBody>
      </p:sp>
      <p:sp>
        <p:nvSpPr>
          <p:cNvPr id="9266" name="Rectangle 50"/>
          <p:cNvSpPr>
            <a:spLocks noChangeArrowheads="1"/>
          </p:cNvSpPr>
          <p:nvPr/>
        </p:nvSpPr>
        <p:spPr bwMode="auto">
          <a:xfrm>
            <a:off x="201613" y="762000"/>
            <a:ext cx="3124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fontAlgn="base">
              <a:spcBef>
                <a:spcPct val="50000"/>
              </a:spcBef>
              <a:spcAft>
                <a:spcPct val="0"/>
              </a:spcAft>
            </a:pPr>
            <a:r>
              <a:rPr lang="en-US" sz="1600" dirty="0">
                <a:solidFill>
                  <a:prstClr val="black"/>
                </a:solidFill>
                <a:latin typeface="Arial" pitchFamily="34" charset="0"/>
              </a:rPr>
              <a:t>(</a:t>
            </a:r>
            <a:r>
              <a:rPr lang="en-US" sz="1600" dirty="0" err="1">
                <a:solidFill>
                  <a:srgbClr val="FF0000"/>
                </a:solidFill>
                <a:latin typeface="Arial" pitchFamily="34" charset="0"/>
              </a:rPr>
              <a:t>RAN</a:t>
            </a:r>
            <a:r>
              <a:rPr lang="en-US" sz="1600" dirty="0" err="1">
                <a:solidFill>
                  <a:prstClr val="black"/>
                </a:solidFill>
                <a:latin typeface="Arial" pitchFamily="34" charset="0"/>
              </a:rPr>
              <a:t>dom</a:t>
            </a:r>
            <a:r>
              <a:rPr lang="en-US" sz="1600" dirty="0">
                <a:solidFill>
                  <a:prstClr val="black"/>
                </a:solidFill>
                <a:latin typeface="Arial" pitchFamily="34" charset="0"/>
              </a:rPr>
              <a:t> </a:t>
            </a:r>
            <a:r>
              <a:rPr lang="en-US" sz="1600" dirty="0" err="1">
                <a:solidFill>
                  <a:srgbClr val="FF0000"/>
                </a:solidFill>
                <a:latin typeface="Arial" pitchFamily="34" charset="0"/>
              </a:rPr>
              <a:t>SA</a:t>
            </a:r>
            <a:r>
              <a:rPr lang="en-US" sz="1600" dirty="0" err="1">
                <a:solidFill>
                  <a:prstClr val="black"/>
                </a:solidFill>
                <a:latin typeface="Arial" pitchFamily="34" charset="0"/>
              </a:rPr>
              <a:t>mple</a:t>
            </a:r>
            <a:r>
              <a:rPr lang="en-US" sz="1600" dirty="0">
                <a:solidFill>
                  <a:prstClr val="black"/>
                </a:solidFill>
                <a:latin typeface="Arial" pitchFamily="34" charset="0"/>
              </a:rPr>
              <a:t> </a:t>
            </a:r>
            <a:r>
              <a:rPr lang="en-US" sz="1600" dirty="0">
                <a:solidFill>
                  <a:srgbClr val="FF0000"/>
                </a:solidFill>
                <a:latin typeface="Arial" pitchFamily="34" charset="0"/>
              </a:rPr>
              <a:t>C</a:t>
            </a:r>
            <a:r>
              <a:rPr lang="en-US" sz="1600" dirty="0">
                <a:solidFill>
                  <a:prstClr val="black"/>
                </a:solidFill>
                <a:latin typeface="Arial" pitchFamily="34" charset="0"/>
              </a:rPr>
              <a:t>onsensus) </a:t>
            </a:r>
            <a:r>
              <a:rPr lang="en-US" sz="1600" dirty="0" smtClean="0">
                <a:solidFill>
                  <a:prstClr val="black"/>
                </a:solidFill>
                <a:latin typeface="Arial" pitchFamily="34" charset="0"/>
              </a:rPr>
              <a:t>:</a:t>
            </a:r>
            <a:endParaRPr lang="en-US" sz="1600" dirty="0">
              <a:solidFill>
                <a:prstClr val="black"/>
              </a:solidFill>
              <a:latin typeface="Arial" pitchFamily="34" charset="0"/>
            </a:endParaRPr>
          </a:p>
        </p:txBody>
      </p:sp>
      <p:sp>
        <p:nvSpPr>
          <p:cNvPr id="52" name="TextBox 51"/>
          <p:cNvSpPr txBox="1"/>
          <p:nvPr/>
        </p:nvSpPr>
        <p:spPr>
          <a:xfrm>
            <a:off x="7535863" y="6550025"/>
            <a:ext cx="1608137" cy="307975"/>
          </a:xfrm>
          <a:prstGeom prst="rect">
            <a:avLst/>
          </a:prstGeom>
          <a:noFill/>
        </p:spPr>
        <p:txBody>
          <a:bodyPr wrap="none">
            <a:spAutoFit/>
          </a:bodyPr>
          <a:lstStyle/>
          <a:p>
            <a:pPr fontAlgn="base">
              <a:spcBef>
                <a:spcPct val="0"/>
              </a:spcBef>
              <a:spcAft>
                <a:spcPct val="0"/>
              </a:spcAft>
              <a:defRPr/>
            </a:pPr>
            <a:r>
              <a:rPr lang="en-US" sz="1400" dirty="0">
                <a:solidFill>
                  <a:prstClr val="black">
                    <a:lumMod val="50000"/>
                    <a:lumOff val="50000"/>
                  </a:prstClr>
                </a:solidFill>
                <a:latin typeface="Arial" charset="0"/>
              </a:rPr>
              <a:t>Source: Savarese</a:t>
            </a:r>
          </a:p>
        </p:txBody>
      </p:sp>
      <p:sp>
        <p:nvSpPr>
          <p:cNvPr id="53" name="Rectangle 46"/>
          <p:cNvSpPr>
            <a:spLocks noChangeArrowheads="1"/>
          </p:cNvSpPr>
          <p:nvPr/>
        </p:nvSpPr>
        <p:spPr bwMode="auto">
          <a:xfrm>
            <a:off x="7086600" y="1305580"/>
            <a:ext cx="1584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fontAlgn="base">
              <a:spcBef>
                <a:spcPct val="0"/>
              </a:spcBef>
              <a:spcAft>
                <a:spcPct val="0"/>
              </a:spcAft>
            </a:pPr>
            <a:r>
              <a:rPr lang="en-US" sz="2800" b="1" i="1" dirty="0" smtClean="0">
                <a:solidFill>
                  <a:srgbClr val="0070C0"/>
                </a:solidFill>
                <a:latin typeface="Times New Roman" pitchFamily="18" charset="0"/>
                <a:cs typeface="Times New Roman" pitchFamily="18" charset="0"/>
              </a:rPr>
              <a:t>I</a:t>
            </a:r>
            <a:r>
              <a:rPr lang="en-US" sz="2800" dirty="0" smtClean="0">
                <a:solidFill>
                  <a:srgbClr val="0070C0"/>
                </a:solidFill>
                <a:latin typeface="Arial" pitchFamily="34" charset="0"/>
              </a:rPr>
              <a:t> - inliers</a:t>
            </a:r>
            <a:endParaRPr lang="en-US" sz="2800" dirty="0">
              <a:solidFill>
                <a:srgbClr val="0070C0"/>
              </a:solidFill>
              <a:latin typeface="Arial" pitchFamily="34" charset="0"/>
            </a:endParaRPr>
          </a:p>
        </p:txBody>
      </p:sp>
      <p:sp>
        <p:nvSpPr>
          <p:cNvPr id="54" name="Rectangle 46"/>
          <p:cNvSpPr>
            <a:spLocks noChangeArrowheads="1"/>
          </p:cNvSpPr>
          <p:nvPr/>
        </p:nvSpPr>
        <p:spPr bwMode="auto">
          <a:xfrm>
            <a:off x="6934200" y="3439180"/>
            <a:ext cx="1923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fontAlgn="base">
              <a:spcBef>
                <a:spcPct val="0"/>
              </a:spcBef>
              <a:spcAft>
                <a:spcPct val="0"/>
              </a:spcAft>
            </a:pPr>
            <a:r>
              <a:rPr lang="en-US" sz="2800" b="1" i="1" dirty="0" smtClean="0">
                <a:solidFill>
                  <a:srgbClr val="FF0000"/>
                </a:solidFill>
                <a:latin typeface="Times New Roman" pitchFamily="18" charset="0"/>
                <a:cs typeface="Times New Roman" pitchFamily="18" charset="0"/>
              </a:rPr>
              <a:t>O</a:t>
            </a:r>
            <a:r>
              <a:rPr lang="en-US" sz="2800" dirty="0" smtClean="0">
                <a:solidFill>
                  <a:srgbClr val="FF0000"/>
                </a:solidFill>
                <a:latin typeface="Arial" pitchFamily="34" charset="0"/>
              </a:rPr>
              <a:t> - outliers</a:t>
            </a:r>
            <a:endParaRPr lang="en-US" sz="2800" dirty="0">
              <a:solidFill>
                <a:srgbClr val="FF0000"/>
              </a:solidFill>
              <a:latin typeface="Arial" pitchFamily="34" charset="0"/>
            </a:endParaRPr>
          </a:p>
        </p:txBody>
      </p:sp>
    </p:spTree>
    <p:extLst>
      <p:ext uri="{BB962C8B-B14F-4D97-AF65-F5344CB8AC3E}">
        <p14:creationId xmlns:p14="http://schemas.microsoft.com/office/powerpoint/2010/main" val="2904990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2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82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82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2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82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2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82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82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82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2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2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82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82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82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62" grpId="0" animBg="1"/>
      <p:bldP spid="138263" grpId="0" animBg="1"/>
      <p:bldP spid="138264" grpId="0" animBg="1"/>
      <p:bldP spid="138265" grpId="0" animBg="1"/>
      <p:bldP spid="138266" grpId="0" animBg="1"/>
      <p:bldP spid="138267" grpId="0" animBg="1"/>
      <p:bldP spid="138268" grpId="0" animBg="1"/>
      <p:bldP spid="138269" grpId="0" animBg="1"/>
      <p:bldP spid="138270" grpId="0" animBg="1"/>
      <p:bldP spid="138271" grpId="0" animBg="1"/>
      <p:bldP spid="138272" grpId="0" animBg="1"/>
      <p:bldP spid="138273" grpId="0" animBg="1"/>
      <p:bldP spid="138274" grpId="0" animBg="1"/>
      <p:bldP spid="138275" grpId="0" animBg="1"/>
      <p:bldP spid="138281" grpId="0" animBg="1"/>
      <p:bldP spid="13828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4"/>
          <p:cNvSpPr>
            <a:spLocks noGrp="1"/>
          </p:cNvSpPr>
          <p:nvPr>
            <p:ph type="title"/>
          </p:nvPr>
        </p:nvSpPr>
        <p:spPr/>
        <p:txBody>
          <a:bodyPr/>
          <a:lstStyle/>
          <a:p>
            <a:r>
              <a:rPr lang="en-US" smtClean="0"/>
              <a:t>RANSAC conclusions</a:t>
            </a:r>
          </a:p>
        </p:txBody>
      </p:sp>
      <p:sp>
        <p:nvSpPr>
          <p:cNvPr id="6" name="Content Placeholder 5"/>
          <p:cNvSpPr>
            <a:spLocks noGrp="1"/>
          </p:cNvSpPr>
          <p:nvPr>
            <p:ph idx="1"/>
          </p:nvPr>
        </p:nvSpPr>
        <p:spPr>
          <a:xfrm>
            <a:off x="457200" y="990600"/>
            <a:ext cx="8229600" cy="5867400"/>
          </a:xfrm>
        </p:spPr>
        <p:txBody>
          <a:bodyPr>
            <a:normAutofit fontScale="85000" lnSpcReduction="20000"/>
          </a:bodyPr>
          <a:lstStyle/>
          <a:p>
            <a:pPr>
              <a:buFont typeface="Arial" charset="0"/>
              <a:buNone/>
              <a:defRPr/>
            </a:pPr>
            <a:r>
              <a:rPr lang="en-US" sz="3400" dirty="0" smtClean="0"/>
              <a:t>Good</a:t>
            </a:r>
          </a:p>
          <a:p>
            <a:pPr>
              <a:buFont typeface="Arial" charset="0"/>
              <a:buChar char="•"/>
              <a:defRPr/>
            </a:pPr>
            <a:r>
              <a:rPr lang="en-US" sz="2800" dirty="0" smtClean="0"/>
              <a:t>Robust to outliers</a:t>
            </a:r>
          </a:p>
          <a:p>
            <a:pPr>
              <a:buFont typeface="Arial" charset="0"/>
              <a:buChar char="•"/>
              <a:defRPr/>
            </a:pPr>
            <a:r>
              <a:rPr lang="en-US" sz="2800" dirty="0" smtClean="0"/>
              <a:t>Applicable for larger number of parameters than Hough transform</a:t>
            </a:r>
          </a:p>
          <a:p>
            <a:pPr>
              <a:buFont typeface="Arial" charset="0"/>
              <a:buChar char="•"/>
              <a:defRPr/>
            </a:pPr>
            <a:r>
              <a:rPr lang="en-US" sz="2800" dirty="0" smtClean="0"/>
              <a:t>Parameters are easier to choose than Hough transform</a:t>
            </a:r>
          </a:p>
          <a:p>
            <a:pPr>
              <a:buFont typeface="Arial" charset="0"/>
              <a:buChar char="•"/>
              <a:defRPr/>
            </a:pPr>
            <a:endParaRPr lang="en-US" dirty="0" smtClean="0"/>
          </a:p>
          <a:p>
            <a:pPr>
              <a:buFont typeface="Arial" charset="0"/>
              <a:buNone/>
              <a:defRPr/>
            </a:pPr>
            <a:r>
              <a:rPr lang="en-US" sz="3400" dirty="0" smtClean="0"/>
              <a:t>Bad</a:t>
            </a:r>
          </a:p>
          <a:p>
            <a:pPr>
              <a:buFont typeface="Arial" charset="0"/>
              <a:buChar char="•"/>
              <a:defRPr/>
            </a:pPr>
            <a:r>
              <a:rPr lang="en-US" sz="2800" dirty="0" smtClean="0"/>
              <a:t>Computational time grows quickly with fraction of outliers and number of parameters </a:t>
            </a:r>
          </a:p>
          <a:p>
            <a:pPr>
              <a:buFont typeface="Arial" charset="0"/>
              <a:buChar char="•"/>
              <a:defRPr/>
            </a:pPr>
            <a:r>
              <a:rPr lang="en-US" sz="2800" dirty="0" smtClean="0"/>
              <a:t>Not good for getting multiple fits</a:t>
            </a:r>
          </a:p>
          <a:p>
            <a:pPr>
              <a:buFont typeface="Arial" charset="0"/>
              <a:buChar char="•"/>
              <a:defRPr/>
            </a:pPr>
            <a:endParaRPr lang="en-US" sz="2800" dirty="0" smtClean="0"/>
          </a:p>
          <a:p>
            <a:pPr>
              <a:buFont typeface="Arial" charset="0"/>
              <a:buNone/>
              <a:defRPr/>
            </a:pPr>
            <a:endParaRPr lang="en-US" dirty="0" smtClean="0"/>
          </a:p>
          <a:p>
            <a:pPr>
              <a:buFont typeface="Arial" charset="0"/>
              <a:buNone/>
              <a:defRPr/>
            </a:pPr>
            <a:r>
              <a:rPr lang="en-US" sz="3400" dirty="0" smtClean="0"/>
              <a:t>Common applications</a:t>
            </a:r>
            <a:endParaRPr lang="en-US" dirty="0" smtClean="0"/>
          </a:p>
          <a:p>
            <a:pPr>
              <a:buFont typeface="Arial" charset="0"/>
              <a:buChar char="•"/>
              <a:defRPr/>
            </a:pPr>
            <a:r>
              <a:rPr lang="en-US" sz="2800" dirty="0" smtClean="0"/>
              <a:t>Computing a </a:t>
            </a:r>
            <a:r>
              <a:rPr lang="en-US" sz="2800" dirty="0" err="1" smtClean="0"/>
              <a:t>homography</a:t>
            </a:r>
            <a:r>
              <a:rPr lang="en-US" sz="2800" dirty="0" smtClean="0"/>
              <a:t> (e.g., image stitching)</a:t>
            </a:r>
          </a:p>
          <a:p>
            <a:pPr>
              <a:buFont typeface="Arial" charset="0"/>
              <a:buChar char="•"/>
              <a:defRPr/>
            </a:pPr>
            <a:r>
              <a:rPr lang="en-US" sz="2800" dirty="0" smtClean="0"/>
              <a:t>Estimating fundamental matrix (relating two views)</a:t>
            </a:r>
          </a:p>
        </p:txBody>
      </p:sp>
    </p:spTree>
    <p:extLst>
      <p:ext uri="{BB962C8B-B14F-4D97-AF65-F5344CB8AC3E}">
        <p14:creationId xmlns:p14="http://schemas.microsoft.com/office/powerpoint/2010/main" val="2761961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t>RANSAC for estimating homography</a:t>
            </a:r>
          </a:p>
        </p:txBody>
      </p:sp>
      <p:sp>
        <p:nvSpPr>
          <p:cNvPr id="712707" name="Rectangle 3"/>
          <p:cNvSpPr>
            <a:spLocks noGrp="1" noChangeArrowheads="1"/>
          </p:cNvSpPr>
          <p:nvPr>
            <p:ph type="body" idx="1"/>
          </p:nvPr>
        </p:nvSpPr>
        <p:spPr>
          <a:xfrm>
            <a:off x="685800" y="1143000"/>
            <a:ext cx="8153400" cy="5562600"/>
          </a:xfrm>
        </p:spPr>
        <p:txBody>
          <a:bodyPr/>
          <a:lstStyle/>
          <a:p>
            <a:pPr marL="533400" indent="-533400"/>
            <a:r>
              <a:rPr lang="en-US" dirty="0" smtClean="0"/>
              <a:t>RANSAC loop:</a:t>
            </a:r>
          </a:p>
          <a:p>
            <a:pPr marL="533400" indent="-533400">
              <a:buFontTx/>
              <a:buAutoNum type="arabicPeriod"/>
            </a:pPr>
            <a:r>
              <a:rPr lang="en-US" dirty="0" smtClean="0"/>
              <a:t>Select four feature pairs (at random)</a:t>
            </a:r>
          </a:p>
          <a:p>
            <a:pPr marL="533400" indent="-533400">
              <a:buFontTx/>
              <a:buAutoNum type="arabicPeriod"/>
            </a:pPr>
            <a:r>
              <a:rPr lang="en-US" dirty="0" smtClean="0"/>
              <a:t>Compute </a:t>
            </a:r>
            <a:r>
              <a:rPr lang="en-US" dirty="0" err="1" smtClean="0"/>
              <a:t>homography</a:t>
            </a:r>
            <a:r>
              <a:rPr lang="en-US" dirty="0" smtClean="0"/>
              <a:t> H (exact)</a:t>
            </a:r>
          </a:p>
          <a:p>
            <a:pPr marL="533400" indent="-533400">
              <a:buFontTx/>
              <a:buAutoNum type="arabicPeriod"/>
            </a:pPr>
            <a:r>
              <a:rPr lang="en-US" dirty="0" smtClean="0"/>
              <a:t>Compute </a:t>
            </a:r>
            <a:r>
              <a:rPr lang="en-US" i="1" dirty="0" smtClean="0"/>
              <a:t>inliers</a:t>
            </a:r>
            <a:r>
              <a:rPr lang="en-US" dirty="0" smtClean="0"/>
              <a:t> where </a:t>
            </a:r>
            <a:r>
              <a:rPr lang="en-US" i="1" dirty="0" smtClean="0">
                <a:latin typeface="Times New Roman" pitchFamily="18" charset="0"/>
              </a:rPr>
              <a:t>SSD</a:t>
            </a:r>
            <a:r>
              <a:rPr lang="en-US" dirty="0" smtClean="0">
                <a:latin typeface="Times New Roman" pitchFamily="18" charset="0"/>
              </a:rPr>
              <a:t>( </a:t>
            </a:r>
            <a:r>
              <a:rPr lang="en-US" i="1" dirty="0" smtClean="0">
                <a:latin typeface="Times New Roman" pitchFamily="18" charset="0"/>
              </a:rPr>
              <a:t>p</a:t>
            </a:r>
            <a:r>
              <a:rPr lang="en-US" i="1" baseline="-25000" dirty="0" smtClean="0">
                <a:latin typeface="Times New Roman" pitchFamily="18" charset="0"/>
              </a:rPr>
              <a:t>i</a:t>
            </a:r>
            <a:r>
              <a:rPr lang="en-US" i="1" dirty="0" smtClean="0">
                <a:latin typeface="Times New Roman" pitchFamily="18" charset="0"/>
              </a:rPr>
              <a:t>’, </a:t>
            </a:r>
            <a:r>
              <a:rPr lang="en-US" b="1" i="1" dirty="0" smtClean="0">
                <a:latin typeface="Times New Roman" pitchFamily="18" charset="0"/>
              </a:rPr>
              <a:t>H</a:t>
            </a:r>
            <a:r>
              <a:rPr lang="en-US" i="1" dirty="0" smtClean="0">
                <a:latin typeface="Times New Roman" pitchFamily="18" charset="0"/>
              </a:rPr>
              <a:t> p</a:t>
            </a:r>
            <a:r>
              <a:rPr lang="en-US" i="1" baseline="-25000" dirty="0" smtClean="0">
                <a:latin typeface="Times New Roman" pitchFamily="18" charset="0"/>
              </a:rPr>
              <a:t>i</a:t>
            </a:r>
            <a:r>
              <a:rPr lang="en-US" i="1" dirty="0" smtClean="0">
                <a:latin typeface="Times New Roman" pitchFamily="18" charset="0"/>
              </a:rPr>
              <a:t> </a:t>
            </a:r>
            <a:r>
              <a:rPr lang="en-US" dirty="0" smtClean="0">
                <a:latin typeface="Times New Roman" pitchFamily="18" charset="0"/>
              </a:rPr>
              <a:t>) </a:t>
            </a:r>
            <a:r>
              <a:rPr lang="en-US" i="1" dirty="0" smtClean="0">
                <a:latin typeface="Times New Roman" pitchFamily="18" charset="0"/>
              </a:rPr>
              <a:t>&lt; </a:t>
            </a:r>
            <a:r>
              <a:rPr lang="el-GR" i="1" dirty="0" smtClean="0">
                <a:latin typeface="Times New Roman" pitchFamily="18" charset="0"/>
                <a:cs typeface="Times New Roman" pitchFamily="18" charset="0"/>
              </a:rPr>
              <a:t>ε</a:t>
            </a:r>
            <a:endParaRPr lang="en-US" i="1" dirty="0" smtClean="0">
              <a:latin typeface="Times New Roman" pitchFamily="18" charset="0"/>
              <a:cs typeface="Times New Roman" pitchFamily="18" charset="0"/>
            </a:endParaRPr>
          </a:p>
          <a:p>
            <a:pPr marL="533400" indent="-533400">
              <a:buFontTx/>
              <a:buAutoNum type="arabicPeriod"/>
            </a:pPr>
            <a:endParaRPr lang="en-US" dirty="0" smtClean="0">
              <a:latin typeface="Times New Roman" pitchFamily="18" charset="0"/>
              <a:cs typeface="Times New Roman" pitchFamily="18" charset="0"/>
            </a:endParaRPr>
          </a:p>
          <a:p>
            <a:pPr marL="533400" indent="-533400">
              <a:buFontTx/>
              <a:buAutoNum type="arabicPeriod"/>
            </a:pPr>
            <a:endParaRPr lang="en-US" dirty="0" smtClean="0">
              <a:latin typeface="Times New Roman" pitchFamily="18" charset="0"/>
              <a:cs typeface="Times New Roman" pitchFamily="18" charset="0"/>
            </a:endParaRPr>
          </a:p>
          <a:p>
            <a:pPr marL="533400" indent="-533400">
              <a:buFontTx/>
              <a:buAutoNum type="arabicPeriod"/>
            </a:pPr>
            <a:endParaRPr lang="en-US" dirty="0" smtClean="0">
              <a:latin typeface="Times New Roman" pitchFamily="18" charset="0"/>
              <a:cs typeface="Times New Roman" pitchFamily="18" charset="0"/>
            </a:endParaRPr>
          </a:p>
          <a:p>
            <a:pPr marL="533400" indent="-533400">
              <a:buFontTx/>
              <a:buAutoNum type="arabicPeriod"/>
            </a:pPr>
            <a:endParaRPr lang="en-US" dirty="0" smtClean="0">
              <a:latin typeface="Times New Roman" pitchFamily="18" charset="0"/>
              <a:cs typeface="Times New Roman" pitchFamily="18" charset="0"/>
            </a:endParaRPr>
          </a:p>
          <a:p>
            <a:pPr marL="533400" indent="-533400">
              <a:buFontTx/>
              <a:buAutoNum type="arabicPeriod"/>
            </a:pPr>
            <a:endParaRPr lang="el-GR" dirty="0" smtClean="0">
              <a:latin typeface="Times New Roman" pitchFamily="18" charset="0"/>
              <a:cs typeface="Times New Roman" pitchFamily="18" charset="0"/>
            </a:endParaRPr>
          </a:p>
          <a:p>
            <a:pPr marL="533400" indent="-533400">
              <a:buFontTx/>
              <a:buAutoNum type="arabicPeriod"/>
            </a:pPr>
            <a:r>
              <a:rPr lang="en-US" dirty="0" smtClean="0"/>
              <a:t>Keep largest set of inliers</a:t>
            </a:r>
          </a:p>
          <a:p>
            <a:pPr marL="533400" indent="-533400">
              <a:buFontTx/>
              <a:buAutoNum type="arabicPeriod"/>
            </a:pPr>
            <a:r>
              <a:rPr lang="en-US" dirty="0" smtClean="0"/>
              <a:t>Re-compute least-squares H estimate on all of the inliers</a:t>
            </a:r>
            <a:endParaRPr lang="en-US" i="1" dirty="0" smtClean="0">
              <a:latin typeface="Times New Roman" pitchFamily="18" charset="0"/>
            </a:endParaRPr>
          </a:p>
        </p:txBody>
      </p:sp>
      <p:sp>
        <p:nvSpPr>
          <p:cNvPr id="712708" name="Freeform 4"/>
          <p:cNvSpPr>
            <a:spLocks/>
          </p:cNvSpPr>
          <p:nvPr/>
        </p:nvSpPr>
        <p:spPr bwMode="auto">
          <a:xfrm>
            <a:off x="215900" y="1905000"/>
            <a:ext cx="469900" cy="762000"/>
          </a:xfrm>
          <a:custGeom>
            <a:avLst/>
            <a:gdLst>
              <a:gd name="T0" fmla="*/ 393700 w 296"/>
              <a:gd name="T1" fmla="*/ 762000 h 1296"/>
              <a:gd name="T2" fmla="*/ 12700 w 296"/>
              <a:gd name="T3" fmla="*/ 254000 h 1296"/>
              <a:gd name="T4" fmla="*/ 469900 w 296"/>
              <a:gd name="T5" fmla="*/ 0 h 1296"/>
              <a:gd name="T6" fmla="*/ 0 60000 65536"/>
              <a:gd name="T7" fmla="*/ 0 60000 65536"/>
              <a:gd name="T8" fmla="*/ 0 60000 65536"/>
              <a:gd name="T9" fmla="*/ 0 w 296"/>
              <a:gd name="T10" fmla="*/ 0 h 1296"/>
              <a:gd name="T11" fmla="*/ 296 w 296"/>
              <a:gd name="T12" fmla="*/ 1296 h 1296"/>
            </a:gdLst>
            <a:ahLst/>
            <a:cxnLst>
              <a:cxn ang="T6">
                <a:pos x="T0" y="T1"/>
              </a:cxn>
              <a:cxn ang="T7">
                <a:pos x="T2" y="T3"/>
              </a:cxn>
              <a:cxn ang="T8">
                <a:pos x="T4" y="T5"/>
              </a:cxn>
            </a:cxnLst>
            <a:rect l="T9" t="T10" r="T11" b="T12"/>
            <a:pathLst>
              <a:path w="296" h="1296">
                <a:moveTo>
                  <a:pt x="248" y="1296"/>
                </a:moveTo>
                <a:cubicBezTo>
                  <a:pt x="124" y="972"/>
                  <a:pt x="0" y="648"/>
                  <a:pt x="8" y="432"/>
                </a:cubicBezTo>
                <a:cubicBezTo>
                  <a:pt x="16" y="216"/>
                  <a:pt x="248" y="72"/>
                  <a:pt x="296" y="0"/>
                </a:cubicBezTo>
              </a:path>
            </a:pathLst>
          </a:custGeom>
          <a:noFill/>
          <a:ln w="25400">
            <a:solidFill>
              <a:schemeClr val="accent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29" y="2895600"/>
            <a:ext cx="599917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1852375"/>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27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27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27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2707">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270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7" grpId="0" build="p"/>
      <p:bldP spid="7127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smtClean="0"/>
              <a:t>RANSAC applied to image stitching</a:t>
            </a:r>
          </a:p>
        </p:txBody>
      </p:sp>
      <p:pic>
        <p:nvPicPr>
          <p:cNvPr id="54275" name="Picture 3"/>
          <p:cNvPicPr>
            <a:picLocks noChangeAspect="1" noChangeArrowheads="1"/>
          </p:cNvPicPr>
          <p:nvPr/>
        </p:nvPicPr>
        <p:blipFill>
          <a:blip r:embed="rId2">
            <a:extLst>
              <a:ext uri="{28A0092B-C50C-407E-A947-70E740481C1C}">
                <a14:useLocalDpi xmlns:a14="http://schemas.microsoft.com/office/drawing/2010/main" val="0"/>
              </a:ext>
            </a:extLst>
          </a:blip>
          <a:srcRect l="13428" t="7237" r="9428" b="11427"/>
          <a:stretch>
            <a:fillRect/>
          </a:stretch>
        </p:blipFill>
        <p:spPr bwMode="auto">
          <a:xfrm>
            <a:off x="410858" y="1066800"/>
            <a:ext cx="4053192"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l="12000" t="7237" r="9428" b="11427"/>
          <a:stretch>
            <a:fillRect/>
          </a:stretch>
        </p:blipFill>
        <p:spPr bwMode="auto">
          <a:xfrm>
            <a:off x="4651374" y="1066800"/>
            <a:ext cx="4129431"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5"/>
          <p:cNvPicPr>
            <a:picLocks noChangeAspect="1" noChangeArrowheads="1"/>
          </p:cNvPicPr>
          <p:nvPr/>
        </p:nvPicPr>
        <p:blipFill>
          <a:blip r:embed="rId4">
            <a:extLst>
              <a:ext uri="{28A0092B-C50C-407E-A947-70E740481C1C}">
                <a14:useLocalDpi xmlns:a14="http://schemas.microsoft.com/office/drawing/2010/main" val="0"/>
              </a:ext>
            </a:extLst>
          </a:blip>
          <a:srcRect l="11667" t="9225" r="11667" b="10826"/>
          <a:stretch>
            <a:fillRect/>
          </a:stretch>
        </p:blipFill>
        <p:spPr bwMode="auto">
          <a:xfrm>
            <a:off x="2286000" y="4273550"/>
            <a:ext cx="4572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8617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I</a:t>
            </a:r>
            <a:r>
              <a:rPr lang="en-US" dirty="0" smtClean="0"/>
              <a:t>mage stitching</a:t>
            </a:r>
          </a:p>
        </p:txBody>
      </p:sp>
      <p:pic>
        <p:nvPicPr>
          <p:cNvPr id="532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4" t="1899"/>
          <a:stretch/>
        </p:blipFill>
        <p:spPr bwMode="auto">
          <a:xfrm>
            <a:off x="761999" y="1140031"/>
            <a:ext cx="3200401" cy="3023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399" y="1066800"/>
            <a:ext cx="3190795" cy="309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 y="4250658"/>
            <a:ext cx="2924175" cy="261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8210" y="4266000"/>
            <a:ext cx="2896590" cy="259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975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304800" y="0"/>
            <a:ext cx="8510588" cy="1325563"/>
          </a:xfrm>
        </p:spPr>
        <p:txBody>
          <a:bodyPr/>
          <a:lstStyle/>
          <a:p>
            <a:pPr eaLnBrk="1" hangingPunct="1">
              <a:defRPr/>
            </a:pPr>
            <a:r>
              <a:rPr lang="en-US" altLang="ko-KR" smtClean="0">
                <a:solidFill>
                  <a:srgbClr val="CC9900"/>
                </a:solidFill>
                <a:ea typeface="굴림" pitchFamily="50" charset="-127"/>
              </a:rPr>
              <a:t>Graphene: A Honeycomb Lattice</a:t>
            </a:r>
          </a:p>
        </p:txBody>
      </p:sp>
      <p:pic>
        <p:nvPicPr>
          <p:cNvPr id="19460" name="Picture 4" descr="graphe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38400" y="1371600"/>
            <a:ext cx="3684588" cy="4422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1" name="Oval 5"/>
          <p:cNvSpPr>
            <a:spLocks noChangeArrowheads="1"/>
          </p:cNvSpPr>
          <p:nvPr/>
        </p:nvSpPr>
        <p:spPr bwMode="auto">
          <a:xfrm>
            <a:off x="3352800" y="22860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62" name="Oval 6"/>
          <p:cNvSpPr>
            <a:spLocks noChangeArrowheads="1"/>
          </p:cNvSpPr>
          <p:nvPr/>
        </p:nvSpPr>
        <p:spPr bwMode="auto">
          <a:xfrm>
            <a:off x="3048000" y="31242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63" name="Oval 7"/>
          <p:cNvSpPr>
            <a:spLocks noChangeArrowheads="1"/>
          </p:cNvSpPr>
          <p:nvPr/>
        </p:nvSpPr>
        <p:spPr bwMode="auto">
          <a:xfrm>
            <a:off x="3733800" y="2819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64" name="Oval 8"/>
          <p:cNvSpPr>
            <a:spLocks noChangeArrowheads="1"/>
          </p:cNvSpPr>
          <p:nvPr/>
        </p:nvSpPr>
        <p:spPr bwMode="auto">
          <a:xfrm>
            <a:off x="4038600" y="2057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65" name="Oval 9"/>
          <p:cNvSpPr>
            <a:spLocks noChangeArrowheads="1"/>
          </p:cNvSpPr>
          <p:nvPr/>
        </p:nvSpPr>
        <p:spPr bwMode="auto">
          <a:xfrm>
            <a:off x="4343400" y="25908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66" name="Oval 10"/>
          <p:cNvSpPr>
            <a:spLocks noChangeArrowheads="1"/>
          </p:cNvSpPr>
          <p:nvPr/>
        </p:nvSpPr>
        <p:spPr bwMode="auto">
          <a:xfrm>
            <a:off x="5562600" y="21336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67" name="Oval 11"/>
          <p:cNvSpPr>
            <a:spLocks noChangeArrowheads="1"/>
          </p:cNvSpPr>
          <p:nvPr/>
        </p:nvSpPr>
        <p:spPr bwMode="auto">
          <a:xfrm>
            <a:off x="2743200" y="38862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68" name="Oval 12"/>
          <p:cNvSpPr>
            <a:spLocks noChangeArrowheads="1"/>
          </p:cNvSpPr>
          <p:nvPr/>
        </p:nvSpPr>
        <p:spPr bwMode="auto">
          <a:xfrm>
            <a:off x="3352800" y="3581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69" name="Oval 13"/>
          <p:cNvSpPr>
            <a:spLocks noChangeArrowheads="1"/>
          </p:cNvSpPr>
          <p:nvPr/>
        </p:nvSpPr>
        <p:spPr bwMode="auto">
          <a:xfrm>
            <a:off x="4038600" y="32766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0" name="Oval 14"/>
          <p:cNvSpPr>
            <a:spLocks noChangeArrowheads="1"/>
          </p:cNvSpPr>
          <p:nvPr/>
        </p:nvSpPr>
        <p:spPr bwMode="auto">
          <a:xfrm>
            <a:off x="4648200" y="30480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1" name="Oval 15"/>
          <p:cNvSpPr>
            <a:spLocks noChangeArrowheads="1"/>
          </p:cNvSpPr>
          <p:nvPr/>
        </p:nvSpPr>
        <p:spPr bwMode="auto">
          <a:xfrm>
            <a:off x="3124200" y="4343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2" name="Oval 16"/>
          <p:cNvSpPr>
            <a:spLocks noChangeArrowheads="1"/>
          </p:cNvSpPr>
          <p:nvPr/>
        </p:nvSpPr>
        <p:spPr bwMode="auto">
          <a:xfrm>
            <a:off x="3733800" y="3962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3" name="Oval 17"/>
          <p:cNvSpPr>
            <a:spLocks noChangeArrowheads="1"/>
          </p:cNvSpPr>
          <p:nvPr/>
        </p:nvSpPr>
        <p:spPr bwMode="auto">
          <a:xfrm>
            <a:off x="5791200" y="26670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4" name="Oval 18"/>
          <p:cNvSpPr>
            <a:spLocks noChangeArrowheads="1"/>
          </p:cNvSpPr>
          <p:nvPr/>
        </p:nvSpPr>
        <p:spPr bwMode="auto">
          <a:xfrm>
            <a:off x="5257800" y="28194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5" name="Oval 19"/>
          <p:cNvSpPr>
            <a:spLocks noChangeArrowheads="1"/>
          </p:cNvSpPr>
          <p:nvPr/>
        </p:nvSpPr>
        <p:spPr bwMode="auto">
          <a:xfrm>
            <a:off x="5334000" y="16764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6" name="Oval 20"/>
          <p:cNvSpPr>
            <a:spLocks noChangeArrowheads="1"/>
          </p:cNvSpPr>
          <p:nvPr/>
        </p:nvSpPr>
        <p:spPr bwMode="auto">
          <a:xfrm>
            <a:off x="4953000" y="2362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7" name="Oval 21"/>
          <p:cNvSpPr>
            <a:spLocks noChangeArrowheads="1"/>
          </p:cNvSpPr>
          <p:nvPr/>
        </p:nvSpPr>
        <p:spPr bwMode="auto">
          <a:xfrm>
            <a:off x="5486400" y="32766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8" name="Oval 22"/>
          <p:cNvSpPr>
            <a:spLocks noChangeArrowheads="1"/>
          </p:cNvSpPr>
          <p:nvPr/>
        </p:nvSpPr>
        <p:spPr bwMode="auto">
          <a:xfrm>
            <a:off x="5715000" y="36576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79" name="Oval 23"/>
          <p:cNvSpPr>
            <a:spLocks noChangeArrowheads="1"/>
          </p:cNvSpPr>
          <p:nvPr/>
        </p:nvSpPr>
        <p:spPr bwMode="auto">
          <a:xfrm>
            <a:off x="5181600" y="3886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0" name="Oval 24"/>
          <p:cNvSpPr>
            <a:spLocks noChangeArrowheads="1"/>
          </p:cNvSpPr>
          <p:nvPr/>
        </p:nvSpPr>
        <p:spPr bwMode="auto">
          <a:xfrm>
            <a:off x="4953000" y="3505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1" name="Oval 25"/>
          <p:cNvSpPr>
            <a:spLocks noChangeArrowheads="1"/>
          </p:cNvSpPr>
          <p:nvPr/>
        </p:nvSpPr>
        <p:spPr bwMode="auto">
          <a:xfrm>
            <a:off x="5410200" y="4267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2" name="Oval 26"/>
          <p:cNvSpPr>
            <a:spLocks noChangeArrowheads="1"/>
          </p:cNvSpPr>
          <p:nvPr/>
        </p:nvSpPr>
        <p:spPr bwMode="auto">
          <a:xfrm>
            <a:off x="4953000" y="44958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3" name="Oval 27"/>
          <p:cNvSpPr>
            <a:spLocks noChangeArrowheads="1"/>
          </p:cNvSpPr>
          <p:nvPr/>
        </p:nvSpPr>
        <p:spPr bwMode="auto">
          <a:xfrm>
            <a:off x="3429000" y="46482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4" name="Oval 28"/>
          <p:cNvSpPr>
            <a:spLocks noChangeArrowheads="1"/>
          </p:cNvSpPr>
          <p:nvPr/>
        </p:nvSpPr>
        <p:spPr bwMode="auto">
          <a:xfrm>
            <a:off x="2819400" y="50292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5" name="Oval 29"/>
          <p:cNvSpPr>
            <a:spLocks noChangeArrowheads="1"/>
          </p:cNvSpPr>
          <p:nvPr/>
        </p:nvSpPr>
        <p:spPr bwMode="auto">
          <a:xfrm>
            <a:off x="4038600" y="43434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6" name="Oval 30"/>
          <p:cNvSpPr>
            <a:spLocks noChangeArrowheads="1"/>
          </p:cNvSpPr>
          <p:nvPr/>
        </p:nvSpPr>
        <p:spPr bwMode="auto">
          <a:xfrm>
            <a:off x="3200400" y="54102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7" name="Oval 31"/>
          <p:cNvSpPr>
            <a:spLocks noChangeArrowheads="1"/>
          </p:cNvSpPr>
          <p:nvPr/>
        </p:nvSpPr>
        <p:spPr bwMode="auto">
          <a:xfrm>
            <a:off x="3810000" y="51054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8" name="Oval 32"/>
          <p:cNvSpPr>
            <a:spLocks noChangeArrowheads="1"/>
          </p:cNvSpPr>
          <p:nvPr/>
        </p:nvSpPr>
        <p:spPr bwMode="auto">
          <a:xfrm>
            <a:off x="4419600" y="48006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89" name="Oval 33"/>
          <p:cNvSpPr>
            <a:spLocks noChangeArrowheads="1"/>
          </p:cNvSpPr>
          <p:nvPr/>
        </p:nvSpPr>
        <p:spPr bwMode="auto">
          <a:xfrm>
            <a:off x="4648200" y="4114800"/>
            <a:ext cx="152400" cy="1524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0" name="Oval 34"/>
          <p:cNvSpPr>
            <a:spLocks noChangeArrowheads="1"/>
          </p:cNvSpPr>
          <p:nvPr/>
        </p:nvSpPr>
        <p:spPr bwMode="auto">
          <a:xfrm>
            <a:off x="4343400" y="36576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1" name="Oval 35"/>
          <p:cNvSpPr>
            <a:spLocks noChangeArrowheads="1"/>
          </p:cNvSpPr>
          <p:nvPr/>
        </p:nvSpPr>
        <p:spPr bwMode="auto">
          <a:xfrm>
            <a:off x="4648200" y="18288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2" name="Oval 36"/>
          <p:cNvSpPr>
            <a:spLocks noChangeArrowheads="1"/>
          </p:cNvSpPr>
          <p:nvPr/>
        </p:nvSpPr>
        <p:spPr bwMode="auto">
          <a:xfrm>
            <a:off x="2971800" y="26670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3" name="Oval 37"/>
          <p:cNvSpPr>
            <a:spLocks noChangeArrowheads="1"/>
          </p:cNvSpPr>
          <p:nvPr/>
        </p:nvSpPr>
        <p:spPr bwMode="auto">
          <a:xfrm>
            <a:off x="2667000" y="34290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4" name="Oval 38"/>
          <p:cNvSpPr>
            <a:spLocks noChangeArrowheads="1"/>
          </p:cNvSpPr>
          <p:nvPr/>
        </p:nvSpPr>
        <p:spPr bwMode="auto">
          <a:xfrm>
            <a:off x="3429000" y="3124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5" name="Oval 39"/>
          <p:cNvSpPr>
            <a:spLocks noChangeArrowheads="1"/>
          </p:cNvSpPr>
          <p:nvPr/>
        </p:nvSpPr>
        <p:spPr bwMode="auto">
          <a:xfrm>
            <a:off x="3733800" y="2362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6" name="Oval 40"/>
          <p:cNvSpPr>
            <a:spLocks noChangeArrowheads="1"/>
          </p:cNvSpPr>
          <p:nvPr/>
        </p:nvSpPr>
        <p:spPr bwMode="auto">
          <a:xfrm>
            <a:off x="4038600" y="28956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7" name="Oval 41"/>
          <p:cNvSpPr>
            <a:spLocks noChangeArrowheads="1"/>
          </p:cNvSpPr>
          <p:nvPr/>
        </p:nvSpPr>
        <p:spPr bwMode="auto">
          <a:xfrm>
            <a:off x="5257800" y="24384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8" name="Oval 42"/>
          <p:cNvSpPr>
            <a:spLocks noChangeArrowheads="1"/>
          </p:cNvSpPr>
          <p:nvPr/>
        </p:nvSpPr>
        <p:spPr bwMode="auto">
          <a:xfrm>
            <a:off x="3048000" y="3886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499" name="Oval 43"/>
          <p:cNvSpPr>
            <a:spLocks noChangeArrowheads="1"/>
          </p:cNvSpPr>
          <p:nvPr/>
        </p:nvSpPr>
        <p:spPr bwMode="auto">
          <a:xfrm>
            <a:off x="3733800" y="35814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0" name="Oval 44"/>
          <p:cNvSpPr>
            <a:spLocks noChangeArrowheads="1"/>
          </p:cNvSpPr>
          <p:nvPr/>
        </p:nvSpPr>
        <p:spPr bwMode="auto">
          <a:xfrm>
            <a:off x="4343400" y="33528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1" name="Oval 45"/>
          <p:cNvSpPr>
            <a:spLocks noChangeArrowheads="1"/>
          </p:cNvSpPr>
          <p:nvPr/>
        </p:nvSpPr>
        <p:spPr bwMode="auto">
          <a:xfrm>
            <a:off x="2819400" y="4648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2" name="Oval 46"/>
          <p:cNvSpPr>
            <a:spLocks noChangeArrowheads="1"/>
          </p:cNvSpPr>
          <p:nvPr/>
        </p:nvSpPr>
        <p:spPr bwMode="auto">
          <a:xfrm>
            <a:off x="3429000" y="4267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3" name="Oval 47"/>
          <p:cNvSpPr>
            <a:spLocks noChangeArrowheads="1"/>
          </p:cNvSpPr>
          <p:nvPr/>
        </p:nvSpPr>
        <p:spPr bwMode="auto">
          <a:xfrm>
            <a:off x="5486400" y="29718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4" name="Oval 48"/>
          <p:cNvSpPr>
            <a:spLocks noChangeArrowheads="1"/>
          </p:cNvSpPr>
          <p:nvPr/>
        </p:nvSpPr>
        <p:spPr bwMode="auto">
          <a:xfrm>
            <a:off x="4953000" y="31242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5" name="Oval 49"/>
          <p:cNvSpPr>
            <a:spLocks noChangeArrowheads="1"/>
          </p:cNvSpPr>
          <p:nvPr/>
        </p:nvSpPr>
        <p:spPr bwMode="auto">
          <a:xfrm>
            <a:off x="5029200" y="19812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6" name="Oval 50"/>
          <p:cNvSpPr>
            <a:spLocks noChangeArrowheads="1"/>
          </p:cNvSpPr>
          <p:nvPr/>
        </p:nvSpPr>
        <p:spPr bwMode="auto">
          <a:xfrm>
            <a:off x="4648200" y="26670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7" name="Oval 51"/>
          <p:cNvSpPr>
            <a:spLocks noChangeArrowheads="1"/>
          </p:cNvSpPr>
          <p:nvPr/>
        </p:nvSpPr>
        <p:spPr bwMode="auto">
          <a:xfrm>
            <a:off x="5181600" y="35814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8" name="Oval 52"/>
          <p:cNvSpPr>
            <a:spLocks noChangeArrowheads="1"/>
          </p:cNvSpPr>
          <p:nvPr/>
        </p:nvSpPr>
        <p:spPr bwMode="auto">
          <a:xfrm>
            <a:off x="5410200" y="39624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09" name="Oval 53"/>
          <p:cNvSpPr>
            <a:spLocks noChangeArrowheads="1"/>
          </p:cNvSpPr>
          <p:nvPr/>
        </p:nvSpPr>
        <p:spPr bwMode="auto">
          <a:xfrm>
            <a:off x="4876800" y="41910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0" name="Oval 54"/>
          <p:cNvSpPr>
            <a:spLocks noChangeArrowheads="1"/>
          </p:cNvSpPr>
          <p:nvPr/>
        </p:nvSpPr>
        <p:spPr bwMode="auto">
          <a:xfrm>
            <a:off x="4648200" y="38100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1" name="Oval 55"/>
          <p:cNvSpPr>
            <a:spLocks noChangeArrowheads="1"/>
          </p:cNvSpPr>
          <p:nvPr/>
        </p:nvSpPr>
        <p:spPr bwMode="auto">
          <a:xfrm>
            <a:off x="5181600" y="44958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2" name="Oval 56"/>
          <p:cNvSpPr>
            <a:spLocks noChangeArrowheads="1"/>
          </p:cNvSpPr>
          <p:nvPr/>
        </p:nvSpPr>
        <p:spPr bwMode="auto">
          <a:xfrm>
            <a:off x="4648200" y="48006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3" name="Oval 57"/>
          <p:cNvSpPr>
            <a:spLocks noChangeArrowheads="1"/>
          </p:cNvSpPr>
          <p:nvPr/>
        </p:nvSpPr>
        <p:spPr bwMode="auto">
          <a:xfrm>
            <a:off x="3200400" y="5029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4" name="Oval 58"/>
          <p:cNvSpPr>
            <a:spLocks noChangeArrowheads="1"/>
          </p:cNvSpPr>
          <p:nvPr/>
        </p:nvSpPr>
        <p:spPr bwMode="auto">
          <a:xfrm>
            <a:off x="3733800" y="4648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5" name="Oval 59"/>
          <p:cNvSpPr>
            <a:spLocks noChangeArrowheads="1"/>
          </p:cNvSpPr>
          <p:nvPr/>
        </p:nvSpPr>
        <p:spPr bwMode="auto">
          <a:xfrm>
            <a:off x="3581400" y="54102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6" name="Oval 60"/>
          <p:cNvSpPr>
            <a:spLocks noChangeArrowheads="1"/>
          </p:cNvSpPr>
          <p:nvPr/>
        </p:nvSpPr>
        <p:spPr bwMode="auto">
          <a:xfrm>
            <a:off x="4114800" y="51054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7" name="Oval 61"/>
          <p:cNvSpPr>
            <a:spLocks noChangeArrowheads="1"/>
          </p:cNvSpPr>
          <p:nvPr/>
        </p:nvSpPr>
        <p:spPr bwMode="auto">
          <a:xfrm>
            <a:off x="4343400" y="44196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8" name="Oval 62"/>
          <p:cNvSpPr>
            <a:spLocks noChangeArrowheads="1"/>
          </p:cNvSpPr>
          <p:nvPr/>
        </p:nvSpPr>
        <p:spPr bwMode="auto">
          <a:xfrm>
            <a:off x="4038600" y="39624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19" name="Oval 63"/>
          <p:cNvSpPr>
            <a:spLocks noChangeArrowheads="1"/>
          </p:cNvSpPr>
          <p:nvPr/>
        </p:nvSpPr>
        <p:spPr bwMode="auto">
          <a:xfrm>
            <a:off x="4343400" y="21336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20" name="Oval 64"/>
          <p:cNvSpPr>
            <a:spLocks noChangeArrowheads="1"/>
          </p:cNvSpPr>
          <p:nvPr/>
        </p:nvSpPr>
        <p:spPr bwMode="auto">
          <a:xfrm>
            <a:off x="5715000" y="33528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21" name="Oval 65"/>
          <p:cNvSpPr>
            <a:spLocks noChangeArrowheads="1"/>
          </p:cNvSpPr>
          <p:nvPr/>
        </p:nvSpPr>
        <p:spPr bwMode="auto">
          <a:xfrm>
            <a:off x="5791200" y="22098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22" name="Oval 66"/>
          <p:cNvSpPr>
            <a:spLocks noChangeArrowheads="1"/>
          </p:cNvSpPr>
          <p:nvPr/>
        </p:nvSpPr>
        <p:spPr bwMode="auto">
          <a:xfrm>
            <a:off x="5562600" y="1752600"/>
            <a:ext cx="152400" cy="1524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23" name="Text Box 67"/>
          <p:cNvSpPr txBox="1">
            <a:spLocks noChangeArrowheads="1"/>
          </p:cNvSpPr>
          <p:nvPr/>
        </p:nvSpPr>
        <p:spPr bwMode="auto">
          <a:xfrm>
            <a:off x="6248400" y="2133600"/>
            <a:ext cx="2895600" cy="420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z="2000" smtClean="0">
                <a:solidFill>
                  <a:srgbClr val="996633"/>
                </a:solidFill>
                <a:ea typeface="Gulim" pitchFamily="34" charset="-127"/>
              </a:rPr>
              <a:t>Graphene has two simple edge geometies.</a:t>
            </a:r>
          </a:p>
          <a:p>
            <a:pPr eaLnBrk="0" fontAlgn="base" hangingPunct="0">
              <a:spcBef>
                <a:spcPct val="50000"/>
              </a:spcBef>
              <a:spcAft>
                <a:spcPct val="0"/>
              </a:spcAft>
            </a:pPr>
            <a:endParaRPr lang="en-US" altLang="ko-KR" sz="2000" smtClean="0">
              <a:solidFill>
                <a:srgbClr val="996633"/>
              </a:solidFill>
              <a:ea typeface="Gulim" pitchFamily="34" charset="-127"/>
            </a:endParaRPr>
          </a:p>
          <a:p>
            <a:pPr eaLnBrk="0" fontAlgn="base" hangingPunct="0">
              <a:spcBef>
                <a:spcPct val="50000"/>
              </a:spcBef>
              <a:spcAft>
                <a:spcPct val="0"/>
              </a:spcAft>
            </a:pPr>
            <a:r>
              <a:rPr lang="en-US" altLang="ko-KR" sz="2000" smtClean="0">
                <a:solidFill>
                  <a:srgbClr val="996633"/>
                </a:solidFill>
                <a:ea typeface="Gulim" pitchFamily="34" charset="-127"/>
              </a:rPr>
              <a:t>The zigzag termination involves only one sub-lattice site.</a:t>
            </a:r>
          </a:p>
          <a:p>
            <a:pPr eaLnBrk="0" fontAlgn="base" hangingPunct="0">
              <a:spcBef>
                <a:spcPct val="50000"/>
              </a:spcBef>
              <a:spcAft>
                <a:spcPct val="0"/>
              </a:spcAft>
            </a:pPr>
            <a:endParaRPr lang="en-US" altLang="ko-KR" sz="2000" smtClean="0">
              <a:solidFill>
                <a:srgbClr val="996633"/>
              </a:solidFill>
              <a:ea typeface="Gulim" pitchFamily="34" charset="-127"/>
            </a:endParaRPr>
          </a:p>
          <a:p>
            <a:pPr eaLnBrk="0" fontAlgn="base" hangingPunct="0">
              <a:spcBef>
                <a:spcPct val="50000"/>
              </a:spcBef>
              <a:spcAft>
                <a:spcPct val="0"/>
              </a:spcAft>
            </a:pPr>
            <a:r>
              <a:rPr lang="en-US" altLang="ko-KR" sz="2000" smtClean="0">
                <a:solidFill>
                  <a:srgbClr val="996633"/>
                </a:solidFill>
                <a:ea typeface="Gulim" pitchFamily="34" charset="-127"/>
              </a:rPr>
              <a:t>The armchair termination involves both sub-lattice sites.</a:t>
            </a:r>
          </a:p>
          <a:p>
            <a:pPr algn="ctr" eaLnBrk="0" fontAlgn="base" hangingPunct="0">
              <a:spcBef>
                <a:spcPct val="50000"/>
              </a:spcBef>
              <a:spcAft>
                <a:spcPct val="0"/>
              </a:spcAft>
            </a:pPr>
            <a:endParaRPr lang="ko-KR" altLang="en-US" sz="2000" smtClean="0">
              <a:solidFill>
                <a:srgbClr val="996633"/>
              </a:solidFill>
              <a:ea typeface="Gulim" pitchFamily="34" charset="-127"/>
            </a:endParaRPr>
          </a:p>
        </p:txBody>
      </p:sp>
      <p:sp>
        <p:nvSpPr>
          <p:cNvPr id="19524" name="Oval 68"/>
          <p:cNvSpPr>
            <a:spLocks noChangeArrowheads="1"/>
          </p:cNvSpPr>
          <p:nvPr/>
        </p:nvSpPr>
        <p:spPr bwMode="auto">
          <a:xfrm>
            <a:off x="304800" y="1905000"/>
            <a:ext cx="228600" cy="228600"/>
          </a:xfrm>
          <a:prstGeom prst="ellipse">
            <a:avLst/>
          </a:prstGeom>
          <a:solidFill>
            <a:srgbClr val="00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25" name="Oval 69"/>
          <p:cNvSpPr>
            <a:spLocks noChangeArrowheads="1"/>
          </p:cNvSpPr>
          <p:nvPr/>
        </p:nvSpPr>
        <p:spPr bwMode="auto">
          <a:xfrm>
            <a:off x="304800" y="2362200"/>
            <a:ext cx="228600" cy="228600"/>
          </a:xfrm>
          <a:prstGeom prst="ellipse">
            <a:avLst/>
          </a:prstGeom>
          <a:solidFill>
            <a:srgbClr val="00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19526" name="Text Box 70"/>
          <p:cNvSpPr txBox="1">
            <a:spLocks noChangeArrowheads="1"/>
          </p:cNvSpPr>
          <p:nvPr/>
        </p:nvSpPr>
        <p:spPr bwMode="auto">
          <a:xfrm>
            <a:off x="533400" y="1828800"/>
            <a:ext cx="1371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buFontTx/>
              <a:buChar char="-"/>
            </a:pPr>
            <a:r>
              <a:rPr lang="ko-KR" altLang="en-US" sz="2000" smtClean="0">
                <a:solidFill>
                  <a:srgbClr val="4D4D4D"/>
                </a:solidFill>
                <a:ea typeface="Gulim" pitchFamily="34" charset="-127"/>
              </a:rPr>
              <a:t> </a:t>
            </a:r>
            <a:r>
              <a:rPr lang="en-US" altLang="ko-KR" sz="2000" smtClean="0">
                <a:solidFill>
                  <a:srgbClr val="4D4D4D"/>
                </a:solidFill>
                <a:ea typeface="Gulim" pitchFamily="34" charset="-127"/>
              </a:rPr>
              <a:t>A atom</a:t>
            </a:r>
          </a:p>
          <a:p>
            <a:pPr algn="ctr" eaLnBrk="0" fontAlgn="base" hangingPunct="0">
              <a:spcBef>
                <a:spcPct val="50000"/>
              </a:spcBef>
              <a:spcAft>
                <a:spcPct val="0"/>
              </a:spcAft>
              <a:buFontTx/>
              <a:buChar char="-"/>
            </a:pPr>
            <a:r>
              <a:rPr lang="en-US" altLang="ko-KR" sz="2000" smtClean="0">
                <a:solidFill>
                  <a:srgbClr val="4D4D4D"/>
                </a:solidFill>
                <a:ea typeface="Gulim" pitchFamily="34" charset="-127"/>
              </a:rPr>
              <a:t> B atom</a:t>
            </a:r>
          </a:p>
        </p:txBody>
      </p:sp>
      <p:sp>
        <p:nvSpPr>
          <p:cNvPr id="19527" name="Line 71"/>
          <p:cNvSpPr>
            <a:spLocks noChangeShapeType="1"/>
          </p:cNvSpPr>
          <p:nvPr/>
        </p:nvSpPr>
        <p:spPr bwMode="auto">
          <a:xfrm flipV="1">
            <a:off x="3200400" y="4800600"/>
            <a:ext cx="2667000" cy="144780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19528" name="Line 72"/>
          <p:cNvSpPr>
            <a:spLocks noChangeShapeType="1"/>
          </p:cNvSpPr>
          <p:nvPr/>
        </p:nvSpPr>
        <p:spPr bwMode="auto">
          <a:xfrm flipH="1" flipV="1">
            <a:off x="2209800" y="3200400"/>
            <a:ext cx="228600" cy="274320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19529" name="WordArt 73"/>
          <p:cNvSpPr>
            <a:spLocks noChangeArrowheads="1" noChangeShapeType="1" noTextEdit="1"/>
          </p:cNvSpPr>
          <p:nvPr/>
        </p:nvSpPr>
        <p:spPr bwMode="auto">
          <a:xfrm>
            <a:off x="3962400" y="5105400"/>
            <a:ext cx="1676400" cy="1295400"/>
          </a:xfrm>
          <a:prstGeom prst="rect">
            <a:avLst/>
          </a:prstGeom>
        </p:spPr>
        <p:txBody>
          <a:bodyPr wrap="none" fromWordArt="1">
            <a:prstTxWarp prst="textSlantUp">
              <a:avLst>
                <a:gd name="adj" fmla="val 69500"/>
              </a:avLst>
            </a:prstTxWarp>
          </a:bodyPr>
          <a:lstStyle/>
          <a:p>
            <a:pPr algn="ctr" eaLnBrk="0" fontAlgn="base" hangingPunct="0">
              <a:spcBef>
                <a:spcPct val="0"/>
              </a:spcBef>
              <a:spcAft>
                <a:spcPct val="0"/>
              </a:spcAft>
            </a:pPr>
            <a:r>
              <a:rPr lang="en-US" sz="3600" kern="10" smtClean="0">
                <a:ln w="9525">
                  <a:solidFill>
                    <a:srgbClr val="000000"/>
                  </a:solidFill>
                  <a:round/>
                  <a:headEnd/>
                  <a:tailEnd/>
                </a:ln>
                <a:solidFill>
                  <a:srgbClr val="000000"/>
                </a:solidFill>
                <a:latin typeface="Arial Black"/>
              </a:rPr>
              <a:t>ZIGZAG</a:t>
            </a:r>
          </a:p>
        </p:txBody>
      </p:sp>
      <p:sp>
        <p:nvSpPr>
          <p:cNvPr id="19530" name="WordArt 75"/>
          <p:cNvSpPr>
            <a:spLocks noChangeArrowheads="1" noChangeShapeType="1" noTextEdit="1"/>
          </p:cNvSpPr>
          <p:nvPr/>
        </p:nvSpPr>
        <p:spPr bwMode="auto">
          <a:xfrm rot="5400000">
            <a:off x="571500" y="4686300"/>
            <a:ext cx="2590800" cy="381000"/>
          </a:xfrm>
          <a:prstGeom prst="rect">
            <a:avLst/>
          </a:prstGeom>
        </p:spPr>
        <p:txBody>
          <a:bodyPr vert="wordArtVert" wrap="none" fromWordArt="1">
            <a:prstTxWarp prst="textPlain">
              <a:avLst>
                <a:gd name="adj" fmla="val 52843"/>
              </a:avLst>
            </a:prstTxWarp>
          </a:bodyPr>
          <a:lstStyle/>
          <a:p>
            <a:pPr algn="ctr" eaLnBrk="0" hangingPunct="0">
              <a:spcBef>
                <a:spcPct val="0"/>
              </a:spcBef>
              <a:spcAft>
                <a:spcPct val="0"/>
              </a:spcAft>
            </a:pPr>
            <a:r>
              <a:rPr lang="en-US" sz="3200" kern="10" dirty="0" smtClean="0">
                <a:ln w="9525">
                  <a:solidFill>
                    <a:srgbClr val="000000"/>
                  </a:solidFill>
                  <a:round/>
                  <a:headEnd/>
                  <a:tailEnd/>
                </a:ln>
                <a:solidFill>
                  <a:srgbClr val="000000"/>
                </a:solidFill>
                <a:latin typeface="Arial Black"/>
              </a:rPr>
              <a:t>ARMCHAIR</a:t>
            </a:r>
          </a:p>
        </p:txBody>
      </p:sp>
      <p:sp>
        <p:nvSpPr>
          <p:cNvPr id="75"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4</a:t>
            </a:fld>
            <a:endParaRPr lang="en-US"/>
          </a:p>
        </p:txBody>
      </p:sp>
    </p:spTree>
    <p:extLst>
      <p:ext uri="{BB962C8B-B14F-4D97-AF65-F5344CB8AC3E}">
        <p14:creationId xmlns:p14="http://schemas.microsoft.com/office/powerpoint/2010/main" val="22793496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I</a:t>
            </a:r>
            <a:r>
              <a:rPr lang="en-US" dirty="0" smtClean="0"/>
              <a:t>mage stitching from multiple images</a:t>
            </a:r>
          </a:p>
        </p:txBody>
      </p:sp>
      <p:pic>
        <p:nvPicPr>
          <p:cNvPr id="532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3" y="1523999"/>
            <a:ext cx="9164143" cy="4572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62171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31" descr="Pictur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881313"/>
            <a:ext cx="81724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8" name="Rectangle 18"/>
          <p:cNvSpPr>
            <a:spLocks noChangeArrowheads="1"/>
          </p:cNvSpPr>
          <p:nvPr/>
        </p:nvSpPr>
        <p:spPr bwMode="auto">
          <a:xfrm>
            <a:off x="985287" y="2924175"/>
            <a:ext cx="7377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5400" b="1" dirty="0" smtClean="0">
                <a:solidFill>
                  <a:prstClr val="white"/>
                </a:solidFill>
              </a:rPr>
              <a:t>II.</a:t>
            </a:r>
            <a:endParaRPr lang="en-US" sz="5400" b="1" dirty="0">
              <a:solidFill>
                <a:prstClr val="white"/>
              </a:solidFill>
            </a:endParaRPr>
          </a:p>
        </p:txBody>
      </p:sp>
      <p:sp>
        <p:nvSpPr>
          <p:cNvPr id="175109" name="Text Box 23"/>
          <p:cNvSpPr txBox="1">
            <a:spLocks noChangeArrowheads="1"/>
          </p:cNvSpPr>
          <p:nvPr/>
        </p:nvSpPr>
        <p:spPr bwMode="auto">
          <a:xfrm>
            <a:off x="2057400" y="3009900"/>
            <a:ext cx="6934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4000" dirty="0"/>
              <a:t>Fundamental Matrix</a:t>
            </a:r>
          </a:p>
        </p:txBody>
      </p:sp>
    </p:spTree>
    <p:extLst>
      <p:ext uri="{BB962C8B-B14F-4D97-AF65-F5344CB8AC3E}">
        <p14:creationId xmlns:p14="http://schemas.microsoft.com/office/powerpoint/2010/main" val="417322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Fundamental Matrix</a:t>
            </a:r>
            <a:endParaRPr lang="en-US" dirty="0"/>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781800" cy="4060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429000" y="5022667"/>
            <a:ext cx="2204372" cy="1073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42</a:t>
            </a:fld>
            <a:endParaRPr lang="en-US" dirty="0"/>
          </a:p>
        </p:txBody>
      </p:sp>
      <p:sp>
        <p:nvSpPr>
          <p:cNvPr id="7" name="TextBox 6"/>
          <p:cNvSpPr txBox="1"/>
          <p:nvPr/>
        </p:nvSpPr>
        <p:spPr>
          <a:xfrm>
            <a:off x="609600" y="6248400"/>
            <a:ext cx="8763000" cy="584775"/>
          </a:xfrm>
          <a:prstGeom prst="rect">
            <a:avLst/>
          </a:prstGeom>
          <a:noFill/>
        </p:spPr>
        <p:txBody>
          <a:bodyPr wrap="square" rtlCol="0">
            <a:spAutoFit/>
          </a:bodyPr>
          <a:lstStyle/>
          <a:p>
            <a:pPr defTabSz="457200"/>
            <a:r>
              <a:rPr lang="en-US" sz="1600" u="sng" dirty="0" smtClean="0"/>
              <a:t>Source</a:t>
            </a:r>
            <a:r>
              <a:rPr lang="en-US" sz="1600" dirty="0" smtClean="0"/>
              <a:t>: Richard </a:t>
            </a:r>
            <a:r>
              <a:rPr lang="en-US" sz="1600" dirty="0" err="1"/>
              <a:t>Szeliski</a:t>
            </a:r>
            <a:r>
              <a:rPr lang="en-US" sz="1600" dirty="0"/>
              <a:t>, </a:t>
            </a:r>
            <a:r>
              <a:rPr lang="en-US" sz="1600" i="1" dirty="0"/>
              <a:t>Computer Vision: Algorithms and </a:t>
            </a:r>
            <a:r>
              <a:rPr lang="en-US" sz="1600" i="1" dirty="0" smtClean="0"/>
              <a:t>Applications</a:t>
            </a:r>
            <a:r>
              <a:rPr lang="en-US" sz="1600" dirty="0" smtClean="0"/>
              <a:t>, Springer</a:t>
            </a:r>
            <a:r>
              <a:rPr lang="en-US" sz="1600" dirty="0"/>
              <a:t>, </a:t>
            </a:r>
            <a:r>
              <a:rPr lang="en-US" sz="1600" dirty="0" smtClean="0"/>
              <a:t>Ch. 11: </a:t>
            </a:r>
            <a:r>
              <a:rPr lang="en-US" sz="1600" dirty="0" err="1" smtClean="0"/>
              <a:t>Epipolar</a:t>
            </a:r>
            <a:r>
              <a:rPr lang="en-US" sz="1600" dirty="0" smtClean="0"/>
              <a:t> Geometry </a:t>
            </a:r>
            <a:r>
              <a:rPr lang="en-US" sz="1600" dirty="0"/>
              <a:t>(September 3, 2010).</a:t>
            </a:r>
          </a:p>
        </p:txBody>
      </p:sp>
    </p:spTree>
    <p:extLst>
      <p:ext uri="{BB962C8B-B14F-4D97-AF65-F5344CB8AC3E}">
        <p14:creationId xmlns:p14="http://schemas.microsoft.com/office/powerpoint/2010/main" val="35398581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bwMode="auto">
          <a:xfrm>
            <a:off x="371475" y="623887"/>
            <a:ext cx="8772525" cy="671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3200" dirty="0" smtClean="0"/>
              <a:t>Stereo Matching unto 3D scene reconstruction</a:t>
            </a:r>
            <a:endParaRPr lang="de-AT" altLang="en-US" dirty="0" smtClean="0"/>
          </a:p>
        </p:txBody>
      </p:sp>
      <p:pic>
        <p:nvPicPr>
          <p:cNvPr id="604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1590675"/>
            <a:ext cx="2228850"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75" y="1590675"/>
            <a:ext cx="2232025"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577975" y="1590675"/>
            <a:ext cx="2230438" cy="1957388"/>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de-AT"/>
          </a:p>
        </p:txBody>
      </p:sp>
      <p:sp>
        <p:nvSpPr>
          <p:cNvPr id="8" name="Rectangle 7"/>
          <p:cNvSpPr/>
          <p:nvPr/>
        </p:nvSpPr>
        <p:spPr>
          <a:xfrm>
            <a:off x="5010150" y="1590675"/>
            <a:ext cx="2228850" cy="1957388"/>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de-AT"/>
          </a:p>
        </p:txBody>
      </p:sp>
      <p:sp>
        <p:nvSpPr>
          <p:cNvPr id="60423" name="TextBox 27"/>
          <p:cNvSpPr txBox="1">
            <a:spLocks noChangeArrowheads="1"/>
          </p:cNvSpPr>
          <p:nvPr/>
        </p:nvSpPr>
        <p:spPr bwMode="auto">
          <a:xfrm>
            <a:off x="1620838" y="3546475"/>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dirty="0"/>
              <a:t>Left 2D Image</a:t>
            </a:r>
            <a:endParaRPr lang="de-AT" altLang="en-US" dirty="0"/>
          </a:p>
        </p:txBody>
      </p:sp>
      <p:sp>
        <p:nvSpPr>
          <p:cNvPr id="60424" name="TextBox 28"/>
          <p:cNvSpPr txBox="1">
            <a:spLocks noChangeArrowheads="1"/>
          </p:cNvSpPr>
          <p:nvPr/>
        </p:nvSpPr>
        <p:spPr bwMode="auto">
          <a:xfrm>
            <a:off x="5067300" y="3546475"/>
            <a:ext cx="2132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a:t>Right 2D Image</a:t>
            </a:r>
            <a:endParaRPr lang="de-AT" altLang="en-US"/>
          </a:p>
        </p:txBody>
      </p:sp>
      <p:pic>
        <p:nvPicPr>
          <p:cNvPr id="604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238625"/>
            <a:ext cx="2878138"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TextBox 27"/>
          <p:cNvSpPr txBox="1">
            <a:spLocks noChangeArrowheads="1"/>
          </p:cNvSpPr>
          <p:nvPr/>
        </p:nvSpPr>
        <p:spPr bwMode="auto">
          <a:xfrm>
            <a:off x="3268663" y="6488113"/>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a:t>Disparity Map</a:t>
            </a:r>
            <a:endParaRPr lang="de-AT" altLang="en-US"/>
          </a:p>
        </p:txBody>
      </p:sp>
      <p:cxnSp>
        <p:nvCxnSpPr>
          <p:cNvPr id="13" name="Straight Arrow Connector 12"/>
          <p:cNvCxnSpPr>
            <a:stCxn id="60424" idx="2"/>
          </p:cNvCxnSpPr>
          <p:nvPr/>
        </p:nvCxnSpPr>
        <p:spPr>
          <a:xfrm rot="5400000">
            <a:off x="5406231" y="3444082"/>
            <a:ext cx="255587" cy="12001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a:stCxn id="60423" idx="2"/>
          </p:cNvCxnSpPr>
          <p:nvPr/>
        </p:nvCxnSpPr>
        <p:spPr>
          <a:xfrm rot="16200000" flipH="1">
            <a:off x="3121025" y="3482976"/>
            <a:ext cx="255587" cy="11223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43</a:t>
            </a:fld>
            <a:endParaRPr lang="en-US" dirty="0"/>
          </a:p>
        </p:txBody>
      </p:sp>
    </p:spTree>
    <p:extLst>
      <p:ext uri="{BB962C8B-B14F-4D97-AF65-F5344CB8AC3E}">
        <p14:creationId xmlns:p14="http://schemas.microsoft.com/office/powerpoint/2010/main" val="7402017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31" descr="Pictur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881313"/>
            <a:ext cx="81724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8" name="Rectangle 18"/>
          <p:cNvSpPr>
            <a:spLocks noChangeArrowheads="1"/>
          </p:cNvSpPr>
          <p:nvPr/>
        </p:nvSpPr>
        <p:spPr bwMode="auto">
          <a:xfrm>
            <a:off x="870383" y="2924175"/>
            <a:ext cx="9675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5400" b="1" dirty="0" smtClean="0">
                <a:solidFill>
                  <a:schemeClr val="bg1"/>
                </a:solidFill>
              </a:rPr>
              <a:t>IV.</a:t>
            </a:r>
            <a:endParaRPr lang="en-US" sz="5400" b="1" dirty="0">
              <a:solidFill>
                <a:schemeClr val="bg1"/>
              </a:solidFill>
            </a:endParaRPr>
          </a:p>
        </p:txBody>
      </p:sp>
      <p:sp>
        <p:nvSpPr>
          <p:cNvPr id="175109" name="Text Box 23"/>
          <p:cNvSpPr txBox="1">
            <a:spLocks noChangeArrowheads="1"/>
          </p:cNvSpPr>
          <p:nvPr/>
        </p:nvSpPr>
        <p:spPr bwMode="auto">
          <a:xfrm>
            <a:off x="2057400" y="3009900"/>
            <a:ext cx="6934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4000" dirty="0" smtClean="0"/>
              <a:t>Classifiers</a:t>
            </a:r>
            <a:endParaRPr lang="en-US" sz="4000" dirty="0"/>
          </a:p>
        </p:txBody>
      </p:sp>
      <p:sp>
        <p:nvSpPr>
          <p:cNvPr id="5"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44</a:t>
            </a:fld>
            <a:endParaRPr lang="en-US" dirty="0"/>
          </a:p>
        </p:txBody>
      </p:sp>
    </p:spTree>
    <p:extLst>
      <p:ext uri="{BB962C8B-B14F-4D97-AF65-F5344CB8AC3E}">
        <p14:creationId xmlns:p14="http://schemas.microsoft.com/office/powerpoint/2010/main" val="2454827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10"/>
          <p:cNvGrpSpPr>
            <a:grpSpLocks/>
          </p:cNvGrpSpPr>
          <p:nvPr/>
        </p:nvGrpSpPr>
        <p:grpSpPr bwMode="auto">
          <a:xfrm>
            <a:off x="533400" y="2667000"/>
            <a:ext cx="2362200" cy="2286000"/>
            <a:chOff x="384" y="1632"/>
            <a:chExt cx="1488" cy="1440"/>
          </a:xfrm>
        </p:grpSpPr>
        <p:sp>
          <p:nvSpPr>
            <p:cNvPr id="27" name="Rectangle 9"/>
            <p:cNvSpPr>
              <a:spLocks noChangeArrowheads="1"/>
            </p:cNvSpPr>
            <p:nvPr/>
          </p:nvSpPr>
          <p:spPr bwMode="auto">
            <a:xfrm>
              <a:off x="384" y="1632"/>
              <a:ext cx="1488" cy="1440"/>
            </a:xfrm>
            <a:prstGeom prst="rect">
              <a:avLst/>
            </a:prstGeom>
            <a:solidFill>
              <a:srgbClr val="FF0000"/>
            </a:solidFill>
            <a:ln>
              <a:noFill/>
            </a:ln>
            <a:effectLst/>
            <a:extLst>
              <a:ext uri="{91240B29-F687-4F45-9708-019B960494DF}">
                <a14:hiddenLine xmlns:a14="http://schemas.microsoft.com/office/drawing/2010/main" w="3175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2800" b="0" i="0" u="none" strike="noStrike" kern="0" cap="none" spc="0" normalizeH="0" baseline="0" noProof="0" smtClean="0">
                <a:ln>
                  <a:noFill/>
                </a:ln>
                <a:solidFill>
                  <a:srgbClr val="000000"/>
                </a:solidFill>
                <a:effectLst/>
                <a:uLnTx/>
                <a:uFillTx/>
                <a:latin typeface="Times New Roman" pitchFamily="18" charset="0"/>
              </a:endParaRPr>
            </a:p>
          </p:txBody>
        </p:sp>
        <p:sp>
          <p:nvSpPr>
            <p:cNvPr id="28" name="Freeform 8"/>
            <p:cNvSpPr>
              <a:spLocks/>
            </p:cNvSpPr>
            <p:nvPr/>
          </p:nvSpPr>
          <p:spPr bwMode="auto">
            <a:xfrm>
              <a:off x="384" y="1968"/>
              <a:ext cx="768" cy="1104"/>
            </a:xfrm>
            <a:custGeom>
              <a:avLst/>
              <a:gdLst>
                <a:gd name="T0" fmla="*/ 0 w 768"/>
                <a:gd name="T1" fmla="*/ 0 h 1104"/>
                <a:gd name="T2" fmla="*/ 768 w 768"/>
                <a:gd name="T3" fmla="*/ 384 h 1104"/>
                <a:gd name="T4" fmla="*/ 768 w 768"/>
                <a:gd name="T5" fmla="*/ 1104 h 1104"/>
                <a:gd name="T6" fmla="*/ 0 w 768"/>
                <a:gd name="T7" fmla="*/ 1104 h 1104"/>
                <a:gd name="T8" fmla="*/ 0 w 768"/>
                <a:gd name="T9" fmla="*/ 0 h 1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1104">
                  <a:moveTo>
                    <a:pt x="0" y="0"/>
                  </a:moveTo>
                  <a:lnTo>
                    <a:pt x="768" y="384"/>
                  </a:lnTo>
                  <a:lnTo>
                    <a:pt x="768" y="1104"/>
                  </a:lnTo>
                  <a:lnTo>
                    <a:pt x="0" y="1104"/>
                  </a:lnTo>
                  <a:lnTo>
                    <a:pt x="0" y="0"/>
                  </a:lnTo>
                  <a:close/>
                </a:path>
              </a:pathLst>
            </a:custGeom>
            <a:solidFill>
              <a:srgbClr val="00CC00"/>
            </a:solidFill>
            <a:ln>
              <a:noFill/>
            </a:ln>
            <a:effectLst/>
            <a:extLst>
              <a:ext uri="{91240B29-F687-4F45-9708-019B960494DF}">
                <a14:hiddenLine xmlns:a14="http://schemas.microsoft.com/office/drawing/2010/main" w="31750" cap="flat" cmpd="sng">
                  <a:solidFill>
                    <a:srgbClr val="FFCC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Times New Roman"/>
              </a:endParaRPr>
            </a:p>
          </p:txBody>
        </p:sp>
        <p:sp>
          <p:nvSpPr>
            <p:cNvPr id="29" name="Freeform 6"/>
            <p:cNvSpPr>
              <a:spLocks/>
            </p:cNvSpPr>
            <p:nvPr/>
          </p:nvSpPr>
          <p:spPr bwMode="auto">
            <a:xfrm>
              <a:off x="384" y="1632"/>
              <a:ext cx="1488" cy="720"/>
            </a:xfrm>
            <a:custGeom>
              <a:avLst/>
              <a:gdLst>
                <a:gd name="T0" fmla="*/ 0 w 1488"/>
                <a:gd name="T1" fmla="*/ 0 h 720"/>
                <a:gd name="T2" fmla="*/ 1488 w 1488"/>
                <a:gd name="T3" fmla="*/ 0 h 720"/>
                <a:gd name="T4" fmla="*/ 768 w 1488"/>
                <a:gd name="T5" fmla="*/ 720 h 720"/>
                <a:gd name="T6" fmla="*/ 0 w 1488"/>
                <a:gd name="T7" fmla="*/ 336 h 720"/>
                <a:gd name="T8" fmla="*/ 0 w 1488"/>
                <a:gd name="T9" fmla="*/ 0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8" h="720">
                  <a:moveTo>
                    <a:pt x="0" y="0"/>
                  </a:moveTo>
                  <a:lnTo>
                    <a:pt x="1488" y="0"/>
                  </a:lnTo>
                  <a:lnTo>
                    <a:pt x="768" y="720"/>
                  </a:lnTo>
                  <a:lnTo>
                    <a:pt x="0" y="336"/>
                  </a:lnTo>
                  <a:lnTo>
                    <a:pt x="0" y="0"/>
                  </a:lnTo>
                  <a:close/>
                </a:path>
              </a:pathLst>
            </a:custGeom>
            <a:solidFill>
              <a:srgbClr val="3333CC"/>
            </a:solidFill>
            <a:ln>
              <a:noFill/>
            </a:ln>
            <a:effectLst/>
            <a:extLst>
              <a:ext uri="{91240B29-F687-4F45-9708-019B960494DF}">
                <a14:hiddenLine xmlns:a14="http://schemas.microsoft.com/office/drawing/2010/main" w="1270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Times New Roman"/>
              </a:endParaRPr>
            </a:p>
          </p:txBody>
        </p:sp>
      </p:grpSp>
      <p:sp>
        <p:nvSpPr>
          <p:cNvPr id="13314" name="Rectangle 2"/>
          <p:cNvSpPr>
            <a:spLocks noGrp="1" noChangeArrowheads="1"/>
          </p:cNvSpPr>
          <p:nvPr>
            <p:ph type="title"/>
          </p:nvPr>
        </p:nvSpPr>
        <p:spPr/>
        <p:txBody>
          <a:bodyPr/>
          <a:lstStyle/>
          <a:p>
            <a:pPr eaLnBrk="1" hangingPunct="1"/>
            <a:r>
              <a:rPr lang="en-US" altLang="en-US" smtClean="0"/>
              <a:t>Geometry of Linear classification</a:t>
            </a:r>
            <a:endParaRPr lang="fr-FR" altLang="en-US" smtClean="0"/>
          </a:p>
        </p:txBody>
      </p:sp>
      <p:pic>
        <p:nvPicPr>
          <p:cNvPr id="13317" name="Picture 17" descr="tricla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2667000"/>
            <a:ext cx="2362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19"/>
          <p:cNvSpPr txBox="1">
            <a:spLocks noChangeArrowheads="1"/>
          </p:cNvSpPr>
          <p:nvPr/>
        </p:nvSpPr>
        <p:spPr bwMode="auto">
          <a:xfrm>
            <a:off x="457200" y="2117725"/>
            <a:ext cx="8305800" cy="396875"/>
          </a:xfrm>
          <a:prstGeom prst="rect">
            <a:avLst/>
          </a:prstGeom>
          <a:noFill/>
          <a:ln>
            <a:noFill/>
          </a:ln>
          <a:effectLst/>
          <a:extLst>
            <a:ext uri="{909E8E84-426E-40DD-AFC4-6F175D3DCCD1}">
              <a14:hiddenFill xmlns:a14="http://schemas.microsoft.com/office/drawing/2010/main">
                <a:solidFill>
                  <a:srgbClr val="FFCC00">
                    <a:alpha val="50195"/>
                  </a:srgbClr>
                </a:solidFill>
              </a14:hiddenFill>
            </a:ext>
            <a:ext uri="{91240B29-F687-4F45-9708-019B960494DF}">
              <a14:hiddenLine xmlns:a14="http://schemas.microsoft.com/office/drawing/2010/main" w="3175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spcBef>
                <a:spcPct val="50000"/>
              </a:spcBef>
            </a:pPr>
            <a:r>
              <a:rPr lang="en-US" altLang="en-US" sz="2000" b="1" dirty="0"/>
              <a:t>          Perceptron           </a:t>
            </a:r>
            <a:r>
              <a:rPr lang="en-US" altLang="en-US" sz="2000" b="1" i="1" dirty="0" smtClean="0"/>
              <a:t>k</a:t>
            </a:r>
            <a:r>
              <a:rPr lang="en-US" altLang="en-US" sz="2000" b="1" dirty="0" smtClean="0"/>
              <a:t>-class </a:t>
            </a:r>
            <a:r>
              <a:rPr lang="en-US" altLang="en-US" sz="2000" b="1" dirty="0"/>
              <a:t>logistic regression             </a:t>
            </a:r>
            <a:r>
              <a:rPr lang="en-US" altLang="en-US" sz="2000" b="1" i="1" dirty="0" smtClean="0"/>
              <a:t>k</a:t>
            </a:r>
            <a:r>
              <a:rPr lang="en-US" altLang="en-US" sz="2000" b="1" dirty="0" smtClean="0"/>
              <a:t>-class </a:t>
            </a:r>
            <a:r>
              <a:rPr lang="en-US" altLang="en-US" sz="2000" b="1" dirty="0"/>
              <a:t>SVM</a:t>
            </a:r>
            <a:endParaRPr lang="fr-FR" altLang="en-US" sz="2000" b="1" dirty="0"/>
          </a:p>
        </p:txBody>
      </p:sp>
      <p:sp>
        <p:nvSpPr>
          <p:cNvPr id="13319" name="Line 22"/>
          <p:cNvSpPr>
            <a:spLocks noChangeShapeType="1"/>
          </p:cNvSpPr>
          <p:nvPr/>
        </p:nvSpPr>
        <p:spPr bwMode="auto">
          <a:xfrm flipV="1">
            <a:off x="1752600" y="3200400"/>
            <a:ext cx="0" cy="533400"/>
          </a:xfrm>
          <a:prstGeom prst="line">
            <a:avLst/>
          </a:prstGeom>
          <a:noFill/>
          <a:ln w="317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Line 23"/>
          <p:cNvSpPr>
            <a:spLocks noChangeShapeType="1"/>
          </p:cNvSpPr>
          <p:nvPr/>
        </p:nvSpPr>
        <p:spPr bwMode="auto">
          <a:xfrm>
            <a:off x="1905000" y="3886200"/>
            <a:ext cx="533400" cy="152400"/>
          </a:xfrm>
          <a:prstGeom prst="line">
            <a:avLst/>
          </a:prstGeom>
          <a:noFill/>
          <a:ln w="317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1" name="Line 24"/>
          <p:cNvSpPr>
            <a:spLocks noChangeShapeType="1"/>
          </p:cNvSpPr>
          <p:nvPr/>
        </p:nvSpPr>
        <p:spPr bwMode="auto">
          <a:xfrm flipH="1">
            <a:off x="990600" y="3905250"/>
            <a:ext cx="619125" cy="438150"/>
          </a:xfrm>
          <a:prstGeom prst="line">
            <a:avLst/>
          </a:prstGeom>
          <a:noFill/>
          <a:ln w="317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 name="Group 20"/>
          <p:cNvGrpSpPr>
            <a:grpSpLocks/>
          </p:cNvGrpSpPr>
          <p:nvPr/>
        </p:nvGrpSpPr>
        <p:grpSpPr bwMode="auto">
          <a:xfrm>
            <a:off x="6248400" y="2667000"/>
            <a:ext cx="2362200" cy="2286000"/>
            <a:chOff x="3936" y="1680"/>
            <a:chExt cx="1488" cy="1440"/>
          </a:xfrm>
        </p:grpSpPr>
        <p:grpSp>
          <p:nvGrpSpPr>
            <p:cNvPr id="37" name="Group 11"/>
            <p:cNvGrpSpPr>
              <a:grpSpLocks/>
            </p:cNvGrpSpPr>
            <p:nvPr/>
          </p:nvGrpSpPr>
          <p:grpSpPr bwMode="auto">
            <a:xfrm>
              <a:off x="3936" y="1680"/>
              <a:ext cx="1488" cy="1440"/>
              <a:chOff x="384" y="1632"/>
              <a:chExt cx="1488" cy="1440"/>
            </a:xfrm>
          </p:grpSpPr>
          <p:sp>
            <p:nvSpPr>
              <p:cNvPr id="39" name="Rectangle 12"/>
              <p:cNvSpPr>
                <a:spLocks noChangeArrowheads="1"/>
              </p:cNvSpPr>
              <p:nvPr/>
            </p:nvSpPr>
            <p:spPr bwMode="auto">
              <a:xfrm>
                <a:off x="384" y="1632"/>
                <a:ext cx="1488" cy="1440"/>
              </a:xfrm>
              <a:prstGeom prst="rect">
                <a:avLst/>
              </a:prstGeom>
              <a:solidFill>
                <a:srgbClr val="FF0000"/>
              </a:solidFill>
              <a:ln>
                <a:noFill/>
              </a:ln>
              <a:effectLst/>
              <a:extLst>
                <a:ext uri="{91240B29-F687-4F45-9708-019B960494DF}">
                  <a14:hiddenLine xmlns:a14="http://schemas.microsoft.com/office/drawing/2010/main" w="3175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2800" b="0" i="0" u="none" strike="noStrike" kern="0" cap="none" spc="0" normalizeH="0" baseline="0" noProof="0" smtClean="0">
                  <a:ln>
                    <a:noFill/>
                  </a:ln>
                  <a:solidFill>
                    <a:srgbClr val="000000"/>
                  </a:solidFill>
                  <a:effectLst/>
                  <a:uLnTx/>
                  <a:uFillTx/>
                  <a:latin typeface="Times New Roman" pitchFamily="18" charset="0"/>
                </a:endParaRPr>
              </a:p>
            </p:txBody>
          </p:sp>
          <p:sp>
            <p:nvSpPr>
              <p:cNvPr id="40" name="Freeform 13"/>
              <p:cNvSpPr>
                <a:spLocks/>
              </p:cNvSpPr>
              <p:nvPr/>
            </p:nvSpPr>
            <p:spPr bwMode="auto">
              <a:xfrm>
                <a:off x="384" y="1968"/>
                <a:ext cx="768" cy="1104"/>
              </a:xfrm>
              <a:custGeom>
                <a:avLst/>
                <a:gdLst>
                  <a:gd name="T0" fmla="*/ 0 w 768"/>
                  <a:gd name="T1" fmla="*/ 0 h 1104"/>
                  <a:gd name="T2" fmla="*/ 768 w 768"/>
                  <a:gd name="T3" fmla="*/ 384 h 1104"/>
                  <a:gd name="T4" fmla="*/ 768 w 768"/>
                  <a:gd name="T5" fmla="*/ 1104 h 1104"/>
                  <a:gd name="T6" fmla="*/ 0 w 768"/>
                  <a:gd name="T7" fmla="*/ 1104 h 1104"/>
                  <a:gd name="T8" fmla="*/ 0 w 768"/>
                  <a:gd name="T9" fmla="*/ 0 h 1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1104">
                    <a:moveTo>
                      <a:pt x="0" y="0"/>
                    </a:moveTo>
                    <a:lnTo>
                      <a:pt x="768" y="384"/>
                    </a:lnTo>
                    <a:lnTo>
                      <a:pt x="768" y="1104"/>
                    </a:lnTo>
                    <a:lnTo>
                      <a:pt x="0" y="1104"/>
                    </a:lnTo>
                    <a:lnTo>
                      <a:pt x="0" y="0"/>
                    </a:lnTo>
                    <a:close/>
                  </a:path>
                </a:pathLst>
              </a:custGeom>
              <a:solidFill>
                <a:srgbClr val="00CC00"/>
              </a:solidFill>
              <a:ln>
                <a:noFill/>
              </a:ln>
              <a:effectLst/>
              <a:extLst>
                <a:ext uri="{91240B29-F687-4F45-9708-019B960494DF}">
                  <a14:hiddenLine xmlns:a14="http://schemas.microsoft.com/office/drawing/2010/main" w="31750" cap="flat" cmpd="sng">
                    <a:solidFill>
                      <a:srgbClr val="FFCC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Times New Roman"/>
                </a:endParaRPr>
              </a:p>
            </p:txBody>
          </p:sp>
          <p:sp>
            <p:nvSpPr>
              <p:cNvPr id="41" name="Freeform 14"/>
              <p:cNvSpPr>
                <a:spLocks/>
              </p:cNvSpPr>
              <p:nvPr/>
            </p:nvSpPr>
            <p:spPr bwMode="auto">
              <a:xfrm>
                <a:off x="384" y="1632"/>
                <a:ext cx="1488" cy="720"/>
              </a:xfrm>
              <a:custGeom>
                <a:avLst/>
                <a:gdLst>
                  <a:gd name="T0" fmla="*/ 0 w 1488"/>
                  <a:gd name="T1" fmla="*/ 0 h 720"/>
                  <a:gd name="T2" fmla="*/ 1488 w 1488"/>
                  <a:gd name="T3" fmla="*/ 0 h 720"/>
                  <a:gd name="T4" fmla="*/ 768 w 1488"/>
                  <a:gd name="T5" fmla="*/ 720 h 720"/>
                  <a:gd name="T6" fmla="*/ 0 w 1488"/>
                  <a:gd name="T7" fmla="*/ 336 h 720"/>
                  <a:gd name="T8" fmla="*/ 0 w 1488"/>
                  <a:gd name="T9" fmla="*/ 0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8" h="720">
                    <a:moveTo>
                      <a:pt x="0" y="0"/>
                    </a:moveTo>
                    <a:lnTo>
                      <a:pt x="1488" y="0"/>
                    </a:lnTo>
                    <a:lnTo>
                      <a:pt x="768" y="720"/>
                    </a:lnTo>
                    <a:lnTo>
                      <a:pt x="0" y="336"/>
                    </a:lnTo>
                    <a:lnTo>
                      <a:pt x="0" y="0"/>
                    </a:lnTo>
                    <a:close/>
                  </a:path>
                </a:pathLst>
              </a:custGeom>
              <a:solidFill>
                <a:srgbClr val="3333CC"/>
              </a:solidFill>
              <a:ln>
                <a:noFill/>
              </a:ln>
              <a:effectLst/>
              <a:extLst>
                <a:ext uri="{91240B29-F687-4F45-9708-019B960494DF}">
                  <a14:hiddenLine xmlns:a14="http://schemas.microsoft.com/office/drawing/2010/main" w="1270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Times New Roman"/>
                </a:endParaRPr>
              </a:p>
            </p:txBody>
          </p:sp>
        </p:grpSp>
        <p:sp>
          <p:nvSpPr>
            <p:cNvPr id="38" name="Freeform 15"/>
            <p:cNvSpPr>
              <a:spLocks/>
            </p:cNvSpPr>
            <p:nvPr/>
          </p:nvSpPr>
          <p:spPr bwMode="auto">
            <a:xfrm>
              <a:off x="3936" y="1680"/>
              <a:ext cx="1488" cy="1440"/>
            </a:xfrm>
            <a:custGeom>
              <a:avLst/>
              <a:gdLst>
                <a:gd name="T0" fmla="*/ 0 w 1488"/>
                <a:gd name="T1" fmla="*/ 240 h 1440"/>
                <a:gd name="T2" fmla="*/ 768 w 1488"/>
                <a:gd name="T3" fmla="*/ 624 h 1440"/>
                <a:gd name="T4" fmla="*/ 1392 w 1488"/>
                <a:gd name="T5" fmla="*/ 0 h 1440"/>
                <a:gd name="T6" fmla="*/ 1488 w 1488"/>
                <a:gd name="T7" fmla="*/ 0 h 1440"/>
                <a:gd name="T8" fmla="*/ 1488 w 1488"/>
                <a:gd name="T9" fmla="*/ 96 h 1440"/>
                <a:gd name="T10" fmla="*/ 864 w 1488"/>
                <a:gd name="T11" fmla="*/ 720 h 1440"/>
                <a:gd name="T12" fmla="*/ 864 w 1488"/>
                <a:gd name="T13" fmla="*/ 1440 h 1440"/>
                <a:gd name="T14" fmla="*/ 672 w 1488"/>
                <a:gd name="T15" fmla="*/ 1440 h 1440"/>
                <a:gd name="T16" fmla="*/ 672 w 1488"/>
                <a:gd name="T17" fmla="*/ 768 h 1440"/>
                <a:gd name="T18" fmla="*/ 0 w 1488"/>
                <a:gd name="T19" fmla="*/ 432 h 1440"/>
                <a:gd name="T20" fmla="*/ 0 w 1488"/>
                <a:gd name="T21" fmla="*/ 240 h 14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88" h="1440">
                  <a:moveTo>
                    <a:pt x="0" y="240"/>
                  </a:moveTo>
                  <a:lnTo>
                    <a:pt x="768" y="624"/>
                  </a:lnTo>
                  <a:lnTo>
                    <a:pt x="1392" y="0"/>
                  </a:lnTo>
                  <a:lnTo>
                    <a:pt x="1488" y="0"/>
                  </a:lnTo>
                  <a:lnTo>
                    <a:pt x="1488" y="96"/>
                  </a:lnTo>
                  <a:lnTo>
                    <a:pt x="864" y="720"/>
                  </a:lnTo>
                  <a:lnTo>
                    <a:pt x="864" y="1440"/>
                  </a:lnTo>
                  <a:lnTo>
                    <a:pt x="672" y="1440"/>
                  </a:lnTo>
                  <a:lnTo>
                    <a:pt x="672" y="768"/>
                  </a:lnTo>
                  <a:lnTo>
                    <a:pt x="0" y="432"/>
                  </a:lnTo>
                  <a:lnTo>
                    <a:pt x="0" y="240"/>
                  </a:lnTo>
                  <a:close/>
                </a:path>
              </a:pathLst>
            </a:custGeom>
            <a:solidFill>
              <a:srgbClr val="FFFFFF">
                <a:alpha val="50195"/>
              </a:srgbClr>
            </a:solidFill>
            <a:ln w="19050"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Times New Roman"/>
              </a:endParaRPr>
            </a:p>
          </p:txBody>
        </p:sp>
      </p:grpSp>
      <p:sp>
        <p:nvSpPr>
          <p:cNvPr id="42" name="TextBox 41"/>
          <p:cNvSpPr txBox="1"/>
          <p:nvPr/>
        </p:nvSpPr>
        <p:spPr>
          <a:xfrm>
            <a:off x="609600" y="6248400"/>
            <a:ext cx="8763000" cy="584775"/>
          </a:xfrm>
          <a:prstGeom prst="rect">
            <a:avLst/>
          </a:prstGeom>
          <a:noFill/>
        </p:spPr>
        <p:txBody>
          <a:bodyPr wrap="square" rtlCol="0">
            <a:spAutoFit/>
          </a:bodyPr>
          <a:lstStyle/>
          <a:p>
            <a:pPr defTabSz="457200"/>
            <a:r>
              <a:rPr lang="en-US" sz="1600" u="sng" dirty="0" smtClean="0"/>
              <a:t>Source</a:t>
            </a:r>
            <a:r>
              <a:rPr lang="en-US" sz="1600" dirty="0" smtClean="0"/>
              <a:t>: Simon Lacoste-Julien, </a:t>
            </a:r>
            <a:r>
              <a:rPr lang="en-US" sz="1600" i="1" dirty="0"/>
              <a:t>Multi-Class and Structured Classification</a:t>
            </a:r>
            <a:r>
              <a:rPr lang="en-US" sz="1600" dirty="0"/>
              <a:t>, Machine Learning </a:t>
            </a:r>
            <a:r>
              <a:rPr lang="en-US" sz="1600" dirty="0" smtClean="0"/>
              <a:t>Workshop (Friday August 24, 2007).</a:t>
            </a:r>
            <a:endParaRPr lang="en-US" sz="1600" dirty="0"/>
          </a:p>
        </p:txBody>
      </p:sp>
      <p:sp>
        <p:nvSpPr>
          <p:cNvPr id="43" name="Text Box 23"/>
          <p:cNvSpPr txBox="1">
            <a:spLocks noChangeArrowheads="1"/>
          </p:cNvSpPr>
          <p:nvPr/>
        </p:nvSpPr>
        <p:spPr bwMode="auto">
          <a:xfrm>
            <a:off x="533400" y="1447800"/>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50000"/>
              </a:spcBef>
              <a:spcAft>
                <a:spcPct val="0"/>
              </a:spcAft>
            </a:pPr>
            <a:r>
              <a:rPr lang="en-US" altLang="en-US" sz="2400" dirty="0" smtClean="0">
                <a:solidFill>
                  <a:srgbClr val="000000"/>
                </a:solidFill>
              </a:rPr>
              <a:t>Multi-class discriminative models:</a:t>
            </a:r>
            <a:endParaRPr lang="fr-FR" altLang="en-US" sz="2400" dirty="0" smtClean="0">
              <a:solidFill>
                <a:srgbClr val="000000"/>
              </a:solidFill>
            </a:endParaRPr>
          </a:p>
        </p:txBody>
      </p:sp>
      <p:sp>
        <p:nvSpPr>
          <p:cNvPr id="44" name="Text Box 23"/>
          <p:cNvSpPr txBox="1">
            <a:spLocks noChangeArrowheads="1"/>
          </p:cNvSpPr>
          <p:nvPr/>
        </p:nvSpPr>
        <p:spPr bwMode="auto">
          <a:xfrm>
            <a:off x="457200" y="5334000"/>
            <a:ext cx="7924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50000"/>
              </a:spcBef>
              <a:spcAft>
                <a:spcPct val="0"/>
              </a:spcAft>
            </a:pPr>
            <a:r>
              <a:rPr lang="en-US" altLang="en-US" sz="2400" dirty="0">
                <a:solidFill>
                  <a:srgbClr val="000000"/>
                </a:solidFill>
              </a:rPr>
              <a:t>C</a:t>
            </a:r>
            <a:r>
              <a:rPr lang="en-US" altLang="en-US" sz="2400" dirty="0" smtClean="0">
                <a:solidFill>
                  <a:srgbClr val="000000"/>
                </a:solidFill>
              </a:rPr>
              <a:t>an be extended to the non-linear case with the “kernel trick”.</a:t>
            </a:r>
            <a:endParaRPr lang="fr-FR" altLang="en-US" sz="2400" dirty="0" smtClean="0">
              <a:solidFill>
                <a:srgbClr val="000000"/>
              </a:solidFill>
            </a:endParaRPr>
          </a:p>
        </p:txBody>
      </p:sp>
      <p:sp>
        <p:nvSpPr>
          <p:cNvPr id="21"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45</a:t>
            </a:fld>
            <a:endParaRPr lang="en-US" dirty="0"/>
          </a:p>
        </p:txBody>
      </p:sp>
    </p:spTree>
    <p:extLst>
      <p:ext uri="{BB962C8B-B14F-4D97-AF65-F5344CB8AC3E}">
        <p14:creationId xmlns:p14="http://schemas.microsoft.com/office/powerpoint/2010/main" val="15673336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381000"/>
            <a:ext cx="7769225" cy="1143000"/>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en-US" altLang="en-US" smtClean="0"/>
              <a:t>Generative models                </a:t>
            </a:r>
            <a:endParaRPr lang="fr-FR" altLang="en-US" smtClean="0"/>
          </a:p>
        </p:txBody>
      </p:sp>
      <p:sp>
        <p:nvSpPr>
          <p:cNvPr id="8195" name="Text Box 23"/>
          <p:cNvSpPr txBox="1">
            <a:spLocks noChangeArrowheads="1"/>
          </p:cNvSpPr>
          <p:nvPr/>
        </p:nvSpPr>
        <p:spPr bwMode="auto">
          <a:xfrm>
            <a:off x="533400" y="1447800"/>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50000"/>
              </a:spcBef>
              <a:spcAft>
                <a:spcPct val="0"/>
              </a:spcAft>
            </a:pPr>
            <a:r>
              <a:rPr lang="en-US" altLang="en-US" sz="2400" dirty="0" smtClean="0">
                <a:solidFill>
                  <a:srgbClr val="000000"/>
                </a:solidFill>
              </a:rPr>
              <a:t>Generalize from the binary case:</a:t>
            </a:r>
            <a:endParaRPr lang="fr-FR" altLang="en-US" sz="2400" dirty="0" smtClean="0">
              <a:solidFill>
                <a:srgbClr val="000000"/>
              </a:solidFill>
            </a:endParaRPr>
          </a:p>
        </p:txBody>
      </p:sp>
      <p:pic>
        <p:nvPicPr>
          <p:cNvPr id="8196" name="Picture 25"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581400" y="2438400"/>
            <a:ext cx="48768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Text Box 26"/>
          <p:cNvSpPr txBox="1">
            <a:spLocks noChangeArrowheads="1"/>
          </p:cNvSpPr>
          <p:nvPr/>
        </p:nvSpPr>
        <p:spPr bwMode="auto">
          <a:xfrm>
            <a:off x="990600" y="1981200"/>
            <a:ext cx="3657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800">
                <a:solidFill>
                  <a:schemeClr val="tx1"/>
                </a:solidFill>
                <a:latin typeface="Times New Roman" pitchFamily="18" charset="0"/>
              </a:defRPr>
            </a:lvl1pPr>
            <a:lvl2pPr marL="914400" indent="-457200" eaLnBrk="0" hangingPunct="0">
              <a:defRPr sz="2800">
                <a:solidFill>
                  <a:schemeClr val="tx1"/>
                </a:solidFill>
                <a:latin typeface="Times New Roman" pitchFamily="18" charset="0"/>
              </a:defRPr>
            </a:lvl2pPr>
            <a:lvl3pPr marL="1371600" indent="-457200" eaLnBrk="0" hangingPunct="0">
              <a:defRPr sz="2800">
                <a:solidFill>
                  <a:schemeClr val="tx1"/>
                </a:solidFill>
                <a:latin typeface="Times New Roman" pitchFamily="18" charset="0"/>
              </a:defRPr>
            </a:lvl3pPr>
            <a:lvl4pPr marL="1828800" indent="-457200" eaLnBrk="0" hangingPunct="0">
              <a:defRPr sz="2800">
                <a:solidFill>
                  <a:schemeClr val="tx1"/>
                </a:solidFill>
                <a:latin typeface="Times New Roman" pitchFamily="18" charset="0"/>
              </a:defRPr>
            </a:lvl4pPr>
            <a:lvl5pPr marL="2286000" indent="-457200" eaLnBrk="0" hangingPunct="0">
              <a:defRPr sz="2800">
                <a:solidFill>
                  <a:schemeClr val="tx1"/>
                </a:solidFill>
                <a:latin typeface="Times New Roman" pitchFamily="18" charset="0"/>
              </a:defRPr>
            </a:lvl5pPr>
            <a:lvl6pPr marL="2743200" indent="-457200" eaLnBrk="0" fontAlgn="base" hangingPunct="0">
              <a:spcBef>
                <a:spcPct val="0"/>
              </a:spcBef>
              <a:spcAft>
                <a:spcPct val="0"/>
              </a:spcAft>
              <a:defRPr sz="2800">
                <a:solidFill>
                  <a:schemeClr val="tx1"/>
                </a:solidFill>
                <a:latin typeface="Times New Roman" pitchFamily="18" charset="0"/>
              </a:defRPr>
            </a:lvl6pPr>
            <a:lvl7pPr marL="3200400" indent="-457200" eaLnBrk="0" fontAlgn="base" hangingPunct="0">
              <a:spcBef>
                <a:spcPct val="0"/>
              </a:spcBef>
              <a:spcAft>
                <a:spcPct val="0"/>
              </a:spcAft>
              <a:defRPr sz="2800">
                <a:solidFill>
                  <a:schemeClr val="tx1"/>
                </a:solidFill>
                <a:latin typeface="Times New Roman" pitchFamily="18" charset="0"/>
              </a:defRPr>
            </a:lvl7pPr>
            <a:lvl8pPr marL="3657600" indent="-457200" eaLnBrk="0" fontAlgn="base" hangingPunct="0">
              <a:spcBef>
                <a:spcPct val="0"/>
              </a:spcBef>
              <a:spcAft>
                <a:spcPct val="0"/>
              </a:spcAft>
              <a:defRPr sz="2800">
                <a:solidFill>
                  <a:schemeClr val="tx1"/>
                </a:solidFill>
                <a:latin typeface="Times New Roman" pitchFamily="18" charset="0"/>
              </a:defRPr>
            </a:lvl8pPr>
            <a:lvl9pPr marL="4114800" indent="-4572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50000"/>
              </a:spcBef>
              <a:spcAft>
                <a:spcPct val="0"/>
              </a:spcAft>
              <a:buFontTx/>
              <a:buAutoNum type="arabicPeriod"/>
            </a:pPr>
            <a:r>
              <a:rPr lang="en-US" altLang="en-US" sz="2400" dirty="0" smtClean="0">
                <a:solidFill>
                  <a:srgbClr val="000000"/>
                </a:solidFill>
              </a:rPr>
              <a:t>Learn </a:t>
            </a:r>
            <a:r>
              <a:rPr lang="en-US" altLang="en-US" sz="2400" i="1" dirty="0" smtClean="0">
                <a:solidFill>
                  <a:srgbClr val="000000"/>
                </a:solidFill>
              </a:rPr>
              <a:t>p</a:t>
            </a:r>
            <a:r>
              <a:rPr lang="en-US" altLang="en-US" sz="2400" dirty="0" smtClean="0">
                <a:solidFill>
                  <a:srgbClr val="000000"/>
                </a:solidFill>
              </a:rPr>
              <a:t>(</a:t>
            </a:r>
            <a:r>
              <a:rPr lang="en-US" altLang="en-US" sz="2400" i="1" dirty="0" smtClean="0">
                <a:solidFill>
                  <a:srgbClr val="000000"/>
                </a:solidFill>
              </a:rPr>
              <a:t>y</a:t>
            </a:r>
            <a:r>
              <a:rPr lang="en-US" altLang="en-US" sz="2400" dirty="0" smtClean="0">
                <a:solidFill>
                  <a:srgbClr val="000000"/>
                </a:solidFill>
              </a:rPr>
              <a:t>)  and  </a:t>
            </a:r>
            <a:r>
              <a:rPr lang="en-US" altLang="en-US" sz="2400" i="1" dirty="0" smtClean="0">
                <a:solidFill>
                  <a:srgbClr val="000000"/>
                </a:solidFill>
              </a:rPr>
              <a:t>p</a:t>
            </a:r>
            <a:r>
              <a:rPr lang="en-US" altLang="en-US" sz="2400" dirty="0" smtClean="0">
                <a:solidFill>
                  <a:srgbClr val="000000"/>
                </a:solidFill>
              </a:rPr>
              <a:t>(</a:t>
            </a:r>
            <a:r>
              <a:rPr lang="en-US" altLang="en-US" sz="2400" i="1" dirty="0" err="1" smtClean="0">
                <a:solidFill>
                  <a:srgbClr val="000000"/>
                </a:solidFill>
              </a:rPr>
              <a:t>y</a:t>
            </a:r>
            <a:r>
              <a:rPr lang="en-US" altLang="en-US" sz="2400" dirty="0" err="1" smtClean="0">
                <a:solidFill>
                  <a:srgbClr val="000000"/>
                </a:solidFill>
              </a:rPr>
              <a:t>|</a:t>
            </a:r>
            <a:r>
              <a:rPr lang="en-US" altLang="en-US" sz="2400" i="1" dirty="0" err="1" smtClean="0">
                <a:solidFill>
                  <a:srgbClr val="000000"/>
                </a:solidFill>
              </a:rPr>
              <a:t>x</a:t>
            </a:r>
            <a:r>
              <a:rPr lang="en-US" altLang="en-US" sz="2400" dirty="0" smtClean="0">
                <a:solidFill>
                  <a:srgbClr val="000000"/>
                </a:solidFill>
              </a:rPr>
              <a:t>)</a:t>
            </a:r>
          </a:p>
          <a:p>
            <a:pPr eaLnBrk="1" fontAlgn="base" hangingPunct="1">
              <a:spcBef>
                <a:spcPct val="50000"/>
              </a:spcBef>
              <a:spcAft>
                <a:spcPct val="0"/>
              </a:spcAft>
              <a:buFontTx/>
              <a:buAutoNum type="arabicPeriod"/>
            </a:pPr>
            <a:r>
              <a:rPr lang="en-US" altLang="en-US" sz="2400" dirty="0" smtClean="0">
                <a:solidFill>
                  <a:srgbClr val="000000"/>
                </a:solidFill>
              </a:rPr>
              <a:t>Use Bayes rule:</a:t>
            </a:r>
          </a:p>
          <a:p>
            <a:pPr eaLnBrk="1" fontAlgn="base" hangingPunct="1">
              <a:spcBef>
                <a:spcPct val="50000"/>
              </a:spcBef>
              <a:spcAft>
                <a:spcPct val="0"/>
              </a:spcAft>
              <a:buFontTx/>
              <a:buAutoNum type="arabicPeriod"/>
            </a:pPr>
            <a:r>
              <a:rPr lang="en-US" altLang="en-US" sz="2400" dirty="0" smtClean="0">
                <a:solidFill>
                  <a:srgbClr val="000000"/>
                </a:solidFill>
              </a:rPr>
              <a:t>Classify as </a:t>
            </a:r>
            <a:endParaRPr lang="fr-FR" altLang="en-US" sz="2400" dirty="0" smtClean="0">
              <a:solidFill>
                <a:srgbClr val="000000"/>
              </a:solidFill>
            </a:endParaRPr>
          </a:p>
        </p:txBody>
      </p:sp>
      <p:pic>
        <p:nvPicPr>
          <p:cNvPr id="8198" name="Picture 29"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3105150" y="3143250"/>
            <a:ext cx="3765550"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30" descr="gaussia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7800" y="3657600"/>
            <a:ext cx="3733800"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31" descr="gaussbay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53000" y="3657600"/>
            <a:ext cx="37338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1" name="Group 52"/>
          <p:cNvGrpSpPr>
            <a:grpSpLocks/>
          </p:cNvGrpSpPr>
          <p:nvPr/>
        </p:nvGrpSpPr>
        <p:grpSpPr bwMode="auto">
          <a:xfrm>
            <a:off x="457200" y="4267200"/>
            <a:ext cx="1066800" cy="1831975"/>
            <a:chOff x="336" y="2832"/>
            <a:chExt cx="672" cy="1154"/>
          </a:xfrm>
        </p:grpSpPr>
        <p:sp>
          <p:nvSpPr>
            <p:cNvPr id="8205" name="Rectangle 46"/>
            <p:cNvSpPr>
              <a:spLocks noChangeArrowheads="1"/>
            </p:cNvSpPr>
            <p:nvPr/>
          </p:nvSpPr>
          <p:spPr bwMode="auto">
            <a:xfrm>
              <a:off x="342" y="3024"/>
              <a:ext cx="190" cy="962"/>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0"/>
                </a:spcBef>
                <a:spcAft>
                  <a:spcPct val="0"/>
                </a:spcAft>
              </a:pPr>
              <a:endParaRPr lang="en-US" altLang="en-US" smtClean="0">
                <a:solidFill>
                  <a:srgbClr val="000000"/>
                </a:solidFill>
              </a:endParaRPr>
            </a:p>
          </p:txBody>
        </p:sp>
        <p:sp>
          <p:nvSpPr>
            <p:cNvPr id="8206" name="Rectangle 47"/>
            <p:cNvSpPr>
              <a:spLocks noChangeArrowheads="1"/>
            </p:cNvSpPr>
            <p:nvPr/>
          </p:nvSpPr>
          <p:spPr bwMode="auto">
            <a:xfrm>
              <a:off x="531" y="3601"/>
              <a:ext cx="192" cy="384"/>
            </a:xfrm>
            <a:prstGeom prst="rect">
              <a:avLst/>
            </a:prstGeom>
            <a:solidFill>
              <a:srgbClr val="00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0"/>
                </a:spcBef>
                <a:spcAft>
                  <a:spcPct val="0"/>
                </a:spcAft>
              </a:pPr>
              <a:endParaRPr lang="en-US" altLang="en-US" smtClean="0">
                <a:solidFill>
                  <a:srgbClr val="000000"/>
                </a:solidFill>
              </a:endParaRPr>
            </a:p>
          </p:txBody>
        </p:sp>
        <p:sp>
          <p:nvSpPr>
            <p:cNvPr id="8207" name="Rectangle 48"/>
            <p:cNvSpPr>
              <a:spLocks noChangeArrowheads="1"/>
            </p:cNvSpPr>
            <p:nvPr/>
          </p:nvSpPr>
          <p:spPr bwMode="auto">
            <a:xfrm>
              <a:off x="723" y="3409"/>
              <a:ext cx="192" cy="576"/>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0"/>
                </a:spcBef>
                <a:spcAft>
                  <a:spcPct val="0"/>
                </a:spcAft>
              </a:pPr>
              <a:endParaRPr lang="en-US" altLang="en-US" smtClean="0">
                <a:solidFill>
                  <a:srgbClr val="000000"/>
                </a:solidFill>
              </a:endParaRPr>
            </a:p>
          </p:txBody>
        </p:sp>
        <p:sp>
          <p:nvSpPr>
            <p:cNvPr id="8208" name="Line 50"/>
            <p:cNvSpPr>
              <a:spLocks noChangeShapeType="1"/>
            </p:cNvSpPr>
            <p:nvPr/>
          </p:nvSpPr>
          <p:spPr bwMode="auto">
            <a:xfrm>
              <a:off x="336" y="3984"/>
              <a:ext cx="6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800" smtClean="0">
                <a:solidFill>
                  <a:srgbClr val="000000"/>
                </a:solidFill>
              </a:endParaRPr>
            </a:p>
          </p:txBody>
        </p:sp>
        <p:sp>
          <p:nvSpPr>
            <p:cNvPr id="8209" name="Line 51"/>
            <p:cNvSpPr>
              <a:spLocks noChangeShapeType="1"/>
            </p:cNvSpPr>
            <p:nvPr/>
          </p:nvSpPr>
          <p:spPr bwMode="auto">
            <a:xfrm flipV="1">
              <a:off x="342" y="2832"/>
              <a:ext cx="0" cy="115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800" smtClean="0">
                <a:solidFill>
                  <a:srgbClr val="000000"/>
                </a:solidFill>
              </a:endParaRPr>
            </a:p>
          </p:txBody>
        </p:sp>
      </p:grpSp>
      <p:sp>
        <p:nvSpPr>
          <p:cNvPr id="8202" name="Text Box 53"/>
          <p:cNvSpPr txBox="1">
            <a:spLocks noChangeArrowheads="1"/>
          </p:cNvSpPr>
          <p:nvPr/>
        </p:nvSpPr>
        <p:spPr bwMode="auto">
          <a:xfrm>
            <a:off x="609600" y="61722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50000"/>
              </a:spcBef>
              <a:spcAft>
                <a:spcPct val="0"/>
              </a:spcAft>
            </a:pPr>
            <a:r>
              <a:rPr lang="en-US" altLang="en-US" sz="2400" smtClean="0">
                <a:solidFill>
                  <a:srgbClr val="000000"/>
                </a:solidFill>
              </a:rPr>
              <a:t>p(y)</a:t>
            </a:r>
            <a:endParaRPr lang="fr-FR" altLang="en-US" sz="2400" smtClean="0">
              <a:solidFill>
                <a:srgbClr val="000000"/>
              </a:solidFill>
            </a:endParaRPr>
          </a:p>
        </p:txBody>
      </p:sp>
      <p:sp>
        <p:nvSpPr>
          <p:cNvPr id="8203" name="Text Box 54"/>
          <p:cNvSpPr txBox="1">
            <a:spLocks noChangeArrowheads="1"/>
          </p:cNvSpPr>
          <p:nvPr/>
        </p:nvSpPr>
        <p:spPr bwMode="auto">
          <a:xfrm>
            <a:off x="30480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50000"/>
              </a:spcBef>
              <a:spcAft>
                <a:spcPct val="0"/>
              </a:spcAft>
            </a:pPr>
            <a:r>
              <a:rPr lang="en-US" altLang="en-US" sz="2400" smtClean="0">
                <a:solidFill>
                  <a:srgbClr val="000000"/>
                </a:solidFill>
              </a:rPr>
              <a:t>p(x|y)</a:t>
            </a:r>
            <a:endParaRPr lang="fr-FR" altLang="en-US" sz="2400" smtClean="0">
              <a:solidFill>
                <a:srgbClr val="000000"/>
              </a:solidFill>
            </a:endParaRPr>
          </a:p>
        </p:txBody>
      </p:sp>
      <p:sp>
        <p:nvSpPr>
          <p:cNvPr id="8204" name="Text Box 55"/>
          <p:cNvSpPr txBox="1">
            <a:spLocks noChangeArrowheads="1"/>
          </p:cNvSpPr>
          <p:nvPr/>
        </p:nvSpPr>
        <p:spPr bwMode="auto">
          <a:xfrm>
            <a:off x="6553200" y="6248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fontAlgn="base" hangingPunct="1">
              <a:spcBef>
                <a:spcPct val="50000"/>
              </a:spcBef>
              <a:spcAft>
                <a:spcPct val="0"/>
              </a:spcAft>
            </a:pPr>
            <a:r>
              <a:rPr lang="en-US" altLang="en-US" sz="2400" smtClean="0">
                <a:solidFill>
                  <a:srgbClr val="000000"/>
                </a:solidFill>
              </a:rPr>
              <a:t>p(y|x)</a:t>
            </a:r>
            <a:endParaRPr lang="fr-FR" altLang="en-US" sz="2400" smtClean="0">
              <a:solidFill>
                <a:srgbClr val="000000"/>
              </a:solidFill>
            </a:endParaRPr>
          </a:p>
        </p:txBody>
      </p:sp>
      <p:sp>
        <p:nvSpPr>
          <p:cNvPr id="18" name="Slide Number Placeholder 4"/>
          <p:cNvSpPr>
            <a:spLocks noGrp="1"/>
          </p:cNvSpPr>
          <p:nvPr>
            <p:ph type="sldNum" sz="quarter" idx="12"/>
          </p:nvPr>
        </p:nvSpPr>
        <p:spPr>
          <a:xfrm>
            <a:off x="7620000" y="0"/>
            <a:ext cx="1066800" cy="329184"/>
          </a:xfrm>
        </p:spPr>
        <p:txBody>
          <a:bodyPr/>
          <a:lstStyle/>
          <a:p>
            <a:fld id="{0906F980-97CF-46B5-B199-E8D74EA85173}" type="slidenum">
              <a:rPr lang="en-US" smtClean="0"/>
              <a:t>46</a:t>
            </a:fld>
            <a:endParaRPr lang="en-US" dirty="0"/>
          </a:p>
        </p:txBody>
      </p:sp>
    </p:spTree>
    <p:extLst>
      <p:ext uri="{BB962C8B-B14F-4D97-AF65-F5344CB8AC3E}">
        <p14:creationId xmlns:p14="http://schemas.microsoft.com/office/powerpoint/2010/main" val="15439810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381000"/>
            <a:ext cx="8229600" cy="990600"/>
          </a:xfrm>
        </p:spPr>
        <p:txBody>
          <a:bodyPr/>
          <a:lstStyle/>
          <a:p>
            <a:pPr eaLnBrk="1" hangingPunct="1"/>
            <a:r>
              <a:rPr lang="en-US" altLang="en-US" i="1" dirty="0"/>
              <a:t>k</a:t>
            </a:r>
            <a:r>
              <a:rPr lang="en-US" altLang="en-US" dirty="0" smtClean="0"/>
              <a:t>-means and ISODATA classification</a:t>
            </a:r>
            <a:endParaRPr lang="fr-FR" altLang="en-US" dirty="0" smtClean="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193925"/>
            <a:ext cx="7429500" cy="230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 Box 19"/>
          <p:cNvSpPr txBox="1">
            <a:spLocks noChangeArrowheads="1"/>
          </p:cNvSpPr>
          <p:nvPr/>
        </p:nvSpPr>
        <p:spPr bwMode="auto">
          <a:xfrm>
            <a:off x="117269" y="1524000"/>
            <a:ext cx="8305800" cy="396875"/>
          </a:xfrm>
          <a:prstGeom prst="rect">
            <a:avLst/>
          </a:prstGeom>
          <a:noFill/>
          <a:ln>
            <a:noFill/>
          </a:ln>
          <a:effectLst/>
          <a:extLst>
            <a:ext uri="{909E8E84-426E-40DD-AFC4-6F175D3DCCD1}">
              <a14:hiddenFill xmlns:a14="http://schemas.microsoft.com/office/drawing/2010/main">
                <a:solidFill>
                  <a:srgbClr val="FFCC00">
                    <a:alpha val="50195"/>
                  </a:srgbClr>
                </a:solidFill>
              </a14:hiddenFill>
            </a:ext>
            <a:ext uri="{91240B29-F687-4F45-9708-019B960494DF}">
              <a14:hiddenLine xmlns:a14="http://schemas.microsoft.com/office/drawing/2010/main" w="3175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defRPr>
            </a:lvl1pPr>
            <a:lvl2pPr marL="742950" indent="-285750" eaLnBrk="0" hangingPunct="0">
              <a:defRPr sz="2800">
                <a:solidFill>
                  <a:schemeClr val="tx1"/>
                </a:solidFill>
                <a:latin typeface="Times New Roman" pitchFamily="18" charset="0"/>
              </a:defRPr>
            </a:lvl2pPr>
            <a:lvl3pPr marL="1143000" indent="-228600" eaLnBrk="0" hangingPunct="0">
              <a:defRPr sz="2800">
                <a:solidFill>
                  <a:schemeClr val="tx1"/>
                </a:solidFill>
                <a:latin typeface="Times New Roman" pitchFamily="18" charset="0"/>
              </a:defRPr>
            </a:lvl3pPr>
            <a:lvl4pPr marL="1600200" indent="-228600" eaLnBrk="0" hangingPunct="0">
              <a:defRPr sz="2800">
                <a:solidFill>
                  <a:schemeClr val="tx1"/>
                </a:solidFill>
                <a:latin typeface="Times New Roman" pitchFamily="18" charset="0"/>
              </a:defRPr>
            </a:lvl4pPr>
            <a:lvl5pPr marL="2057400" indent="-228600" eaLnBrk="0" hangingPunct="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pPr eaLnBrk="1" hangingPunct="1">
              <a:spcBef>
                <a:spcPct val="50000"/>
              </a:spcBef>
            </a:pPr>
            <a:r>
              <a:rPr lang="en-US" altLang="en-US" sz="2000" b="1" dirty="0" smtClean="0"/>
              <a:t>The unsupervised </a:t>
            </a:r>
            <a:r>
              <a:rPr lang="en-US" altLang="en-US" sz="2000" b="1" i="1" dirty="0" smtClean="0"/>
              <a:t>k</a:t>
            </a:r>
            <a:r>
              <a:rPr lang="en-US" altLang="en-US" sz="2000" b="1" dirty="0" smtClean="0"/>
              <a:t>-means algorithm with </a:t>
            </a:r>
            <a:r>
              <a:rPr lang="en-US" altLang="en-US" sz="2000" b="1" i="1" dirty="0" smtClean="0"/>
              <a:t>K</a:t>
            </a:r>
            <a:r>
              <a:rPr lang="en-US" altLang="en-US" sz="2000" b="1" dirty="0" smtClean="0"/>
              <a:t> = 5.</a:t>
            </a:r>
            <a:endParaRPr lang="fr-FR" altLang="en-US" sz="2000" b="1" dirty="0"/>
          </a:p>
        </p:txBody>
      </p:sp>
      <p:sp>
        <p:nvSpPr>
          <p:cNvPr id="2" name="Rectangle 1"/>
          <p:cNvSpPr/>
          <p:nvPr/>
        </p:nvSpPr>
        <p:spPr>
          <a:xfrm>
            <a:off x="381000" y="4572000"/>
            <a:ext cx="8610600" cy="2123658"/>
          </a:xfrm>
          <a:prstGeom prst="rect">
            <a:avLst/>
          </a:prstGeom>
        </p:spPr>
        <p:txBody>
          <a:bodyPr wrap="square">
            <a:spAutoFit/>
          </a:bodyPr>
          <a:lstStyle/>
          <a:p>
            <a:r>
              <a:rPr lang="en-US" sz="2200" dirty="0"/>
              <a:t>The problems with </a:t>
            </a:r>
            <a:r>
              <a:rPr lang="en-US" sz="2200" i="1" dirty="0"/>
              <a:t>k</a:t>
            </a:r>
            <a:r>
              <a:rPr lang="en-US" sz="2200" dirty="0"/>
              <a:t>-means is that it can </a:t>
            </a:r>
            <a:r>
              <a:rPr lang="en-US" sz="2200" dirty="0" smtClean="0"/>
              <a:t>get </a:t>
            </a:r>
            <a:r>
              <a:rPr lang="en-US" sz="2200" dirty="0"/>
              <a:t>“struck” in non-ideal solutions. </a:t>
            </a:r>
            <a:r>
              <a:rPr lang="en-US" sz="2200" dirty="0" smtClean="0"/>
              <a:t>This is usually handled by taking the most stable result over multiple runs. The </a:t>
            </a:r>
            <a:r>
              <a:rPr lang="en-US" sz="2200" dirty="0"/>
              <a:t>Iterative Self-Organizing Data Analysis Technique Algorithm (ISODATA) algorithm extends </a:t>
            </a:r>
            <a:r>
              <a:rPr lang="en-US" sz="2200" i="1" dirty="0"/>
              <a:t>k</a:t>
            </a:r>
            <a:r>
              <a:rPr lang="en-US" sz="2200" dirty="0"/>
              <a:t>-means by allowing the number of clusters to dynamically </a:t>
            </a:r>
            <a:r>
              <a:rPr lang="en-US" sz="2200" dirty="0" smtClean="0"/>
              <a:t>change, by </a:t>
            </a:r>
            <a:r>
              <a:rPr lang="en-US" sz="2200" dirty="0"/>
              <a:t>merging and splitting </a:t>
            </a:r>
            <a:r>
              <a:rPr lang="en-US" sz="2200" dirty="0" smtClean="0"/>
              <a:t>clusters based on allowed cluster size imbalances.</a:t>
            </a:r>
            <a:endParaRPr lang="en-US" sz="2200" dirty="0"/>
          </a:p>
        </p:txBody>
      </p:sp>
      <p:sp>
        <p:nvSpPr>
          <p:cNvPr id="6"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47</a:t>
            </a:fld>
            <a:endParaRPr lang="en-US" dirty="0"/>
          </a:p>
        </p:txBody>
      </p:sp>
    </p:spTree>
    <p:extLst>
      <p:ext uri="{BB962C8B-B14F-4D97-AF65-F5344CB8AC3E}">
        <p14:creationId xmlns:p14="http://schemas.microsoft.com/office/powerpoint/2010/main" val="5137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31" descr="Pictur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881313"/>
            <a:ext cx="81724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08" name="Rectangle 18"/>
          <p:cNvSpPr>
            <a:spLocks noChangeArrowheads="1"/>
          </p:cNvSpPr>
          <p:nvPr/>
        </p:nvSpPr>
        <p:spPr bwMode="auto">
          <a:xfrm>
            <a:off x="966563" y="2924175"/>
            <a:ext cx="77514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5400" b="1" dirty="0" smtClean="0">
                <a:solidFill>
                  <a:schemeClr val="bg1"/>
                </a:solidFill>
              </a:rPr>
              <a:t>V.</a:t>
            </a:r>
            <a:endParaRPr lang="en-US" sz="5400" b="1" dirty="0">
              <a:solidFill>
                <a:schemeClr val="bg1"/>
              </a:solidFill>
            </a:endParaRPr>
          </a:p>
        </p:txBody>
      </p:sp>
      <p:sp>
        <p:nvSpPr>
          <p:cNvPr id="175109" name="Text Box 23"/>
          <p:cNvSpPr txBox="1">
            <a:spLocks noChangeArrowheads="1"/>
          </p:cNvSpPr>
          <p:nvPr/>
        </p:nvSpPr>
        <p:spPr bwMode="auto">
          <a:xfrm>
            <a:off x="2057400" y="3009900"/>
            <a:ext cx="6934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4000" dirty="0" smtClean="0"/>
              <a:t>ICA &amp; PCA</a:t>
            </a:r>
            <a:endParaRPr lang="en-US" sz="4000" dirty="0"/>
          </a:p>
        </p:txBody>
      </p:sp>
      <p:sp>
        <p:nvSpPr>
          <p:cNvPr id="5"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48</a:t>
            </a:fld>
            <a:endParaRPr lang="en-US" dirty="0"/>
          </a:p>
        </p:txBody>
      </p:sp>
    </p:spTree>
    <p:extLst>
      <p:ext uri="{BB962C8B-B14F-4D97-AF65-F5344CB8AC3E}">
        <p14:creationId xmlns:p14="http://schemas.microsoft.com/office/powerpoint/2010/main" val="1512714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bwMode="auto">
          <a:xfrm>
            <a:off x="371475" y="623887"/>
            <a:ext cx="8772525" cy="671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3200" dirty="0" err="1" smtClean="0"/>
              <a:t>Denoising</a:t>
            </a:r>
            <a:r>
              <a:rPr lang="en-US" altLang="en-US" sz="3200" dirty="0" smtClean="0"/>
              <a:t> with </a:t>
            </a:r>
            <a:r>
              <a:rPr lang="en-US" altLang="en-US" sz="3200" dirty="0" err="1" smtClean="0"/>
              <a:t>FastICA</a:t>
            </a:r>
            <a:endParaRPr lang="de-AT" altLang="en-US" dirty="0" smtClean="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28" y="1371600"/>
            <a:ext cx="884555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a:off x="4081021" y="3771900"/>
            <a:ext cx="1122364" cy="2"/>
          </a:xfrm>
          <a:prstGeom prst="straightConnector1">
            <a:avLst/>
          </a:prstGeom>
          <a:ln w="50800">
            <a:solidFill>
              <a:srgbClr val="00B050"/>
            </a:solidFill>
            <a:tailEnd type="arrow"/>
          </a:ln>
        </p:spPr>
        <p:style>
          <a:lnRef idx="2">
            <a:schemeClr val="accent2"/>
          </a:lnRef>
          <a:fillRef idx="0">
            <a:schemeClr val="accent2"/>
          </a:fillRef>
          <a:effectRef idx="1">
            <a:schemeClr val="accent2"/>
          </a:effectRef>
          <a:fontRef idx="minor">
            <a:schemeClr val="tx1"/>
          </a:fontRef>
        </p:style>
      </p:cxnSp>
      <p:sp>
        <p:nvSpPr>
          <p:cNvPr id="3" name="Rectangle 2"/>
          <p:cNvSpPr/>
          <p:nvPr/>
        </p:nvSpPr>
        <p:spPr>
          <a:xfrm>
            <a:off x="8668512" y="1600200"/>
            <a:ext cx="137160" cy="118872"/>
          </a:xfrm>
          <a:prstGeom prst="rect">
            <a:avLst/>
          </a:prstGeom>
          <a:solidFill>
            <a:schemeClr val="bg1">
              <a:lumMod val="65000"/>
            </a:schemeClr>
          </a:solidFill>
          <a:ln w="15875">
            <a:solidFill>
              <a:schemeClr val="bg1">
                <a:lumMod val="65000"/>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559552" y="5843016"/>
            <a:ext cx="137160" cy="118872"/>
          </a:xfrm>
          <a:prstGeom prst="rect">
            <a:avLst/>
          </a:prstGeom>
          <a:solidFill>
            <a:srgbClr val="101316"/>
          </a:solidFill>
          <a:ln w="15875">
            <a:solidFill>
              <a:srgbClr val="101316">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49</a:t>
            </a:fld>
            <a:endParaRPr lang="en-US" dirty="0"/>
          </a:p>
        </p:txBody>
      </p:sp>
    </p:spTree>
    <p:extLst>
      <p:ext uri="{BB962C8B-B14F-4D97-AF65-F5344CB8AC3E}">
        <p14:creationId xmlns:p14="http://schemas.microsoft.com/office/powerpoint/2010/main" val="286667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8" name="Rectangle 78"/>
          <p:cNvSpPr>
            <a:spLocks noChangeArrowheads="1"/>
          </p:cNvSpPr>
          <p:nvPr/>
        </p:nvSpPr>
        <p:spPr bwMode="auto">
          <a:xfrm>
            <a:off x="3505200" y="1143000"/>
            <a:ext cx="2590800" cy="4953000"/>
          </a:xfrm>
          <a:prstGeom prst="rect">
            <a:avLst/>
          </a:prstGeom>
          <a:solidFill>
            <a:srgbClr val="FFFFFF"/>
          </a:solidFill>
          <a:ln w="762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4099" name="Rectangle 79"/>
          <p:cNvSpPr>
            <a:spLocks noChangeArrowheads="1"/>
          </p:cNvSpPr>
          <p:nvPr/>
        </p:nvSpPr>
        <p:spPr bwMode="auto">
          <a:xfrm>
            <a:off x="3505200" y="4038600"/>
            <a:ext cx="4572000" cy="2133600"/>
          </a:xfrm>
          <a:prstGeom prst="rect">
            <a:avLst/>
          </a:prstGeom>
          <a:solidFill>
            <a:srgbClr val="FFFFFF"/>
          </a:solidFill>
          <a:ln w="762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32770" name="Rectangle 2"/>
          <p:cNvSpPr>
            <a:spLocks noGrp="1" noRot="1" noChangeArrowheads="1"/>
          </p:cNvSpPr>
          <p:nvPr>
            <p:ph type="title"/>
          </p:nvPr>
        </p:nvSpPr>
        <p:spPr>
          <a:xfrm>
            <a:off x="304800" y="0"/>
            <a:ext cx="8510588" cy="1325563"/>
          </a:xfrm>
        </p:spPr>
        <p:txBody>
          <a:bodyPr/>
          <a:lstStyle/>
          <a:p>
            <a:pPr eaLnBrk="1" hangingPunct="1">
              <a:defRPr/>
            </a:pPr>
            <a:r>
              <a:rPr lang="en-US" altLang="ko-KR" smtClean="0">
                <a:solidFill>
                  <a:srgbClr val="CC9900"/>
                </a:solidFill>
                <a:ea typeface="굴림" pitchFamily="50" charset="-127"/>
              </a:rPr>
              <a:t>Graphene Edges and Ribbons</a:t>
            </a:r>
          </a:p>
        </p:txBody>
      </p:sp>
      <p:sp>
        <p:nvSpPr>
          <p:cNvPr id="4101" name="Text Box 77"/>
          <p:cNvSpPr txBox="1">
            <a:spLocks noChangeArrowheads="1"/>
          </p:cNvSpPr>
          <p:nvPr/>
        </p:nvSpPr>
        <p:spPr bwMode="auto">
          <a:xfrm>
            <a:off x="152400" y="1447800"/>
            <a:ext cx="3124200" cy="572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buFontTx/>
              <a:buChar char="•"/>
            </a:pPr>
            <a:r>
              <a:rPr lang="en-US" altLang="ko-KR" smtClean="0">
                <a:solidFill>
                  <a:srgbClr val="000000"/>
                </a:solidFill>
                <a:ea typeface="Gulim" pitchFamily="34" charset="-127"/>
              </a:rPr>
              <a:t>Take the ribbon length as infinite.  Applying Bloch’s theorem gives Bloch plane-waves in that direction.</a:t>
            </a:r>
          </a:p>
          <a:p>
            <a:pPr eaLnBrk="0" fontAlgn="base" hangingPunct="0">
              <a:spcBef>
                <a:spcPct val="50000"/>
              </a:spcBef>
              <a:spcAft>
                <a:spcPct val="0"/>
              </a:spcAft>
              <a:buFontTx/>
              <a:buChar char="•"/>
            </a:pPr>
            <a:endParaRPr lang="en-US" altLang="ko-KR" smtClean="0">
              <a:solidFill>
                <a:srgbClr val="000000"/>
              </a:solidFill>
              <a:ea typeface="Gulim" pitchFamily="34" charset="-127"/>
            </a:endParaRPr>
          </a:p>
          <a:p>
            <a:pPr eaLnBrk="0" fontAlgn="base" hangingPunct="0">
              <a:spcBef>
                <a:spcPct val="50000"/>
              </a:spcBef>
              <a:spcAft>
                <a:spcPct val="0"/>
              </a:spcAft>
              <a:buFontTx/>
              <a:buChar char="•"/>
            </a:pPr>
            <a:r>
              <a:rPr lang="en-US" altLang="ko-KR" smtClean="0">
                <a:solidFill>
                  <a:srgbClr val="000000"/>
                </a:solidFill>
                <a:ea typeface="Gulim" pitchFamily="34" charset="-127"/>
              </a:rPr>
              <a:t>Can treat the problem on a semi-infinite sheet. Analytics must apply the appropriate boundary conditions to the total wavefunction along the edge.  </a:t>
            </a:r>
          </a:p>
          <a:p>
            <a:pPr eaLnBrk="0" fontAlgn="base" hangingPunct="0">
              <a:spcBef>
                <a:spcPct val="50000"/>
              </a:spcBef>
              <a:spcAft>
                <a:spcPct val="0"/>
              </a:spcAft>
              <a:buFontTx/>
              <a:buChar char="•"/>
            </a:pPr>
            <a:endParaRPr lang="en-US" altLang="ko-KR" smtClean="0">
              <a:solidFill>
                <a:srgbClr val="000000"/>
              </a:solidFill>
              <a:ea typeface="Gulim" pitchFamily="34" charset="-127"/>
            </a:endParaRPr>
          </a:p>
          <a:p>
            <a:pPr eaLnBrk="0" fontAlgn="base" hangingPunct="0">
              <a:spcBef>
                <a:spcPct val="50000"/>
              </a:spcBef>
              <a:spcAft>
                <a:spcPct val="0"/>
              </a:spcAft>
              <a:buFontTx/>
              <a:buChar char="•"/>
            </a:pPr>
            <a:r>
              <a:rPr lang="en-US" altLang="ko-KR" smtClean="0">
                <a:solidFill>
                  <a:srgbClr val="000000"/>
                </a:solidFill>
                <a:ea typeface="Gulim" pitchFamily="34" charset="-127"/>
              </a:rPr>
              <a:t> Using a tight binding model, numerics of ribbons are constructed from rectangular unit cells with four atoms tiling the width. </a:t>
            </a:r>
          </a:p>
          <a:p>
            <a:pPr algn="ctr" eaLnBrk="0" fontAlgn="base" hangingPunct="0">
              <a:spcBef>
                <a:spcPct val="50000"/>
              </a:spcBef>
              <a:spcAft>
                <a:spcPct val="0"/>
              </a:spcAft>
            </a:pPr>
            <a:endParaRPr lang="ko-KR" altLang="en-US" smtClean="0">
              <a:solidFill>
                <a:srgbClr val="000000"/>
              </a:solidFill>
              <a:ea typeface="Gulim" pitchFamily="34" charset="-127"/>
            </a:endParaRPr>
          </a:p>
        </p:txBody>
      </p:sp>
      <p:pic>
        <p:nvPicPr>
          <p:cNvPr id="4102" name="Picture 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020763"/>
            <a:ext cx="5943600" cy="5837237"/>
          </a:xfrm>
          <a:prstGeom prst="rect">
            <a:avLst/>
          </a:prstGeom>
          <a:solidFill>
            <a:schemeClr val="tx1">
              <a:alpha val="0"/>
            </a:schemeClr>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878" name="Group 110"/>
          <p:cNvGrpSpPr>
            <a:grpSpLocks/>
          </p:cNvGrpSpPr>
          <p:nvPr/>
        </p:nvGrpSpPr>
        <p:grpSpPr bwMode="auto">
          <a:xfrm>
            <a:off x="0" y="1066800"/>
            <a:ext cx="9144000" cy="5791200"/>
            <a:chOff x="0" y="672"/>
            <a:chExt cx="5760" cy="3648"/>
          </a:xfrm>
        </p:grpSpPr>
        <p:grpSp>
          <p:nvGrpSpPr>
            <p:cNvPr id="4104" name="Group 111"/>
            <p:cNvGrpSpPr>
              <a:grpSpLocks/>
            </p:cNvGrpSpPr>
            <p:nvPr/>
          </p:nvGrpSpPr>
          <p:grpSpPr bwMode="auto">
            <a:xfrm>
              <a:off x="0" y="672"/>
              <a:ext cx="5760" cy="3648"/>
              <a:chOff x="0" y="672"/>
              <a:chExt cx="5760" cy="3648"/>
            </a:xfrm>
          </p:grpSpPr>
          <p:grpSp>
            <p:nvGrpSpPr>
              <p:cNvPr id="4107" name="Group 112"/>
              <p:cNvGrpSpPr>
                <a:grpSpLocks/>
              </p:cNvGrpSpPr>
              <p:nvPr/>
            </p:nvGrpSpPr>
            <p:grpSpPr bwMode="auto">
              <a:xfrm>
                <a:off x="0" y="672"/>
                <a:ext cx="5760" cy="3648"/>
                <a:chOff x="0" y="672"/>
                <a:chExt cx="5760" cy="3648"/>
              </a:xfrm>
            </p:grpSpPr>
            <p:grpSp>
              <p:nvGrpSpPr>
                <p:cNvPr id="4109" name="Group 113"/>
                <p:cNvGrpSpPr>
                  <a:grpSpLocks/>
                </p:cNvGrpSpPr>
                <p:nvPr/>
              </p:nvGrpSpPr>
              <p:grpSpPr bwMode="auto">
                <a:xfrm>
                  <a:off x="0" y="672"/>
                  <a:ext cx="5760" cy="3648"/>
                  <a:chOff x="0" y="672"/>
                  <a:chExt cx="5760" cy="3648"/>
                </a:xfrm>
              </p:grpSpPr>
              <p:sp>
                <p:nvSpPr>
                  <p:cNvPr id="4113" name="Rectangle 114"/>
                  <p:cNvSpPr>
                    <a:spLocks noChangeArrowheads="1"/>
                  </p:cNvSpPr>
                  <p:nvPr/>
                </p:nvSpPr>
                <p:spPr bwMode="auto">
                  <a:xfrm>
                    <a:off x="0" y="672"/>
                    <a:ext cx="5760" cy="3648"/>
                  </a:xfrm>
                  <a:prstGeom prst="rect">
                    <a:avLst/>
                  </a:prstGeom>
                  <a:solidFill>
                    <a:schemeClr val="tx1"/>
                  </a:solidFill>
                  <a:ln w="762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pic>
                <p:nvPicPr>
                  <p:cNvPr id="4114" name="Picture 1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0"/>
                    <a:ext cx="5760" cy="2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10" name="Text Box 116"/>
                <p:cNvSpPr txBox="1">
                  <a:spLocks noChangeArrowheads="1"/>
                </p:cNvSpPr>
                <p:nvPr/>
              </p:nvSpPr>
              <p:spPr bwMode="auto">
                <a:xfrm>
                  <a:off x="1440" y="3264"/>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altLang="ko-KR" sz="2000" b="1" smtClean="0">
                      <a:solidFill>
                        <a:srgbClr val="FF0000"/>
                      </a:solidFill>
                      <a:ea typeface="Gulim" pitchFamily="34" charset="-127"/>
                    </a:rPr>
                    <a:t>armchair edge</a:t>
                  </a:r>
                </a:p>
              </p:txBody>
            </p:sp>
            <p:sp>
              <p:nvSpPr>
                <p:cNvPr id="4111" name="Text Box 117"/>
                <p:cNvSpPr txBox="1">
                  <a:spLocks noChangeArrowheads="1"/>
                </p:cNvSpPr>
                <p:nvPr/>
              </p:nvSpPr>
              <p:spPr bwMode="auto">
                <a:xfrm>
                  <a:off x="4416" y="2592"/>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altLang="ko-KR" sz="2000" b="1" smtClean="0">
                      <a:solidFill>
                        <a:srgbClr val="0000A4"/>
                      </a:solidFill>
                      <a:ea typeface="Gulim" pitchFamily="34" charset="-127"/>
                    </a:rPr>
                    <a:t>zigzag edge</a:t>
                  </a:r>
                </a:p>
              </p:txBody>
            </p:sp>
            <p:sp>
              <p:nvSpPr>
                <p:cNvPr id="4112" name="Rectangle 118"/>
                <p:cNvSpPr>
                  <a:spLocks noChangeArrowheads="1"/>
                </p:cNvSpPr>
                <p:nvPr/>
              </p:nvSpPr>
              <p:spPr bwMode="auto">
                <a:xfrm>
                  <a:off x="5520" y="2928"/>
                  <a:ext cx="240" cy="192"/>
                </a:xfrm>
                <a:prstGeom prst="rect">
                  <a:avLst/>
                </a:prstGeom>
                <a:solidFill>
                  <a:srgbClr val="CBCBCB"/>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grpSp>
          <p:sp>
            <p:nvSpPr>
              <p:cNvPr id="4108" name="Text Box 119"/>
              <p:cNvSpPr txBox="1">
                <a:spLocks noChangeArrowheads="1"/>
              </p:cNvSpPr>
              <p:nvPr/>
            </p:nvSpPr>
            <p:spPr bwMode="auto">
              <a:xfrm>
                <a:off x="240" y="4032"/>
                <a:ext cx="552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ltLang="ko-KR" sz="1400" smtClean="0">
                    <a:solidFill>
                      <a:srgbClr val="000000"/>
                    </a:solidFill>
                    <a:ea typeface="Gulim" pitchFamily="34" charset="-127"/>
                  </a:rPr>
                  <a:t>From review article:	A.K. Geim and K.S. Novoselov, Nature Materials (2007), preprint cond-mat/0702595.</a:t>
                </a:r>
              </a:p>
            </p:txBody>
          </p:sp>
        </p:grpSp>
        <p:sp>
          <p:nvSpPr>
            <p:cNvPr id="4105" name="Line 120"/>
            <p:cNvSpPr>
              <a:spLocks noChangeShapeType="1"/>
            </p:cNvSpPr>
            <p:nvPr/>
          </p:nvSpPr>
          <p:spPr bwMode="auto">
            <a:xfrm flipH="1">
              <a:off x="4272" y="2208"/>
              <a:ext cx="139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4106" name="Line 121"/>
            <p:cNvSpPr>
              <a:spLocks noChangeShapeType="1"/>
            </p:cNvSpPr>
            <p:nvPr/>
          </p:nvSpPr>
          <p:spPr bwMode="auto">
            <a:xfrm flipV="1">
              <a:off x="4272" y="1488"/>
              <a:ext cx="1248" cy="72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grpSp>
      <p:sp>
        <p:nvSpPr>
          <p:cNvPr id="19"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5</a:t>
            </a:fld>
            <a:endParaRPr lang="en-US"/>
          </a:p>
        </p:txBody>
      </p:sp>
    </p:spTree>
    <p:extLst>
      <p:ext uri="{BB962C8B-B14F-4D97-AF65-F5344CB8AC3E}">
        <p14:creationId xmlns:p14="http://schemas.microsoft.com/office/powerpoint/2010/main" val="883734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32878"/>
                                        </p:tgtEl>
                                      </p:cBhvr>
                                    </p:animEffect>
                                    <p:set>
                                      <p:cBhvr>
                                        <p:cTn id="7" dur="1" fill="hold">
                                          <p:stCondLst>
                                            <p:cond delay="499"/>
                                          </p:stCondLst>
                                        </p:cTn>
                                        <p:tgtEl>
                                          <p:spTgt spid="328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bwMode="auto">
          <a:xfrm>
            <a:off x="371475" y="623887"/>
            <a:ext cx="8772525" cy="671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3200" dirty="0" smtClean="0"/>
              <a:t>Dimensionality reduction with PCA </a:t>
            </a:r>
            <a:endParaRPr lang="de-AT" altLang="en-US" dirty="0" smtClean="0"/>
          </a:p>
        </p:txBody>
      </p:sp>
      <p:cxnSp>
        <p:nvCxnSpPr>
          <p:cNvPr id="15" name="Straight Arrow Connector 14"/>
          <p:cNvCxnSpPr/>
          <p:nvPr/>
        </p:nvCxnSpPr>
        <p:spPr>
          <a:xfrm>
            <a:off x="1697036" y="5638798"/>
            <a:ext cx="1122364" cy="2"/>
          </a:xfrm>
          <a:prstGeom prst="straightConnector1">
            <a:avLst/>
          </a:prstGeom>
          <a:ln w="50800">
            <a:solidFill>
              <a:srgbClr val="00B050"/>
            </a:solidFill>
            <a:tailEnd type="arrow"/>
          </a:ln>
        </p:spPr>
        <p:style>
          <a:lnRef idx="2">
            <a:schemeClr val="accent2"/>
          </a:lnRef>
          <a:fillRef idx="0">
            <a:schemeClr val="accent2"/>
          </a:fillRef>
          <a:effectRef idx="1">
            <a:schemeClr val="accent2"/>
          </a:effectRef>
          <a:fontRef idx="minor">
            <a:schemeClr val="tx1"/>
          </a:fontRef>
        </p:style>
      </p:cxn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5057"/>
            <a:ext cx="2277105" cy="2277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27"/>
          <p:cNvSpPr txBox="1">
            <a:spLocks noChangeArrowheads="1"/>
          </p:cNvSpPr>
          <p:nvPr/>
        </p:nvSpPr>
        <p:spPr bwMode="auto">
          <a:xfrm>
            <a:off x="0" y="172517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dirty="0" smtClean="0"/>
              <a:t>IR band</a:t>
            </a:r>
            <a:endParaRPr lang="de-AT" altLang="en-US" dirty="0"/>
          </a:p>
        </p:txBody>
      </p:sp>
      <p:sp>
        <p:nvSpPr>
          <p:cNvPr id="9" name="TextBox 27"/>
          <p:cNvSpPr txBox="1">
            <a:spLocks noChangeArrowheads="1"/>
          </p:cNvSpPr>
          <p:nvPr/>
        </p:nvSpPr>
        <p:spPr bwMode="auto">
          <a:xfrm>
            <a:off x="2362200" y="17526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dirty="0" smtClean="0"/>
              <a:t>R band</a:t>
            </a:r>
            <a:endParaRPr lang="de-AT" altLang="en-US" dirty="0"/>
          </a:p>
        </p:txBody>
      </p:sp>
      <p:sp>
        <p:nvSpPr>
          <p:cNvPr id="10" name="TextBox 27"/>
          <p:cNvSpPr txBox="1">
            <a:spLocks noChangeArrowheads="1"/>
          </p:cNvSpPr>
          <p:nvPr/>
        </p:nvSpPr>
        <p:spPr bwMode="auto">
          <a:xfrm>
            <a:off x="4572000" y="175884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dirty="0"/>
              <a:t>G</a:t>
            </a:r>
            <a:r>
              <a:rPr lang="en-US" altLang="en-US" dirty="0" smtClean="0"/>
              <a:t> band</a:t>
            </a:r>
            <a:endParaRPr lang="de-AT" altLang="en-US" dirty="0"/>
          </a:p>
        </p:txBody>
      </p:sp>
      <p:sp>
        <p:nvSpPr>
          <p:cNvPr id="11" name="TextBox 27"/>
          <p:cNvSpPr txBox="1">
            <a:spLocks noChangeArrowheads="1"/>
          </p:cNvSpPr>
          <p:nvPr/>
        </p:nvSpPr>
        <p:spPr bwMode="auto">
          <a:xfrm>
            <a:off x="7010400" y="176508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dirty="0"/>
              <a:t>B</a:t>
            </a:r>
            <a:r>
              <a:rPr lang="en-US" altLang="en-US" dirty="0" smtClean="0"/>
              <a:t> band</a:t>
            </a:r>
            <a:endParaRPr lang="de-AT" altLang="en-US" dirty="0"/>
          </a:p>
        </p:txBody>
      </p:sp>
      <p:sp>
        <p:nvSpPr>
          <p:cNvPr id="12" name="TextBox 27"/>
          <p:cNvSpPr txBox="1">
            <a:spLocks noChangeArrowheads="1"/>
          </p:cNvSpPr>
          <p:nvPr/>
        </p:nvSpPr>
        <p:spPr bwMode="auto">
          <a:xfrm>
            <a:off x="5992018" y="5454134"/>
            <a:ext cx="213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dirty="0" err="1"/>
              <a:t>p</a:t>
            </a:r>
            <a:r>
              <a:rPr lang="en-US" altLang="en-US" dirty="0" err="1" smtClean="0"/>
              <a:t>seudocolor</a:t>
            </a:r>
            <a:r>
              <a:rPr lang="en-US" altLang="en-US" dirty="0" smtClean="0"/>
              <a:t> image</a:t>
            </a:r>
            <a:endParaRPr lang="de-AT" altLang="en-US" dirty="0"/>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095059"/>
            <a:ext cx="2285999" cy="2277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95057"/>
            <a:ext cx="2281562" cy="2277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754" y="2095057"/>
            <a:ext cx="2268245" cy="2277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27"/>
          <p:cNvSpPr txBox="1">
            <a:spLocks noChangeArrowheads="1"/>
          </p:cNvSpPr>
          <p:nvPr/>
        </p:nvSpPr>
        <p:spPr bwMode="auto">
          <a:xfrm>
            <a:off x="2057400" y="1219200"/>
            <a:ext cx="5001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2000" dirty="0" smtClean="0"/>
              <a:t>Multispectral images of Washington D.C.</a:t>
            </a:r>
            <a:endParaRPr lang="de-AT" altLang="en-US" sz="2000" dirty="0"/>
          </a:p>
        </p:txBody>
      </p:sp>
      <p:pic>
        <p:nvPicPr>
          <p:cNvPr id="553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4419600"/>
            <a:ext cx="2438400" cy="2411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50</a:t>
            </a:fld>
            <a:endParaRPr lang="en-US" dirty="0"/>
          </a:p>
        </p:txBody>
      </p:sp>
    </p:spTree>
    <p:extLst>
      <p:ext uri="{BB962C8B-B14F-4D97-AF65-F5344CB8AC3E}">
        <p14:creationId xmlns:p14="http://schemas.microsoft.com/office/powerpoint/2010/main" val="423596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33400"/>
            <a:ext cx="7772400" cy="3048000"/>
          </a:xfrm>
        </p:spPr>
        <p:txBody>
          <a:bodyPr>
            <a:normAutofit/>
          </a:bodyPr>
          <a:lstStyle/>
          <a:p>
            <a:pPr algn="ctr"/>
            <a:r>
              <a:rPr lang="en-US" sz="3100" b="1" dirty="0">
                <a:solidFill>
                  <a:schemeClr val="bg1"/>
                </a:solidFill>
                <a:latin typeface="Times New Roman" pitchFamily="18" charset="0"/>
                <a:cs typeface="Times New Roman" pitchFamily="18" charset="0"/>
              </a:rPr>
              <a:t>Optic disc boundary segmentation from diffeomorphic demons registration of monocular fundus image sequences vs. 3-D visualization of stereo fundus image pairs for automated early stage glaucoma </a:t>
            </a:r>
            <a:r>
              <a:rPr lang="en-US" sz="3100" b="1" dirty="0" smtClean="0">
                <a:solidFill>
                  <a:schemeClr val="bg1"/>
                </a:solidFill>
                <a:latin typeface="Times New Roman" pitchFamily="18" charset="0"/>
                <a:cs typeface="Times New Roman" pitchFamily="18" charset="0"/>
              </a:rPr>
              <a:t>assessment</a:t>
            </a:r>
            <a:endParaRPr lang="en-US" dirty="0">
              <a:solidFill>
                <a:schemeClr val="bg1"/>
              </a:solidFill>
            </a:endParaRPr>
          </a:p>
        </p:txBody>
      </p:sp>
      <p:sp>
        <p:nvSpPr>
          <p:cNvPr id="3" name="Subtitle 2"/>
          <p:cNvSpPr>
            <a:spLocks noGrp="1"/>
          </p:cNvSpPr>
          <p:nvPr>
            <p:ph type="subTitle" idx="1"/>
          </p:nvPr>
        </p:nvSpPr>
        <p:spPr>
          <a:xfrm>
            <a:off x="838200" y="4114800"/>
            <a:ext cx="7467600" cy="1752600"/>
          </a:xfrm>
        </p:spPr>
        <p:txBody>
          <a:bodyPr>
            <a:normAutofit/>
          </a:bodyPr>
          <a:lstStyle/>
          <a:p>
            <a:pPr algn="ctr"/>
            <a:r>
              <a:rPr lang="en-US" dirty="0" smtClean="0">
                <a:latin typeface="Times New Roman" pitchFamily="18" charset="0"/>
                <a:cs typeface="Times New Roman" pitchFamily="18" charset="0"/>
              </a:rPr>
              <a:t>Vijay Gatti, Jason Hill, Sunanda Mitra and Brian Nutter </a:t>
            </a:r>
          </a:p>
          <a:p>
            <a:pPr algn="ctr"/>
            <a:r>
              <a:rPr lang="en-US" dirty="0" smtClean="0">
                <a:latin typeface="Times New Roman" pitchFamily="18" charset="0"/>
                <a:cs typeface="Times New Roman" pitchFamily="18" charset="0"/>
              </a:rPr>
              <a:t>Department of Electrical and Computer Engineering, Texas Tech University</a:t>
            </a:r>
            <a:endParaRPr lang="en-US" dirty="0">
              <a:latin typeface="Times New Roman" pitchFamily="18" charset="0"/>
              <a:cs typeface="Times New Roman" pitchFamily="18" charset="0"/>
            </a:endParaRPr>
          </a:p>
        </p:txBody>
      </p:sp>
      <p:sp>
        <p:nvSpPr>
          <p:cNvPr id="5" name="Slide Number Placeholder 3"/>
          <p:cNvSpPr>
            <a:spLocks noGrp="1"/>
          </p:cNvSpPr>
          <p:nvPr>
            <p:ph type="sldNum" sz="quarter" idx="10"/>
          </p:nvPr>
        </p:nvSpPr>
        <p:spPr>
          <a:xfrm>
            <a:off x="8597900" y="6437313"/>
            <a:ext cx="498475" cy="365125"/>
          </a:xfrm>
        </p:spPr>
        <p:txBody>
          <a:bodyPr/>
          <a:lstStyle/>
          <a:p>
            <a:pPr>
              <a:defRPr/>
            </a:pPr>
            <a:fld id="{59E6A499-BCAC-488B-92D7-8472BEC8675E}" type="slidenum">
              <a:rPr lang="en-US">
                <a:solidFill>
                  <a:srgbClr val="000000">
                    <a:tint val="75000"/>
                  </a:srgbClr>
                </a:solidFill>
              </a:rPr>
              <a:pPr>
                <a:defRPr/>
              </a:pPr>
              <a:t>51</a:t>
            </a:fld>
            <a:endParaRPr lang="en-US" dirty="0">
              <a:solidFill>
                <a:srgbClr val="000000">
                  <a:tint val="75000"/>
                </a:srgbClr>
              </a:solidFill>
            </a:endParaRPr>
          </a:p>
        </p:txBody>
      </p:sp>
    </p:spTree>
    <p:extLst>
      <p:ext uri="{BB962C8B-B14F-4D97-AF65-F5344CB8AC3E}">
        <p14:creationId xmlns:p14="http://schemas.microsoft.com/office/powerpoint/2010/main" val="7303642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Focus</a:t>
            </a:r>
            <a:endParaRPr lang="en-US" dirty="0"/>
          </a:p>
        </p:txBody>
      </p:sp>
      <p:sp>
        <p:nvSpPr>
          <p:cNvPr id="3" name="Content Placeholder 2"/>
          <p:cNvSpPr>
            <a:spLocks noGrp="1"/>
          </p:cNvSpPr>
          <p:nvPr>
            <p:ph idx="1"/>
          </p:nvPr>
        </p:nvSpPr>
        <p:spPr>
          <a:xfrm>
            <a:off x="457200" y="1371600"/>
            <a:ext cx="8686800" cy="4953000"/>
          </a:xfrm>
        </p:spPr>
        <p:txBody>
          <a:bodyPr/>
          <a:lstStyle/>
          <a:p>
            <a:r>
              <a:rPr lang="en-US" dirty="0" smtClean="0"/>
              <a:t>Automatic assessment of Glaucoma using Fundus images.</a:t>
            </a:r>
          </a:p>
          <a:p>
            <a:r>
              <a:rPr lang="en-US" dirty="0" smtClean="0"/>
              <a:t>Segmenting the cup and optic disc (OD) regions.</a:t>
            </a:r>
          </a:p>
          <a:p>
            <a:r>
              <a:rPr lang="en-US" dirty="0" smtClean="0"/>
              <a:t>Measurement of </a:t>
            </a:r>
            <a:r>
              <a:rPr lang="en-US" dirty="0"/>
              <a:t>CDR (cup to disc diameter ratio) and CAR (cup to disc area ratio) </a:t>
            </a:r>
            <a:r>
              <a:rPr lang="en-US" dirty="0" smtClean="0"/>
              <a:t>values.</a:t>
            </a:r>
          </a:p>
          <a:p>
            <a:endParaRPr lang="en-US" dirty="0" smtClean="0"/>
          </a:p>
          <a:p>
            <a:endParaRPr lang="en-US" dirty="0" smtClean="0"/>
          </a:p>
          <a:p>
            <a:endParaRPr lang="en-US" dirty="0"/>
          </a:p>
        </p:txBody>
      </p:sp>
      <p:pic>
        <p:nvPicPr>
          <p:cNvPr id="4" name="Picture 3" descr="optic-nerve-comparison_290.jpg"/>
          <p:cNvPicPr/>
          <p:nvPr/>
        </p:nvPicPr>
        <p:blipFill>
          <a:blip r:embed="rId2" cstate="print"/>
          <a:srcRect/>
          <a:stretch>
            <a:fillRect/>
          </a:stretch>
        </p:blipFill>
        <p:spPr bwMode="auto">
          <a:xfrm>
            <a:off x="2819400" y="3352800"/>
            <a:ext cx="3733800" cy="2359025"/>
          </a:xfrm>
          <a:prstGeom prst="rect">
            <a:avLst/>
          </a:prstGeom>
          <a:noFill/>
          <a:ln w="9525">
            <a:noFill/>
            <a:miter lim="800000"/>
            <a:headEnd/>
            <a:tailEnd/>
          </a:ln>
        </p:spPr>
      </p:pic>
      <p:sp>
        <p:nvSpPr>
          <p:cNvPr id="26625" name="Rectangle 1"/>
          <p:cNvSpPr>
            <a:spLocks noChangeArrowheads="1"/>
          </p:cNvSpPr>
          <p:nvPr/>
        </p:nvSpPr>
        <p:spPr bwMode="auto">
          <a:xfrm>
            <a:off x="304800" y="5791200"/>
            <a:ext cx="84582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buFont typeface="Arial" pitchFamily="34" charset="0"/>
              <a:buChar char="•"/>
            </a:pPr>
            <a:r>
              <a:rPr lang="en-US" sz="1000" dirty="0" smtClean="0">
                <a:solidFill>
                  <a:srgbClr val="000000"/>
                </a:solidFill>
                <a:ea typeface="Times New Roman" pitchFamily="18" charset="0"/>
                <a:cs typeface="Arial" pitchFamily="34" charset="0"/>
              </a:rPr>
              <a:t>Joshi, G. D., Jayanthi Sivaswamy and Krishnadas, S. R., "Depth discontinuity-based cup segmentation from multi-view colour retinal images,“</a:t>
            </a:r>
          </a:p>
          <a:p>
            <a:pPr algn="just" fontAlgn="base">
              <a:spcBef>
                <a:spcPct val="0"/>
              </a:spcBef>
              <a:spcAft>
                <a:spcPct val="0"/>
              </a:spcAft>
            </a:pPr>
            <a:r>
              <a:rPr lang="en-US" sz="1000" dirty="0" smtClean="0">
                <a:solidFill>
                  <a:prstClr val="black"/>
                </a:solidFill>
                <a:ea typeface="Times New Roman" pitchFamily="18" charset="0"/>
                <a:cs typeface="Arial" pitchFamily="34" charset="0"/>
              </a:rPr>
              <a:t> IEEE Transactions on Biomedical Engineering 59(6), 1523-1531  (2012)</a:t>
            </a:r>
            <a:r>
              <a:rPr lang="en-US" sz="1000" dirty="0" smtClean="0">
                <a:solidFill>
                  <a:srgbClr val="000000"/>
                </a:solidFill>
                <a:ea typeface="Times New Roman" pitchFamily="18" charset="0"/>
                <a:cs typeface="Arial" pitchFamily="34" charset="0"/>
              </a:rPr>
              <a:t>.</a:t>
            </a:r>
          </a:p>
          <a:p>
            <a:pPr algn="just" fontAlgn="base">
              <a:spcBef>
                <a:spcPct val="0"/>
              </a:spcBef>
              <a:spcAft>
                <a:spcPct val="0"/>
              </a:spcAft>
              <a:buFont typeface="Arial" pitchFamily="34" charset="0"/>
              <a:buChar char="•"/>
            </a:pPr>
            <a:r>
              <a:rPr lang="en-US" sz="1000" dirty="0" smtClean="0">
                <a:solidFill>
                  <a:prstClr val="black"/>
                </a:solidFill>
              </a:rPr>
              <a:t>Corona, E., Mitra, S., Wilson, M., Krile, T., Kwon, Y. H. and Soliz, P., "Digital stereo image analyzer for generating automated 3-d measures of optic  disc  deformation In glaucoma," IEEE transactions on medical imaging 21(10), 1244-1253 (2002).</a:t>
            </a:r>
          </a:p>
        </p:txBody>
      </p:sp>
      <p:sp>
        <p:nvSpPr>
          <p:cNvPr id="6" name="Slide Number Placeholder 3"/>
          <p:cNvSpPr>
            <a:spLocks noGrp="1"/>
          </p:cNvSpPr>
          <p:nvPr>
            <p:ph type="sldNum" sz="quarter" idx="10"/>
          </p:nvPr>
        </p:nvSpPr>
        <p:spPr>
          <a:xfrm>
            <a:off x="8597900" y="6437313"/>
            <a:ext cx="498475" cy="365125"/>
          </a:xfrm>
        </p:spPr>
        <p:txBody>
          <a:bodyPr/>
          <a:lstStyle/>
          <a:p>
            <a:pPr>
              <a:defRPr/>
            </a:pPr>
            <a:fld id="{59E6A499-BCAC-488B-92D7-8472BEC8675E}" type="slidenum">
              <a:rPr lang="en-US">
                <a:solidFill>
                  <a:srgbClr val="000000">
                    <a:tint val="75000"/>
                  </a:srgbClr>
                </a:solidFill>
              </a:rPr>
              <a:pPr>
                <a:defRPr/>
              </a:pPr>
              <a:t>52</a:t>
            </a:fld>
            <a:endParaRPr lang="en-US" dirty="0">
              <a:solidFill>
                <a:srgbClr val="000000">
                  <a:tint val="75000"/>
                </a:srgbClr>
              </a:solidFill>
            </a:endParaRPr>
          </a:p>
        </p:txBody>
      </p:sp>
    </p:spTree>
    <p:extLst>
      <p:ext uri="{BB962C8B-B14F-4D97-AF65-F5344CB8AC3E}">
        <p14:creationId xmlns:p14="http://schemas.microsoft.com/office/powerpoint/2010/main" val="38056663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fontScale="90000"/>
          </a:bodyPr>
          <a:lstStyle/>
          <a:p>
            <a:r>
              <a:rPr lang="en-US" dirty="0" smtClean="0"/>
              <a:t>Diffeomorphic registration of preprocessed retinal image pair</a:t>
            </a:r>
            <a:endParaRPr lang="en-US" dirty="0"/>
          </a:p>
        </p:txBody>
      </p:sp>
      <p:pic>
        <p:nvPicPr>
          <p:cNvPr id="4" name="Picture 3"/>
          <p:cNvPicPr/>
          <p:nvPr/>
        </p:nvPicPr>
        <p:blipFill>
          <a:blip r:embed="rId2" cstate="print"/>
          <a:srcRect/>
          <a:stretch>
            <a:fillRect/>
          </a:stretch>
        </p:blipFill>
        <p:spPr bwMode="auto">
          <a:xfrm>
            <a:off x="3287731" y="3156470"/>
            <a:ext cx="2808269" cy="2872264"/>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1" y="3200400"/>
            <a:ext cx="2960669" cy="2828334"/>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6400800" y="3156470"/>
            <a:ext cx="2743200" cy="2874998"/>
          </a:xfrm>
          <a:prstGeom prst="rect">
            <a:avLst/>
          </a:prstGeom>
          <a:noFill/>
          <a:ln w="9525">
            <a:noFill/>
            <a:miter lim="800000"/>
            <a:headEnd/>
            <a:tailEnd/>
          </a:ln>
        </p:spPr>
      </p:pic>
      <p:sp>
        <p:nvSpPr>
          <p:cNvPr id="8" name="TextBox 7"/>
          <p:cNvSpPr txBox="1"/>
          <p:nvPr/>
        </p:nvSpPr>
        <p:spPr>
          <a:xfrm>
            <a:off x="4495800" y="4320064"/>
            <a:ext cx="184731" cy="369332"/>
          </a:xfrm>
          <a:prstGeom prst="rect">
            <a:avLst/>
          </a:prstGeom>
          <a:noFill/>
        </p:spPr>
        <p:txBody>
          <a:bodyPr wrap="none" rtlCol="0">
            <a:spAutoFit/>
          </a:bodyPr>
          <a:lstStyle/>
          <a:p>
            <a:endParaRPr lang="en-US" dirty="0">
              <a:solidFill>
                <a:prstClr val="black"/>
              </a:solidFill>
            </a:endParaRPr>
          </a:p>
        </p:txBody>
      </p:sp>
      <p:sp>
        <p:nvSpPr>
          <p:cNvPr id="9" name="TextBox 8"/>
          <p:cNvSpPr txBox="1"/>
          <p:nvPr/>
        </p:nvSpPr>
        <p:spPr>
          <a:xfrm>
            <a:off x="3790062" y="6031468"/>
            <a:ext cx="1596206" cy="369332"/>
          </a:xfrm>
          <a:prstGeom prst="rect">
            <a:avLst/>
          </a:prstGeom>
          <a:noFill/>
        </p:spPr>
        <p:txBody>
          <a:bodyPr wrap="none" rtlCol="0">
            <a:spAutoFit/>
          </a:bodyPr>
          <a:lstStyle/>
          <a:p>
            <a:r>
              <a:rPr lang="en-US" dirty="0" smtClean="0">
                <a:solidFill>
                  <a:prstClr val="black"/>
                </a:solidFill>
              </a:rPr>
              <a:t>Moving image</a:t>
            </a:r>
            <a:endParaRPr lang="en-US" dirty="0">
              <a:solidFill>
                <a:prstClr val="black"/>
              </a:solidFill>
            </a:endParaRPr>
          </a:p>
        </p:txBody>
      </p:sp>
      <p:sp>
        <p:nvSpPr>
          <p:cNvPr id="10" name="TextBox 9"/>
          <p:cNvSpPr txBox="1"/>
          <p:nvPr/>
        </p:nvSpPr>
        <p:spPr>
          <a:xfrm>
            <a:off x="750421" y="6031468"/>
            <a:ext cx="1459823" cy="369332"/>
          </a:xfrm>
          <a:prstGeom prst="rect">
            <a:avLst/>
          </a:prstGeom>
          <a:noFill/>
        </p:spPr>
        <p:txBody>
          <a:bodyPr wrap="none" rtlCol="0">
            <a:spAutoFit/>
          </a:bodyPr>
          <a:lstStyle/>
          <a:p>
            <a:r>
              <a:rPr lang="en-US" dirty="0" smtClean="0">
                <a:solidFill>
                  <a:prstClr val="black"/>
                </a:solidFill>
              </a:rPr>
              <a:t>Target image</a:t>
            </a:r>
            <a:endParaRPr lang="en-US" dirty="0">
              <a:solidFill>
                <a:prstClr val="black"/>
              </a:solidFill>
            </a:endParaRPr>
          </a:p>
        </p:txBody>
      </p:sp>
      <p:sp>
        <p:nvSpPr>
          <p:cNvPr id="11" name="TextBox 10"/>
          <p:cNvSpPr txBox="1"/>
          <p:nvPr/>
        </p:nvSpPr>
        <p:spPr>
          <a:xfrm>
            <a:off x="6829578" y="6031468"/>
            <a:ext cx="1885644" cy="369332"/>
          </a:xfrm>
          <a:prstGeom prst="rect">
            <a:avLst/>
          </a:prstGeom>
          <a:noFill/>
        </p:spPr>
        <p:txBody>
          <a:bodyPr wrap="none" rtlCol="0">
            <a:spAutoFit/>
          </a:bodyPr>
          <a:lstStyle/>
          <a:p>
            <a:r>
              <a:rPr lang="en-US" dirty="0" smtClean="0">
                <a:solidFill>
                  <a:prstClr val="black"/>
                </a:solidFill>
              </a:rPr>
              <a:t>Registered image</a:t>
            </a:r>
            <a:endParaRPr lang="en-US" dirty="0">
              <a:solidFill>
                <a:prstClr val="black"/>
              </a:solidFill>
            </a:endParaRPr>
          </a:p>
        </p:txBody>
      </p:sp>
      <p:sp>
        <p:nvSpPr>
          <p:cNvPr id="3" name="Rectangle 2"/>
          <p:cNvSpPr/>
          <p:nvPr/>
        </p:nvSpPr>
        <p:spPr>
          <a:xfrm>
            <a:off x="228600" y="1879937"/>
            <a:ext cx="8915400" cy="1015663"/>
          </a:xfrm>
          <a:prstGeom prst="rect">
            <a:avLst/>
          </a:prstGeom>
        </p:spPr>
        <p:txBody>
          <a:bodyPr wrap="square">
            <a:spAutoFit/>
          </a:bodyPr>
          <a:lstStyle/>
          <a:p>
            <a:r>
              <a:rPr lang="en-US" sz="2000" u="sng" dirty="0" smtClean="0">
                <a:latin typeface="Arial" pitchFamily="34" charset="0"/>
                <a:cs typeface="Arial" pitchFamily="34" charset="0"/>
              </a:rPr>
              <a:t>Preprocessing</a:t>
            </a:r>
            <a:r>
              <a:rPr lang="en-US" sz="2000" dirty="0" smtClean="0">
                <a:latin typeface="Arial" pitchFamily="34" charset="0"/>
                <a:cs typeface="Arial" pitchFamily="34" charset="0"/>
              </a:rPr>
              <a:t>: An gray scale mapping is performed </a:t>
            </a:r>
            <a:r>
              <a:rPr lang="en-US" sz="2000" dirty="0">
                <a:latin typeface="Arial" pitchFamily="34" charset="0"/>
                <a:cs typeface="Arial" pitchFamily="34" charset="0"/>
              </a:rPr>
              <a:t>on the </a:t>
            </a:r>
            <a:r>
              <a:rPr lang="en-US" sz="2000" dirty="0" smtClean="0">
                <a:latin typeface="Arial" pitchFamily="34" charset="0"/>
                <a:cs typeface="Arial" pitchFamily="34" charset="0"/>
              </a:rPr>
              <a:t>color image such that the projection distances in the </a:t>
            </a:r>
            <a:r>
              <a:rPr lang="en-US" sz="2000" dirty="0">
                <a:latin typeface="Arial" pitchFamily="34" charset="0"/>
                <a:cs typeface="Arial" pitchFamily="34" charset="0"/>
              </a:rPr>
              <a:t>color </a:t>
            </a:r>
            <a:r>
              <a:rPr lang="en-US" sz="2000" dirty="0" smtClean="0">
                <a:latin typeface="Arial" pitchFamily="34" charset="0"/>
                <a:cs typeface="Arial" pitchFamily="34" charset="0"/>
              </a:rPr>
              <a:t>space are minimized, retaining info.</a:t>
            </a:r>
          </a:p>
          <a:p>
            <a:r>
              <a:rPr lang="en-US" sz="2000" dirty="0" smtClean="0">
                <a:latin typeface="Arial" pitchFamily="34" charset="0"/>
                <a:cs typeface="Arial" pitchFamily="34" charset="0"/>
              </a:rPr>
              <a:t>Outliers are removed with a ordered filter (a kind of generalized median filter).</a:t>
            </a:r>
            <a:endParaRPr lang="en-US" sz="2000" dirty="0"/>
          </a:p>
        </p:txBody>
      </p:sp>
      <p:sp>
        <p:nvSpPr>
          <p:cNvPr id="12" name="Slide Number Placeholder 3"/>
          <p:cNvSpPr>
            <a:spLocks noGrp="1"/>
          </p:cNvSpPr>
          <p:nvPr>
            <p:ph type="sldNum" sz="quarter" idx="10"/>
          </p:nvPr>
        </p:nvSpPr>
        <p:spPr>
          <a:xfrm>
            <a:off x="8597900" y="6437313"/>
            <a:ext cx="498475" cy="365125"/>
          </a:xfrm>
        </p:spPr>
        <p:txBody>
          <a:bodyPr/>
          <a:lstStyle/>
          <a:p>
            <a:pPr>
              <a:defRPr/>
            </a:pPr>
            <a:fld id="{59E6A499-BCAC-488B-92D7-8472BEC8675E}" type="slidenum">
              <a:rPr lang="en-US">
                <a:solidFill>
                  <a:srgbClr val="000000">
                    <a:tint val="75000"/>
                  </a:srgbClr>
                </a:solidFill>
              </a:rPr>
              <a:pPr>
                <a:defRPr/>
              </a:pPr>
              <a:t>53</a:t>
            </a:fld>
            <a:endParaRPr lang="en-US" dirty="0">
              <a:solidFill>
                <a:srgbClr val="000000">
                  <a:tint val="75000"/>
                </a:srgbClr>
              </a:solidFill>
            </a:endParaRPr>
          </a:p>
        </p:txBody>
      </p:sp>
    </p:spTree>
    <p:extLst>
      <p:ext uri="{BB962C8B-B14F-4D97-AF65-F5344CB8AC3E}">
        <p14:creationId xmlns:p14="http://schemas.microsoft.com/office/powerpoint/2010/main" val="277123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 Rectification</a:t>
            </a:r>
            <a:endParaRPr lang="en-US" dirty="0"/>
          </a:p>
        </p:txBody>
      </p:sp>
      <p:sp>
        <p:nvSpPr>
          <p:cNvPr id="3" name="Content Placeholder 2"/>
          <p:cNvSpPr>
            <a:spLocks noGrp="1"/>
          </p:cNvSpPr>
          <p:nvPr>
            <p:ph idx="1"/>
          </p:nvPr>
        </p:nvSpPr>
        <p:spPr/>
        <p:txBody>
          <a:bodyPr/>
          <a:lstStyle/>
          <a:p>
            <a:r>
              <a:rPr lang="en-US" dirty="0" smtClean="0"/>
              <a:t>Correction for vertical and rotational shift.</a:t>
            </a:r>
          </a:p>
          <a:p>
            <a:r>
              <a:rPr lang="en-US" dirty="0" smtClean="0"/>
              <a:t>Fourier based method</a:t>
            </a:r>
          </a:p>
          <a:p>
            <a:pPr lvl="1"/>
            <a:r>
              <a:rPr lang="en-US" dirty="0" smtClean="0"/>
              <a:t>Vertical Shift: Phase correlation Method</a:t>
            </a:r>
          </a:p>
          <a:p>
            <a:pPr lvl="1"/>
            <a:r>
              <a:rPr lang="en-US" dirty="0" smtClean="0"/>
              <a:t>Rotational Shift: Fourier rotation method</a:t>
            </a:r>
          </a:p>
          <a:p>
            <a:r>
              <a:rPr lang="en-US" dirty="0" smtClean="0"/>
              <a:t>Result: Stereo pair with only horizontal shift between corresponding regions</a:t>
            </a:r>
          </a:p>
          <a:p>
            <a:endParaRPr lang="en-US" dirty="0"/>
          </a:p>
        </p:txBody>
      </p:sp>
      <p:sp>
        <p:nvSpPr>
          <p:cNvPr id="5" name="Rectangle 4"/>
          <p:cNvSpPr/>
          <p:nvPr/>
        </p:nvSpPr>
        <p:spPr>
          <a:xfrm>
            <a:off x="304800" y="5923002"/>
            <a:ext cx="8534400" cy="553998"/>
          </a:xfrm>
          <a:prstGeom prst="rect">
            <a:avLst/>
          </a:prstGeom>
        </p:spPr>
        <p:txBody>
          <a:bodyPr wrap="square">
            <a:spAutoFit/>
          </a:bodyPr>
          <a:lstStyle/>
          <a:p>
            <a:pPr>
              <a:buFont typeface="Arial" pitchFamily="34" charset="0"/>
              <a:buChar char="•"/>
            </a:pPr>
            <a:r>
              <a:rPr lang="en-US" sz="1000" dirty="0" smtClean="0">
                <a:solidFill>
                  <a:prstClr val="black"/>
                </a:solidFill>
              </a:rPr>
              <a:t> Lusk, J. A. and Nutter, B., "Automated 3D-Reconstruction of Stereo Fundus Images via Camera Calibration and Image Rectification," 22nd IEEE     </a:t>
            </a:r>
          </a:p>
          <a:p>
            <a:r>
              <a:rPr lang="en-US" sz="1000" dirty="0" smtClean="0">
                <a:solidFill>
                  <a:prstClr val="black"/>
                </a:solidFill>
              </a:rPr>
              <a:t>  International Symposium on Computer-Based Medical Systems 1(7), 2-5 (2009).</a:t>
            </a:r>
          </a:p>
          <a:p>
            <a:pPr>
              <a:buFont typeface="Arial" pitchFamily="34" charset="0"/>
              <a:buChar char="•"/>
            </a:pPr>
            <a:r>
              <a:rPr lang="en-US" sz="1000" dirty="0" smtClean="0">
                <a:solidFill>
                  <a:prstClr val="black"/>
                </a:solidFill>
              </a:rPr>
              <a:t> </a:t>
            </a:r>
            <a:r>
              <a:rPr lang="en-US" sz="1000" dirty="0" err="1" smtClean="0">
                <a:solidFill>
                  <a:prstClr val="black"/>
                </a:solidFill>
              </a:rPr>
              <a:t>Sonka</a:t>
            </a:r>
            <a:r>
              <a:rPr lang="en-US" sz="1000" dirty="0" smtClean="0">
                <a:solidFill>
                  <a:prstClr val="black"/>
                </a:solidFill>
              </a:rPr>
              <a:t>, M., </a:t>
            </a:r>
            <a:r>
              <a:rPr lang="en-US" sz="1000" dirty="0" err="1" smtClean="0">
                <a:solidFill>
                  <a:prstClr val="black"/>
                </a:solidFill>
              </a:rPr>
              <a:t>Hlavac</a:t>
            </a:r>
            <a:r>
              <a:rPr lang="en-US" sz="1000" dirty="0" smtClean="0">
                <a:solidFill>
                  <a:prstClr val="black"/>
                </a:solidFill>
              </a:rPr>
              <a:t>, V., Boyle, R., “Image Processing, Analysis, and Machine Vision,” Thomson Learning, (2008). </a:t>
            </a:r>
            <a:endParaRPr lang="en-US" sz="1000" dirty="0">
              <a:solidFill>
                <a:prstClr val="black"/>
              </a:solidFill>
            </a:endParaRPr>
          </a:p>
        </p:txBody>
      </p:sp>
      <p:sp>
        <p:nvSpPr>
          <p:cNvPr id="6" name="Slide Number Placeholder 3"/>
          <p:cNvSpPr>
            <a:spLocks noGrp="1"/>
          </p:cNvSpPr>
          <p:nvPr>
            <p:ph type="sldNum" sz="quarter" idx="10"/>
          </p:nvPr>
        </p:nvSpPr>
        <p:spPr>
          <a:xfrm>
            <a:off x="8597900" y="6437313"/>
            <a:ext cx="498475" cy="365125"/>
          </a:xfrm>
        </p:spPr>
        <p:txBody>
          <a:bodyPr/>
          <a:lstStyle/>
          <a:p>
            <a:pPr>
              <a:defRPr/>
            </a:pPr>
            <a:fld id="{59E6A499-BCAC-488B-92D7-8472BEC8675E}" type="slidenum">
              <a:rPr lang="en-US">
                <a:solidFill>
                  <a:srgbClr val="000000">
                    <a:tint val="75000"/>
                  </a:srgbClr>
                </a:solidFill>
              </a:rPr>
              <a:pPr>
                <a:defRPr/>
              </a:pPr>
              <a:t>54</a:t>
            </a:fld>
            <a:endParaRPr lang="en-US" dirty="0">
              <a:solidFill>
                <a:srgbClr val="000000">
                  <a:tint val="75000"/>
                </a:srgbClr>
              </a:solidFill>
            </a:endParaRPr>
          </a:p>
        </p:txBody>
      </p:sp>
    </p:spTree>
    <p:extLst>
      <p:ext uri="{BB962C8B-B14F-4D97-AF65-F5344CB8AC3E}">
        <p14:creationId xmlns:p14="http://schemas.microsoft.com/office/powerpoint/2010/main" val="35184174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Disparity Map Estimation</a:t>
            </a:r>
            <a:endParaRPr lang="en-US" dirty="0"/>
          </a:p>
        </p:txBody>
      </p:sp>
      <p:sp>
        <p:nvSpPr>
          <p:cNvPr id="3" name="Content Placeholder 2"/>
          <p:cNvSpPr>
            <a:spLocks noGrp="1"/>
          </p:cNvSpPr>
          <p:nvPr>
            <p:ph idx="1"/>
          </p:nvPr>
        </p:nvSpPr>
        <p:spPr/>
        <p:txBody>
          <a:bodyPr/>
          <a:lstStyle/>
          <a:p>
            <a:r>
              <a:rPr lang="en-US" dirty="0" smtClean="0"/>
              <a:t>Region based disparity estimation</a:t>
            </a:r>
          </a:p>
          <a:p>
            <a:r>
              <a:rPr lang="en-US" dirty="0" smtClean="0"/>
              <a:t>ZNCC based template matching of regions between the stereo pair.</a:t>
            </a:r>
          </a:p>
          <a:p>
            <a:r>
              <a:rPr lang="en-US" dirty="0" smtClean="0"/>
              <a:t>Window size follow a pyramid structure by reducing window size to half.</a:t>
            </a:r>
          </a:p>
          <a:p>
            <a:r>
              <a:rPr lang="en-US" dirty="0" smtClean="0"/>
              <a:t>Window size used: 64×64, 32×32, 16×16, 8×8 Pixels</a:t>
            </a:r>
          </a:p>
          <a:p>
            <a:endParaRPr lang="en-US" dirty="0" smtClean="0"/>
          </a:p>
          <a:p>
            <a:pPr>
              <a:buNone/>
            </a:pPr>
            <a:endParaRPr lang="en-US" dirty="0" smtClean="0"/>
          </a:p>
          <a:p>
            <a:endParaRPr lang="en-US" dirty="0"/>
          </a:p>
        </p:txBody>
      </p:sp>
      <p:sp>
        <p:nvSpPr>
          <p:cNvPr id="12289" name="Rectangle 1"/>
          <p:cNvSpPr>
            <a:spLocks noChangeArrowheads="1"/>
          </p:cNvSpPr>
          <p:nvPr/>
        </p:nvSpPr>
        <p:spPr bwMode="auto">
          <a:xfrm>
            <a:off x="304800" y="5923002"/>
            <a:ext cx="8534400" cy="553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buFontTx/>
              <a:buChar char="•"/>
            </a:pPr>
            <a:r>
              <a:rPr lang="en-US" sz="1000" dirty="0" smtClean="0">
                <a:solidFill>
                  <a:srgbClr val="000000"/>
                </a:solidFill>
                <a:ea typeface="Times New Roman" pitchFamily="18" charset="0"/>
                <a:cs typeface="Arial" pitchFamily="34" charset="0"/>
              </a:rPr>
              <a:t>Corona, E., Mitra, S., Wilson, M., Krile, T., Kwon, Y. H. and Soliz, P., "Digital stereo image analyzer for generating automated 3-d measures of optic disc  </a:t>
            </a:r>
          </a:p>
          <a:p>
            <a:pPr algn="just" fontAlgn="base">
              <a:spcBef>
                <a:spcPct val="0"/>
              </a:spcBef>
              <a:spcAft>
                <a:spcPct val="0"/>
              </a:spcAft>
            </a:pPr>
            <a:r>
              <a:rPr lang="en-US" sz="1000" dirty="0" smtClean="0">
                <a:solidFill>
                  <a:srgbClr val="000000"/>
                </a:solidFill>
                <a:ea typeface="Times New Roman" pitchFamily="18" charset="0"/>
                <a:cs typeface="Arial" pitchFamily="34" charset="0"/>
              </a:rPr>
              <a:t> deformation in glaucoma," IEEE transactions on medical imaging 21(10), 1244-1253 (2002).</a:t>
            </a:r>
          </a:p>
          <a:p>
            <a:pPr algn="just" fontAlgn="base">
              <a:spcBef>
                <a:spcPct val="0"/>
              </a:spcBef>
              <a:spcAft>
                <a:spcPct val="0"/>
              </a:spcAft>
              <a:buFont typeface="Arial" pitchFamily="34" charset="0"/>
              <a:buChar char="•"/>
            </a:pPr>
            <a:r>
              <a:rPr lang="en-US" sz="1000" dirty="0" smtClean="0">
                <a:solidFill>
                  <a:srgbClr val="000000"/>
                </a:solidFill>
                <a:cs typeface="Arial" pitchFamily="34" charset="0"/>
              </a:rPr>
              <a:t>Sun, C., “A Fast Stereo Matching Method,” Digital Image Computing: Techniques and Applications, 95-100 (1997).</a:t>
            </a:r>
            <a:endParaRPr lang="en-US" sz="1000" dirty="0" smtClean="0">
              <a:solidFill>
                <a:prstClr val="black"/>
              </a:solidFill>
              <a:cs typeface="Arial" pitchFamily="34" charset="0"/>
            </a:endParaRPr>
          </a:p>
        </p:txBody>
      </p:sp>
      <p:sp>
        <p:nvSpPr>
          <p:cNvPr id="5" name="Slide Number Placeholder 3"/>
          <p:cNvSpPr>
            <a:spLocks noGrp="1"/>
          </p:cNvSpPr>
          <p:nvPr>
            <p:ph type="sldNum" sz="quarter" idx="10"/>
          </p:nvPr>
        </p:nvSpPr>
        <p:spPr>
          <a:xfrm>
            <a:off x="8597900" y="6437313"/>
            <a:ext cx="498475" cy="365125"/>
          </a:xfrm>
        </p:spPr>
        <p:txBody>
          <a:bodyPr/>
          <a:lstStyle/>
          <a:p>
            <a:pPr>
              <a:defRPr/>
            </a:pPr>
            <a:fld id="{59E6A499-BCAC-488B-92D7-8472BEC8675E}" type="slidenum">
              <a:rPr lang="en-US">
                <a:solidFill>
                  <a:srgbClr val="000000">
                    <a:tint val="75000"/>
                  </a:srgbClr>
                </a:solidFill>
              </a:rPr>
              <a:pPr>
                <a:defRPr/>
              </a:pPr>
              <a:t>55</a:t>
            </a:fld>
            <a:endParaRPr lang="en-US" dirty="0">
              <a:solidFill>
                <a:srgbClr val="000000">
                  <a:tint val="75000"/>
                </a:srgbClr>
              </a:solidFill>
            </a:endParaRPr>
          </a:p>
        </p:txBody>
      </p:sp>
    </p:spTree>
    <p:extLst>
      <p:ext uri="{BB962C8B-B14F-4D97-AF65-F5344CB8AC3E}">
        <p14:creationId xmlns:p14="http://schemas.microsoft.com/office/powerpoint/2010/main" val="28157499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Disparity Map</a:t>
            </a:r>
            <a:endParaRPr lang="en-US" dirty="0"/>
          </a:p>
        </p:txBody>
      </p:sp>
      <p:pic>
        <p:nvPicPr>
          <p:cNvPr id="4" name="Content Placeholder 3"/>
          <p:cNvPicPr>
            <a:picLocks noGrp="1"/>
          </p:cNvPicPr>
          <p:nvPr>
            <p:ph idx="1"/>
          </p:nvPr>
        </p:nvPicPr>
        <p:blipFill>
          <a:blip r:embed="rId2" cstate="print"/>
          <a:srcRect/>
          <a:stretch>
            <a:fillRect/>
          </a:stretch>
        </p:blipFill>
        <p:spPr bwMode="auto">
          <a:xfrm>
            <a:off x="1828800" y="2057400"/>
            <a:ext cx="1604434" cy="1604434"/>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3657600" y="2057400"/>
            <a:ext cx="1598212" cy="1598212"/>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5487422" y="2057400"/>
            <a:ext cx="1599178" cy="1599178"/>
          </a:xfrm>
          <a:prstGeom prst="rect">
            <a:avLst/>
          </a:prstGeom>
          <a:noFill/>
          <a:ln w="9525">
            <a:noFill/>
            <a:miter lim="800000"/>
            <a:headEnd/>
            <a:tailEnd/>
          </a:ln>
        </p:spPr>
      </p:pic>
      <p:pic>
        <p:nvPicPr>
          <p:cNvPr id="7" name="Picture 6"/>
          <p:cNvPicPr/>
          <p:nvPr/>
        </p:nvPicPr>
        <p:blipFill>
          <a:blip r:embed="rId5" cstate="print"/>
          <a:srcRect/>
          <a:stretch>
            <a:fillRect/>
          </a:stretch>
        </p:blipFill>
        <p:spPr bwMode="auto">
          <a:xfrm>
            <a:off x="2700512" y="4373915"/>
            <a:ext cx="1642888" cy="1645885"/>
          </a:xfrm>
          <a:prstGeom prst="rect">
            <a:avLst/>
          </a:prstGeom>
          <a:noFill/>
          <a:ln w="9525">
            <a:noFill/>
            <a:miter lim="800000"/>
            <a:headEnd/>
            <a:tailEnd/>
          </a:ln>
        </p:spPr>
      </p:pic>
      <p:pic>
        <p:nvPicPr>
          <p:cNvPr id="8" name="Picture 7"/>
          <p:cNvPicPr/>
          <p:nvPr/>
        </p:nvPicPr>
        <p:blipFill>
          <a:blip r:embed="rId6" cstate="print"/>
          <a:srcRect/>
          <a:stretch>
            <a:fillRect/>
          </a:stretch>
        </p:blipFill>
        <p:spPr bwMode="auto">
          <a:xfrm>
            <a:off x="4606470" y="4373880"/>
            <a:ext cx="1641930" cy="1645920"/>
          </a:xfrm>
          <a:prstGeom prst="rect">
            <a:avLst/>
          </a:prstGeom>
          <a:noFill/>
          <a:ln w="9525">
            <a:noFill/>
            <a:miter lim="800000"/>
            <a:headEnd/>
            <a:tailEnd/>
          </a:ln>
        </p:spPr>
      </p:pic>
      <p:sp>
        <p:nvSpPr>
          <p:cNvPr id="10" name="TextBox 9"/>
          <p:cNvSpPr txBox="1"/>
          <p:nvPr/>
        </p:nvSpPr>
        <p:spPr>
          <a:xfrm>
            <a:off x="2286000" y="3810001"/>
            <a:ext cx="800540" cy="369332"/>
          </a:xfrm>
          <a:prstGeom prst="rect">
            <a:avLst/>
          </a:prstGeom>
          <a:noFill/>
        </p:spPr>
        <p:txBody>
          <a:bodyPr wrap="square" rtlCol="0">
            <a:spAutoFit/>
          </a:bodyPr>
          <a:lstStyle/>
          <a:p>
            <a:r>
              <a:rPr lang="en-US" dirty="0" smtClean="0">
                <a:solidFill>
                  <a:prstClr val="black"/>
                </a:solidFill>
              </a:rPr>
              <a:t>64×64</a:t>
            </a:r>
          </a:p>
        </p:txBody>
      </p:sp>
      <p:sp>
        <p:nvSpPr>
          <p:cNvPr id="11" name="TextBox 10"/>
          <p:cNvSpPr txBox="1"/>
          <p:nvPr/>
        </p:nvSpPr>
        <p:spPr>
          <a:xfrm>
            <a:off x="4076260" y="3810001"/>
            <a:ext cx="800540" cy="369332"/>
          </a:xfrm>
          <a:prstGeom prst="rect">
            <a:avLst/>
          </a:prstGeom>
          <a:noFill/>
        </p:spPr>
        <p:txBody>
          <a:bodyPr wrap="square" rtlCol="0">
            <a:spAutoFit/>
          </a:bodyPr>
          <a:lstStyle/>
          <a:p>
            <a:r>
              <a:rPr lang="en-US" dirty="0" smtClean="0">
                <a:solidFill>
                  <a:prstClr val="black"/>
                </a:solidFill>
              </a:rPr>
              <a:t>32×32</a:t>
            </a:r>
          </a:p>
        </p:txBody>
      </p:sp>
      <p:sp>
        <p:nvSpPr>
          <p:cNvPr id="12" name="TextBox 11"/>
          <p:cNvSpPr txBox="1"/>
          <p:nvPr/>
        </p:nvSpPr>
        <p:spPr>
          <a:xfrm>
            <a:off x="5905060" y="3810001"/>
            <a:ext cx="800540" cy="369332"/>
          </a:xfrm>
          <a:prstGeom prst="rect">
            <a:avLst/>
          </a:prstGeom>
          <a:noFill/>
        </p:spPr>
        <p:txBody>
          <a:bodyPr wrap="square" rtlCol="0">
            <a:spAutoFit/>
          </a:bodyPr>
          <a:lstStyle/>
          <a:p>
            <a:r>
              <a:rPr lang="en-US" dirty="0" smtClean="0">
                <a:solidFill>
                  <a:prstClr val="black"/>
                </a:solidFill>
              </a:rPr>
              <a:t>16×16</a:t>
            </a:r>
          </a:p>
        </p:txBody>
      </p:sp>
      <p:sp>
        <p:nvSpPr>
          <p:cNvPr id="13" name="TextBox 12"/>
          <p:cNvSpPr txBox="1"/>
          <p:nvPr/>
        </p:nvSpPr>
        <p:spPr>
          <a:xfrm>
            <a:off x="3238060" y="6183868"/>
            <a:ext cx="648140" cy="369332"/>
          </a:xfrm>
          <a:prstGeom prst="rect">
            <a:avLst/>
          </a:prstGeom>
          <a:noFill/>
        </p:spPr>
        <p:txBody>
          <a:bodyPr wrap="square" rtlCol="0">
            <a:spAutoFit/>
          </a:bodyPr>
          <a:lstStyle/>
          <a:p>
            <a:r>
              <a:rPr lang="en-US" dirty="0" smtClean="0">
                <a:solidFill>
                  <a:prstClr val="black"/>
                </a:solidFill>
              </a:rPr>
              <a:t>8×8</a:t>
            </a:r>
          </a:p>
        </p:txBody>
      </p:sp>
      <p:sp>
        <p:nvSpPr>
          <p:cNvPr id="14" name="TextBox 13"/>
          <p:cNvSpPr txBox="1"/>
          <p:nvPr/>
        </p:nvSpPr>
        <p:spPr>
          <a:xfrm>
            <a:off x="4648200" y="6183868"/>
            <a:ext cx="1600200" cy="646331"/>
          </a:xfrm>
          <a:prstGeom prst="rect">
            <a:avLst/>
          </a:prstGeom>
          <a:noFill/>
        </p:spPr>
        <p:txBody>
          <a:bodyPr wrap="square" rtlCol="0">
            <a:spAutoFit/>
          </a:bodyPr>
          <a:lstStyle/>
          <a:p>
            <a:pPr algn="ctr"/>
            <a:r>
              <a:rPr lang="en-US" dirty="0" smtClean="0">
                <a:solidFill>
                  <a:prstClr val="black"/>
                </a:solidFill>
              </a:rPr>
              <a:t>Cubic Interpolation</a:t>
            </a:r>
          </a:p>
        </p:txBody>
      </p:sp>
      <p:sp>
        <p:nvSpPr>
          <p:cNvPr id="15" name="Slide Number Placeholder 3"/>
          <p:cNvSpPr>
            <a:spLocks noGrp="1"/>
          </p:cNvSpPr>
          <p:nvPr>
            <p:ph type="sldNum" sz="quarter" idx="10"/>
          </p:nvPr>
        </p:nvSpPr>
        <p:spPr>
          <a:xfrm>
            <a:off x="8597900" y="6437313"/>
            <a:ext cx="498475" cy="365125"/>
          </a:xfrm>
        </p:spPr>
        <p:txBody>
          <a:bodyPr/>
          <a:lstStyle/>
          <a:p>
            <a:pPr>
              <a:defRPr/>
            </a:pPr>
            <a:fld id="{59E6A499-BCAC-488B-92D7-8472BEC8675E}" type="slidenum">
              <a:rPr lang="en-US">
                <a:solidFill>
                  <a:srgbClr val="000000">
                    <a:tint val="75000"/>
                  </a:srgbClr>
                </a:solidFill>
              </a:rPr>
              <a:pPr>
                <a:defRPr/>
              </a:pPr>
              <a:t>56</a:t>
            </a:fld>
            <a:endParaRPr lang="en-US" dirty="0">
              <a:solidFill>
                <a:srgbClr val="000000">
                  <a:tint val="75000"/>
                </a:srgbClr>
              </a:solidFill>
            </a:endParaRPr>
          </a:p>
        </p:txBody>
      </p:sp>
    </p:spTree>
    <p:extLst>
      <p:ext uri="{BB962C8B-B14F-4D97-AF65-F5344CB8AC3E}">
        <p14:creationId xmlns:p14="http://schemas.microsoft.com/office/powerpoint/2010/main" val="19003321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Segmentation Results</a:t>
            </a:r>
            <a:endParaRPr lang="en-US" dirty="0"/>
          </a:p>
        </p:txBody>
      </p:sp>
      <p:sp>
        <p:nvSpPr>
          <p:cNvPr id="3" name="Content Placeholder 2"/>
          <p:cNvSpPr>
            <a:spLocks noGrp="1"/>
          </p:cNvSpPr>
          <p:nvPr>
            <p:ph idx="1"/>
          </p:nvPr>
        </p:nvSpPr>
        <p:spPr/>
        <p:txBody>
          <a:bodyPr/>
          <a:lstStyle/>
          <a:p>
            <a:r>
              <a:rPr lang="en-US" dirty="0" smtClean="0"/>
              <a:t>Patient I: </a:t>
            </a:r>
          </a:p>
        </p:txBody>
      </p:sp>
      <p:pic>
        <p:nvPicPr>
          <p:cNvPr id="19464" name="Picture 7"/>
          <p:cNvPicPr>
            <a:picLocks noChangeAspect="1" noChangeArrowheads="1"/>
          </p:cNvPicPr>
          <p:nvPr/>
        </p:nvPicPr>
        <p:blipFill>
          <a:blip r:embed="rId2"/>
          <a:srcRect t="-700" b="-308"/>
          <a:stretch>
            <a:fillRect/>
          </a:stretch>
        </p:blipFill>
        <p:spPr bwMode="auto">
          <a:xfrm>
            <a:off x="1447800" y="2895600"/>
            <a:ext cx="1371600" cy="1371600"/>
          </a:xfrm>
          <a:prstGeom prst="rect">
            <a:avLst/>
          </a:prstGeom>
          <a:noFill/>
        </p:spPr>
      </p:pic>
      <p:pic>
        <p:nvPicPr>
          <p:cNvPr id="19463" name="Picture 32"/>
          <p:cNvPicPr>
            <a:picLocks noChangeAspect="1" noChangeArrowheads="1"/>
          </p:cNvPicPr>
          <p:nvPr/>
        </p:nvPicPr>
        <p:blipFill>
          <a:blip r:embed="rId3"/>
          <a:srcRect t="690"/>
          <a:stretch>
            <a:fillRect/>
          </a:stretch>
        </p:blipFill>
        <p:spPr bwMode="auto">
          <a:xfrm>
            <a:off x="3048000" y="2895600"/>
            <a:ext cx="1371600" cy="1371600"/>
          </a:xfrm>
          <a:prstGeom prst="rect">
            <a:avLst/>
          </a:prstGeom>
          <a:noFill/>
        </p:spPr>
      </p:pic>
      <p:pic>
        <p:nvPicPr>
          <p:cNvPr id="19462" name="Picture 6"/>
          <p:cNvPicPr>
            <a:picLocks noChangeAspect="1" noChangeArrowheads="1"/>
          </p:cNvPicPr>
          <p:nvPr/>
        </p:nvPicPr>
        <p:blipFill>
          <a:blip r:embed="rId4"/>
          <a:srcRect t="1370"/>
          <a:stretch>
            <a:fillRect/>
          </a:stretch>
        </p:blipFill>
        <p:spPr bwMode="auto">
          <a:xfrm>
            <a:off x="4648200" y="2895600"/>
            <a:ext cx="1371600" cy="1371600"/>
          </a:xfrm>
          <a:prstGeom prst="rect">
            <a:avLst/>
          </a:prstGeom>
          <a:noFill/>
        </p:spPr>
      </p:pic>
      <p:pic>
        <p:nvPicPr>
          <p:cNvPr id="19461" name="Picture 4"/>
          <p:cNvPicPr>
            <a:picLocks noChangeAspect="1" noChangeArrowheads="1"/>
          </p:cNvPicPr>
          <p:nvPr/>
        </p:nvPicPr>
        <p:blipFill>
          <a:blip r:embed="rId5"/>
          <a:srcRect/>
          <a:stretch>
            <a:fillRect/>
          </a:stretch>
        </p:blipFill>
        <p:spPr bwMode="auto">
          <a:xfrm>
            <a:off x="6248400" y="2895600"/>
            <a:ext cx="1371600" cy="1371600"/>
          </a:xfrm>
          <a:prstGeom prst="rect">
            <a:avLst/>
          </a:prstGeom>
          <a:noFill/>
        </p:spPr>
      </p:pic>
      <p:pic>
        <p:nvPicPr>
          <p:cNvPr id="19460" name="Picture 1"/>
          <p:cNvPicPr>
            <a:picLocks noChangeAspect="1" noChangeArrowheads="1"/>
          </p:cNvPicPr>
          <p:nvPr/>
        </p:nvPicPr>
        <p:blipFill>
          <a:blip r:embed="rId6"/>
          <a:srcRect t="1370"/>
          <a:stretch>
            <a:fillRect/>
          </a:stretch>
        </p:blipFill>
        <p:spPr bwMode="auto">
          <a:xfrm>
            <a:off x="1447800" y="4495800"/>
            <a:ext cx="1371600" cy="1371600"/>
          </a:xfrm>
          <a:prstGeom prst="rect">
            <a:avLst/>
          </a:prstGeom>
          <a:noFill/>
        </p:spPr>
      </p:pic>
      <p:pic>
        <p:nvPicPr>
          <p:cNvPr id="19459" name="Picture 35"/>
          <p:cNvPicPr>
            <a:picLocks noChangeAspect="1" noChangeArrowheads="1"/>
          </p:cNvPicPr>
          <p:nvPr/>
        </p:nvPicPr>
        <p:blipFill>
          <a:blip r:embed="rId7"/>
          <a:srcRect/>
          <a:stretch>
            <a:fillRect/>
          </a:stretch>
        </p:blipFill>
        <p:spPr bwMode="auto">
          <a:xfrm>
            <a:off x="3048000" y="4495800"/>
            <a:ext cx="1371600" cy="1371600"/>
          </a:xfrm>
          <a:prstGeom prst="rect">
            <a:avLst/>
          </a:prstGeom>
          <a:noFill/>
        </p:spPr>
      </p:pic>
      <p:pic>
        <p:nvPicPr>
          <p:cNvPr id="19458" name="Picture 13"/>
          <p:cNvPicPr>
            <a:picLocks noChangeAspect="1" noChangeArrowheads="1"/>
          </p:cNvPicPr>
          <p:nvPr/>
        </p:nvPicPr>
        <p:blipFill>
          <a:blip r:embed="rId8"/>
          <a:srcRect/>
          <a:stretch>
            <a:fillRect/>
          </a:stretch>
        </p:blipFill>
        <p:spPr bwMode="auto">
          <a:xfrm>
            <a:off x="4648200" y="4495800"/>
            <a:ext cx="1371600" cy="1371600"/>
          </a:xfrm>
          <a:prstGeom prst="rect">
            <a:avLst/>
          </a:prstGeom>
          <a:noFill/>
        </p:spPr>
      </p:pic>
      <p:pic>
        <p:nvPicPr>
          <p:cNvPr id="19457" name="Picture 16"/>
          <p:cNvPicPr>
            <a:picLocks noChangeAspect="1" noChangeArrowheads="1"/>
          </p:cNvPicPr>
          <p:nvPr/>
        </p:nvPicPr>
        <p:blipFill>
          <a:blip r:embed="rId9"/>
          <a:srcRect t="690"/>
          <a:stretch>
            <a:fillRect/>
          </a:stretch>
        </p:blipFill>
        <p:spPr bwMode="auto">
          <a:xfrm>
            <a:off x="6248400" y="4495800"/>
            <a:ext cx="1371600" cy="1371600"/>
          </a:xfrm>
          <a:prstGeom prst="rect">
            <a:avLst/>
          </a:prstGeom>
          <a:noFill/>
        </p:spPr>
      </p:pic>
      <p:sp>
        <p:nvSpPr>
          <p:cNvPr id="19465"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9466" name="Rectangle 10"/>
          <p:cNvSpPr>
            <a:spLocks noChangeArrowheads="1"/>
          </p:cNvSpPr>
          <p:nvPr/>
        </p:nvSpPr>
        <p:spPr bwMode="auto">
          <a:xfrm>
            <a:off x="0" y="59436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15" name="TextBox 14"/>
          <p:cNvSpPr txBox="1"/>
          <p:nvPr/>
        </p:nvSpPr>
        <p:spPr>
          <a:xfrm>
            <a:off x="7696200" y="3352800"/>
            <a:ext cx="1161408" cy="369332"/>
          </a:xfrm>
          <a:prstGeom prst="rect">
            <a:avLst/>
          </a:prstGeom>
          <a:noFill/>
        </p:spPr>
        <p:txBody>
          <a:bodyPr wrap="none" rtlCol="0">
            <a:spAutoFit/>
          </a:bodyPr>
          <a:lstStyle/>
          <a:p>
            <a:r>
              <a:rPr lang="en-US" dirty="0" smtClean="0">
                <a:solidFill>
                  <a:prstClr val="black"/>
                </a:solidFill>
              </a:rPr>
              <a:t>Year: 1987</a:t>
            </a:r>
            <a:endParaRPr lang="en-US" dirty="0">
              <a:solidFill>
                <a:prstClr val="black"/>
              </a:solidFill>
            </a:endParaRPr>
          </a:p>
        </p:txBody>
      </p:sp>
      <p:sp>
        <p:nvSpPr>
          <p:cNvPr id="16" name="TextBox 15"/>
          <p:cNvSpPr txBox="1"/>
          <p:nvPr/>
        </p:nvSpPr>
        <p:spPr>
          <a:xfrm>
            <a:off x="7696200" y="4888468"/>
            <a:ext cx="1176989" cy="369332"/>
          </a:xfrm>
          <a:prstGeom prst="rect">
            <a:avLst/>
          </a:prstGeom>
          <a:noFill/>
        </p:spPr>
        <p:txBody>
          <a:bodyPr wrap="none" rtlCol="0">
            <a:spAutoFit/>
          </a:bodyPr>
          <a:lstStyle/>
          <a:p>
            <a:r>
              <a:rPr lang="en-US" dirty="0" smtClean="0">
                <a:solidFill>
                  <a:prstClr val="black"/>
                </a:solidFill>
              </a:rPr>
              <a:t>Year: 1998</a:t>
            </a:r>
            <a:endParaRPr lang="en-US" dirty="0">
              <a:solidFill>
                <a:prstClr val="black"/>
              </a:solidFill>
            </a:endParaRPr>
          </a:p>
        </p:txBody>
      </p:sp>
      <p:sp>
        <p:nvSpPr>
          <p:cNvPr id="17" name="TextBox 16"/>
          <p:cNvSpPr txBox="1"/>
          <p:nvPr/>
        </p:nvSpPr>
        <p:spPr>
          <a:xfrm>
            <a:off x="1822412" y="6019800"/>
            <a:ext cx="463588" cy="369332"/>
          </a:xfrm>
          <a:prstGeom prst="rect">
            <a:avLst/>
          </a:prstGeom>
          <a:noFill/>
        </p:spPr>
        <p:txBody>
          <a:bodyPr wrap="none" rtlCol="0">
            <a:spAutoFit/>
          </a:bodyPr>
          <a:lstStyle/>
          <a:p>
            <a:r>
              <a:rPr lang="en-US" dirty="0" smtClean="0">
                <a:solidFill>
                  <a:prstClr val="black"/>
                </a:solidFill>
              </a:rPr>
              <a:t>3D</a:t>
            </a:r>
            <a:endParaRPr lang="en-US" dirty="0">
              <a:solidFill>
                <a:prstClr val="black"/>
              </a:solidFill>
            </a:endParaRPr>
          </a:p>
        </p:txBody>
      </p:sp>
      <p:sp>
        <p:nvSpPr>
          <p:cNvPr id="19" name="TextBox 18"/>
          <p:cNvSpPr txBox="1"/>
          <p:nvPr/>
        </p:nvSpPr>
        <p:spPr>
          <a:xfrm>
            <a:off x="3200400" y="6019800"/>
            <a:ext cx="1029513" cy="369332"/>
          </a:xfrm>
          <a:prstGeom prst="rect">
            <a:avLst/>
          </a:prstGeom>
          <a:noFill/>
        </p:spPr>
        <p:txBody>
          <a:bodyPr wrap="none" rtlCol="0">
            <a:spAutoFit/>
          </a:bodyPr>
          <a:lstStyle/>
          <a:p>
            <a:r>
              <a:rPr lang="en-US" dirty="0" smtClean="0">
                <a:solidFill>
                  <a:prstClr val="black"/>
                </a:solidFill>
              </a:rPr>
              <a:t>Additive</a:t>
            </a:r>
            <a:endParaRPr lang="en-US" dirty="0">
              <a:solidFill>
                <a:prstClr val="black"/>
              </a:solidFill>
            </a:endParaRPr>
          </a:p>
        </p:txBody>
      </p:sp>
      <p:sp>
        <p:nvSpPr>
          <p:cNvPr id="20" name="TextBox 19"/>
          <p:cNvSpPr txBox="1"/>
          <p:nvPr/>
        </p:nvSpPr>
        <p:spPr>
          <a:xfrm>
            <a:off x="4572000" y="6019800"/>
            <a:ext cx="1433919" cy="369332"/>
          </a:xfrm>
          <a:prstGeom prst="rect">
            <a:avLst/>
          </a:prstGeom>
          <a:noFill/>
        </p:spPr>
        <p:txBody>
          <a:bodyPr wrap="square" rtlCol="0">
            <a:spAutoFit/>
          </a:bodyPr>
          <a:lstStyle/>
          <a:p>
            <a:r>
              <a:rPr lang="en-US" dirty="0" smtClean="0">
                <a:solidFill>
                  <a:prstClr val="black"/>
                </a:solidFill>
              </a:rPr>
              <a:t>Compositive</a:t>
            </a:r>
            <a:endParaRPr lang="en-US" dirty="0">
              <a:solidFill>
                <a:prstClr val="black"/>
              </a:solidFill>
            </a:endParaRPr>
          </a:p>
        </p:txBody>
      </p:sp>
      <p:sp>
        <p:nvSpPr>
          <p:cNvPr id="21" name="TextBox 20"/>
          <p:cNvSpPr txBox="1"/>
          <p:nvPr/>
        </p:nvSpPr>
        <p:spPr>
          <a:xfrm>
            <a:off x="6096000" y="6031468"/>
            <a:ext cx="1649747" cy="369332"/>
          </a:xfrm>
          <a:prstGeom prst="rect">
            <a:avLst/>
          </a:prstGeom>
          <a:noFill/>
        </p:spPr>
        <p:txBody>
          <a:bodyPr wrap="none" rtlCol="0">
            <a:spAutoFit/>
          </a:bodyPr>
          <a:lstStyle/>
          <a:p>
            <a:r>
              <a:rPr lang="en-US" dirty="0" smtClean="0">
                <a:solidFill>
                  <a:prstClr val="black"/>
                </a:solidFill>
              </a:rPr>
              <a:t>Diffeomorphic</a:t>
            </a:r>
            <a:endParaRPr lang="en-US" dirty="0">
              <a:solidFill>
                <a:prstClr val="black"/>
              </a:solidFill>
            </a:endParaRPr>
          </a:p>
        </p:txBody>
      </p:sp>
      <p:sp>
        <p:nvSpPr>
          <p:cNvPr id="22" name="Slide Number Placeholder 3"/>
          <p:cNvSpPr>
            <a:spLocks noGrp="1"/>
          </p:cNvSpPr>
          <p:nvPr>
            <p:ph type="sldNum" sz="quarter" idx="10"/>
          </p:nvPr>
        </p:nvSpPr>
        <p:spPr>
          <a:xfrm>
            <a:off x="8597900" y="6437313"/>
            <a:ext cx="498475" cy="365125"/>
          </a:xfrm>
        </p:spPr>
        <p:txBody>
          <a:bodyPr/>
          <a:lstStyle/>
          <a:p>
            <a:pPr>
              <a:defRPr/>
            </a:pPr>
            <a:fld id="{59E6A499-BCAC-488B-92D7-8472BEC8675E}" type="slidenum">
              <a:rPr lang="en-US">
                <a:solidFill>
                  <a:srgbClr val="000000">
                    <a:tint val="75000"/>
                  </a:srgbClr>
                </a:solidFill>
              </a:rPr>
              <a:pPr>
                <a:defRPr/>
              </a:pPr>
              <a:t>57</a:t>
            </a:fld>
            <a:endParaRPr lang="en-US" dirty="0">
              <a:solidFill>
                <a:srgbClr val="000000">
                  <a:tint val="75000"/>
                </a:srgbClr>
              </a:solidFill>
            </a:endParaRPr>
          </a:p>
        </p:txBody>
      </p:sp>
    </p:spTree>
    <p:extLst>
      <p:ext uri="{BB962C8B-B14F-4D97-AF65-F5344CB8AC3E}">
        <p14:creationId xmlns:p14="http://schemas.microsoft.com/office/powerpoint/2010/main" val="27638626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CDR and CAR</a:t>
            </a:r>
            <a:endParaRPr lang="en-US" dirty="0"/>
          </a:p>
        </p:txBody>
      </p:sp>
      <p:pic>
        <p:nvPicPr>
          <p:cNvPr id="27650" name="Picture 2"/>
          <p:cNvPicPr>
            <a:picLocks noGrp="1" noChangeAspect="1" noChangeArrowheads="1"/>
          </p:cNvPicPr>
          <p:nvPr>
            <p:ph idx="1"/>
          </p:nvPr>
        </p:nvPicPr>
        <p:blipFill>
          <a:blip r:embed="rId2"/>
          <a:srcRect/>
          <a:stretch>
            <a:fillRect/>
          </a:stretch>
        </p:blipFill>
        <p:spPr bwMode="auto">
          <a:xfrm>
            <a:off x="1162050" y="1819275"/>
            <a:ext cx="6686550" cy="2371725"/>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1933575" y="4276725"/>
            <a:ext cx="5276850" cy="2276475"/>
          </a:xfrm>
          <a:prstGeom prst="rect">
            <a:avLst/>
          </a:prstGeom>
          <a:noFill/>
          <a:ln w="9525">
            <a:noFill/>
            <a:miter lim="800000"/>
            <a:headEnd/>
            <a:tailEnd/>
          </a:ln>
          <a:effectLst/>
        </p:spPr>
      </p:pic>
      <p:sp>
        <p:nvSpPr>
          <p:cNvPr id="5" name="Slide Number Placeholder 3"/>
          <p:cNvSpPr>
            <a:spLocks noGrp="1"/>
          </p:cNvSpPr>
          <p:nvPr>
            <p:ph type="sldNum" sz="quarter" idx="10"/>
          </p:nvPr>
        </p:nvSpPr>
        <p:spPr>
          <a:xfrm>
            <a:off x="8597900" y="6437313"/>
            <a:ext cx="498475" cy="365125"/>
          </a:xfrm>
        </p:spPr>
        <p:txBody>
          <a:bodyPr/>
          <a:lstStyle/>
          <a:p>
            <a:pPr>
              <a:defRPr/>
            </a:pPr>
            <a:fld id="{59E6A499-BCAC-488B-92D7-8472BEC8675E}" type="slidenum">
              <a:rPr lang="en-US">
                <a:solidFill>
                  <a:srgbClr val="000000">
                    <a:tint val="75000"/>
                  </a:srgbClr>
                </a:solidFill>
              </a:rPr>
              <a:pPr>
                <a:defRPr/>
              </a:pPr>
              <a:t>58</a:t>
            </a:fld>
            <a:endParaRPr lang="en-US" dirty="0">
              <a:solidFill>
                <a:srgbClr val="000000">
                  <a:tint val="75000"/>
                </a:srgbClr>
              </a:solidFill>
            </a:endParaRPr>
          </a:p>
        </p:txBody>
      </p:sp>
    </p:spTree>
    <p:extLst>
      <p:ext uri="{BB962C8B-B14F-4D97-AF65-F5344CB8AC3E}">
        <p14:creationId xmlns:p14="http://schemas.microsoft.com/office/powerpoint/2010/main" val="37289255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Our </a:t>
            </a:r>
            <a:r>
              <a:rPr lang="en-US" dirty="0"/>
              <a:t>preliminary results show that the automated computation of CDR and CAR from composite diffeomorphic segmentation of monocular image sequences yield values comparable with those from the </a:t>
            </a:r>
            <a:r>
              <a:rPr lang="en-US" dirty="0" smtClean="0"/>
              <a:t> </a:t>
            </a:r>
            <a:r>
              <a:rPr lang="en-US" dirty="0"/>
              <a:t>two </a:t>
            </a:r>
            <a:r>
              <a:rPr lang="en-US" dirty="0" smtClean="0"/>
              <a:t>established techniques.</a:t>
            </a:r>
          </a:p>
          <a:p>
            <a:r>
              <a:rPr lang="en-US" dirty="0" smtClean="0"/>
              <a:t>This method </a:t>
            </a:r>
            <a:r>
              <a:rPr lang="en-US" dirty="0"/>
              <a:t>may provide </a:t>
            </a:r>
            <a:r>
              <a:rPr lang="en-US" dirty="0" smtClean="0"/>
              <a:t> a framework to develop an application unto global </a:t>
            </a:r>
            <a:r>
              <a:rPr lang="en-US" dirty="0"/>
              <a:t>healthcare with a cost-effective yet accurate tool for management of glaucoma in its early </a:t>
            </a:r>
            <a:r>
              <a:rPr lang="en-US" dirty="0" smtClean="0"/>
              <a:t>stage in resource poor-regions. </a:t>
            </a:r>
            <a:endParaRPr lang="en-US" dirty="0"/>
          </a:p>
        </p:txBody>
      </p:sp>
      <p:sp>
        <p:nvSpPr>
          <p:cNvPr id="4" name="Slide Number Placeholder 3"/>
          <p:cNvSpPr>
            <a:spLocks noGrp="1"/>
          </p:cNvSpPr>
          <p:nvPr>
            <p:ph type="sldNum" sz="quarter" idx="10"/>
          </p:nvPr>
        </p:nvSpPr>
        <p:spPr>
          <a:xfrm>
            <a:off x="8597900" y="6437313"/>
            <a:ext cx="498475" cy="365125"/>
          </a:xfrm>
        </p:spPr>
        <p:txBody>
          <a:bodyPr/>
          <a:lstStyle/>
          <a:p>
            <a:pPr>
              <a:defRPr/>
            </a:pPr>
            <a:fld id="{59E6A499-BCAC-488B-92D7-8472BEC8675E}" type="slidenum">
              <a:rPr lang="en-US">
                <a:solidFill>
                  <a:srgbClr val="000000">
                    <a:tint val="75000"/>
                  </a:srgbClr>
                </a:solidFill>
              </a:rPr>
              <a:pPr>
                <a:defRPr/>
              </a:pPr>
              <a:t>59</a:t>
            </a:fld>
            <a:endParaRPr lang="en-US" dirty="0">
              <a:solidFill>
                <a:srgbClr val="000000">
                  <a:tint val="75000"/>
                </a:srgbClr>
              </a:solidFill>
            </a:endParaRPr>
          </a:p>
        </p:txBody>
      </p:sp>
    </p:spTree>
    <p:extLst>
      <p:ext uri="{BB962C8B-B14F-4D97-AF65-F5344CB8AC3E}">
        <p14:creationId xmlns:p14="http://schemas.microsoft.com/office/powerpoint/2010/main" val="1317494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pPr eaLnBrk="1" hangingPunct="1">
              <a:defRPr/>
            </a:pPr>
            <a:r>
              <a:rPr lang="en-US" altLang="ko-KR" sz="4000" smtClean="0">
                <a:solidFill>
                  <a:schemeClr val="bg1"/>
                </a:solidFill>
                <a:ea typeface="굴림" pitchFamily="50" charset="-127"/>
              </a:rPr>
              <a:t>Nearest Neighbor Tight Binding Model (NN TBM)</a:t>
            </a:r>
          </a:p>
        </p:txBody>
      </p:sp>
      <p:pic>
        <p:nvPicPr>
          <p:cNvPr id="512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05000"/>
            <a:ext cx="7818438" cy="193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Text Box 7"/>
          <p:cNvSpPr txBox="1">
            <a:spLocks noChangeArrowheads="1"/>
          </p:cNvSpPr>
          <p:nvPr/>
        </p:nvSpPr>
        <p:spPr bwMode="auto">
          <a:xfrm>
            <a:off x="762000" y="3886200"/>
            <a:ext cx="76962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buFontTx/>
              <a:buChar char="•"/>
            </a:pPr>
            <a:r>
              <a:rPr lang="ko-KR" altLang="en-US" sz="2000" smtClean="0">
                <a:solidFill>
                  <a:srgbClr val="000000"/>
                </a:solidFill>
                <a:ea typeface="Gulim" pitchFamily="34" charset="-127"/>
              </a:rPr>
              <a:t> </a:t>
            </a:r>
            <a:r>
              <a:rPr lang="en-US" altLang="ko-KR" sz="2000" smtClean="0">
                <a:solidFill>
                  <a:srgbClr val="000000"/>
                </a:solidFill>
                <a:ea typeface="Gulim" pitchFamily="34" charset="-127"/>
              </a:rPr>
              <a:t>The nearest neighbor hopping:  	   </a:t>
            </a:r>
            <a:r>
              <a:rPr lang="en-US" altLang="ko-KR" sz="2000" i="1" smtClean="0">
                <a:solidFill>
                  <a:srgbClr val="000000"/>
                </a:solidFill>
                <a:latin typeface="Century Schoolbook" pitchFamily="18" charset="0"/>
                <a:ea typeface="Gulim" pitchFamily="34" charset="-127"/>
              </a:rPr>
              <a:t>t</a:t>
            </a:r>
            <a:r>
              <a:rPr lang="en-US" altLang="ko-KR" sz="2000" baseline="-25000" smtClean="0">
                <a:solidFill>
                  <a:srgbClr val="000000"/>
                </a:solidFill>
                <a:latin typeface="Century Schoolbook" pitchFamily="18" charset="0"/>
                <a:ea typeface="Gulim" pitchFamily="34" charset="-127"/>
              </a:rPr>
              <a:t>0</a:t>
            </a:r>
            <a:r>
              <a:rPr lang="en-US" altLang="ko-KR" sz="2000" smtClean="0">
                <a:solidFill>
                  <a:srgbClr val="000000"/>
                </a:solidFill>
                <a:ea typeface="Gulim" pitchFamily="34" charset="-127"/>
              </a:rPr>
              <a:t> </a:t>
            </a:r>
            <a:r>
              <a:rPr lang="en-US" altLang="ko-KR" sz="2000" smtClean="0">
                <a:solidFill>
                  <a:srgbClr val="000000"/>
                </a:solidFill>
                <a:latin typeface="Century Schoolbook" pitchFamily="18" charset="0"/>
                <a:ea typeface="Gulim" pitchFamily="34" charset="-127"/>
              </a:rPr>
              <a:t>= </a:t>
            </a:r>
            <a:r>
              <a:rPr lang="en-US" altLang="ko-KR" sz="2000" smtClean="0">
                <a:solidFill>
                  <a:srgbClr val="000000"/>
                </a:solidFill>
                <a:ea typeface="Gulim" pitchFamily="34" charset="-127"/>
              </a:rPr>
              <a:t>-</a:t>
            </a:r>
            <a:r>
              <a:rPr lang="en-US" altLang="ko-KR" sz="2000" smtClean="0">
                <a:solidFill>
                  <a:srgbClr val="000000"/>
                </a:solidFill>
                <a:latin typeface="Century Schoolbook" pitchFamily="18" charset="0"/>
                <a:ea typeface="Gulim" pitchFamily="34" charset="-127"/>
              </a:rPr>
              <a:t> 2.7</a:t>
            </a:r>
            <a:r>
              <a:rPr lang="en-US" altLang="ko-KR" sz="2000" smtClean="0">
                <a:solidFill>
                  <a:srgbClr val="000000"/>
                </a:solidFill>
                <a:ea typeface="Gulim" pitchFamily="34" charset="-127"/>
              </a:rPr>
              <a:t> </a:t>
            </a:r>
            <a:r>
              <a:rPr lang="en-US" altLang="ko-KR" sz="2000" smtClean="0">
                <a:solidFill>
                  <a:srgbClr val="000000"/>
                </a:solidFill>
                <a:latin typeface="Times New Roman" pitchFamily="18" charset="0"/>
                <a:ea typeface="Gulim" pitchFamily="34" charset="-127"/>
              </a:rPr>
              <a:t>eV</a:t>
            </a:r>
          </a:p>
          <a:p>
            <a:pPr eaLnBrk="0" fontAlgn="base" hangingPunct="0">
              <a:spcBef>
                <a:spcPct val="50000"/>
              </a:spcBef>
              <a:spcAft>
                <a:spcPct val="0"/>
              </a:spcAft>
              <a:buFontTx/>
              <a:buChar char="•"/>
            </a:pPr>
            <a:r>
              <a:rPr lang="en-US" altLang="ko-KR" sz="2000" smtClean="0">
                <a:solidFill>
                  <a:srgbClr val="000000"/>
                </a:solidFill>
                <a:ea typeface="Gulim" pitchFamily="34" charset="-127"/>
              </a:rPr>
              <a:t>The intrinsic spin-orbit coupling:                </a:t>
            </a:r>
            <a:r>
              <a:rPr lang="en-US" altLang="ko-KR" sz="2000" smtClean="0">
                <a:solidFill>
                  <a:srgbClr val="000000"/>
                </a:solidFill>
                <a:latin typeface="Symbol" pitchFamily="18" charset="2"/>
                <a:ea typeface="Gulim" pitchFamily="34" charset="-127"/>
              </a:rPr>
              <a:t>D</a:t>
            </a:r>
            <a:r>
              <a:rPr lang="en-US" altLang="ko-KR" sz="2000" smtClean="0">
                <a:solidFill>
                  <a:srgbClr val="000000"/>
                </a:solidFill>
                <a:ea typeface="Gulim" pitchFamily="34" charset="-127"/>
              </a:rPr>
              <a:t>	</a:t>
            </a:r>
          </a:p>
          <a:p>
            <a:pPr eaLnBrk="0" fontAlgn="base" hangingPunct="0">
              <a:spcBef>
                <a:spcPct val="50000"/>
              </a:spcBef>
              <a:spcAft>
                <a:spcPct val="0"/>
              </a:spcAft>
              <a:buFontTx/>
              <a:buChar char="•"/>
            </a:pPr>
            <a:r>
              <a:rPr lang="en-US" altLang="ko-KR" sz="2000" smtClean="0">
                <a:solidFill>
                  <a:srgbClr val="000000"/>
                </a:solidFill>
                <a:ea typeface="Gulim" pitchFamily="34" charset="-127"/>
              </a:rPr>
              <a:t>An onsite sub-lattice potential difference:  </a:t>
            </a:r>
            <a:r>
              <a:rPr lang="en-US" altLang="ko-KR" sz="2000" i="1" smtClean="0">
                <a:solidFill>
                  <a:srgbClr val="000000"/>
                </a:solidFill>
                <a:latin typeface="Century Schoolbook" pitchFamily="18" charset="0"/>
                <a:ea typeface="Gulim" pitchFamily="34" charset="-127"/>
              </a:rPr>
              <a:t>m</a:t>
            </a:r>
          </a:p>
          <a:p>
            <a:pPr eaLnBrk="0" fontAlgn="base" hangingPunct="0">
              <a:spcBef>
                <a:spcPct val="50000"/>
              </a:spcBef>
              <a:spcAft>
                <a:spcPct val="0"/>
              </a:spcAft>
              <a:buFontTx/>
              <a:buChar char="•"/>
            </a:pPr>
            <a:r>
              <a:rPr lang="en-US" altLang="ko-KR" sz="2000" smtClean="0">
                <a:solidFill>
                  <a:srgbClr val="000000"/>
                </a:solidFill>
                <a:ea typeface="Gulim" pitchFamily="34" charset="-127"/>
              </a:rPr>
              <a:t>Neglect conventional spin-independent NNN hopping.</a:t>
            </a:r>
          </a:p>
          <a:p>
            <a:pPr eaLnBrk="0" fontAlgn="base" hangingPunct="0">
              <a:spcBef>
                <a:spcPct val="50000"/>
              </a:spcBef>
              <a:spcAft>
                <a:spcPct val="0"/>
              </a:spcAft>
              <a:buFontTx/>
              <a:buChar char="•"/>
            </a:pPr>
            <a:r>
              <a:rPr lang="en-US" altLang="ko-KR" sz="2000" smtClean="0">
                <a:solidFill>
                  <a:srgbClr val="000000"/>
                </a:solidFill>
                <a:ea typeface="Gulim" pitchFamily="34" charset="-127"/>
              </a:rPr>
              <a:t>Where </a:t>
            </a:r>
            <a:r>
              <a:rPr lang="en-US" altLang="ko-KR" sz="2000" smtClean="0">
                <a:solidFill>
                  <a:srgbClr val="000000"/>
                </a:solidFill>
                <a:latin typeface="Symbol" pitchFamily="18" charset="2"/>
                <a:ea typeface="Gulim" pitchFamily="34" charset="-127"/>
              </a:rPr>
              <a:t>n</a:t>
            </a:r>
            <a:r>
              <a:rPr lang="en-US" altLang="ko-KR" sz="2000" i="1" baseline="-25000" smtClean="0">
                <a:solidFill>
                  <a:srgbClr val="000000"/>
                </a:solidFill>
                <a:latin typeface="Century Schoolbook" pitchFamily="18" charset="0"/>
                <a:ea typeface="Gulim" pitchFamily="34" charset="-127"/>
              </a:rPr>
              <a:t>ij</a:t>
            </a:r>
            <a:r>
              <a:rPr lang="en-US" altLang="ko-KR" sz="2000" baseline="-25000" smtClean="0">
                <a:solidFill>
                  <a:srgbClr val="000000"/>
                </a:solidFill>
                <a:ea typeface="Gulim" pitchFamily="34" charset="-127"/>
              </a:rPr>
              <a:t> </a:t>
            </a:r>
            <a:r>
              <a:rPr lang="en-US" altLang="ko-KR" sz="2000" smtClean="0">
                <a:solidFill>
                  <a:srgbClr val="000000"/>
                </a:solidFill>
                <a:ea typeface="Gulim" pitchFamily="34" charset="-127"/>
              </a:rPr>
              <a:t>is </a:t>
            </a:r>
            <a:r>
              <a:rPr lang="en-US" altLang="ko-KR" sz="2000" smtClean="0">
                <a:solidFill>
                  <a:srgbClr val="000000"/>
                </a:solidFill>
                <a:latin typeface="Century Schoolbook" pitchFamily="18" charset="0"/>
                <a:ea typeface="Gulim" pitchFamily="34" charset="-127"/>
              </a:rPr>
              <a:t>+1</a:t>
            </a:r>
            <a:r>
              <a:rPr lang="en-US" altLang="ko-KR" sz="2000" smtClean="0">
                <a:solidFill>
                  <a:srgbClr val="000000"/>
                </a:solidFill>
                <a:ea typeface="Gulim" pitchFamily="34" charset="-127"/>
              </a:rPr>
              <a:t>( -</a:t>
            </a:r>
            <a:r>
              <a:rPr lang="en-US" altLang="ko-KR" sz="2000" smtClean="0">
                <a:solidFill>
                  <a:srgbClr val="000000"/>
                </a:solidFill>
                <a:latin typeface="Century Schoolbook" pitchFamily="18" charset="0"/>
                <a:ea typeface="Gulim" pitchFamily="34" charset="-127"/>
              </a:rPr>
              <a:t>1</a:t>
            </a:r>
            <a:r>
              <a:rPr lang="en-US" altLang="ko-KR" sz="2000" smtClean="0">
                <a:solidFill>
                  <a:srgbClr val="000000"/>
                </a:solidFill>
                <a:ea typeface="Gulim" pitchFamily="34" charset="-127"/>
              </a:rPr>
              <a:t>) for carriers that make a LH(RH) turn as </a:t>
            </a:r>
            <a:r>
              <a:rPr lang="en-US" altLang="ko-KR" sz="2000" i="1" smtClean="0">
                <a:solidFill>
                  <a:srgbClr val="000000"/>
                </a:solidFill>
                <a:latin typeface="Century Schoolbook" pitchFamily="18" charset="0"/>
                <a:ea typeface="Gulim" pitchFamily="34" charset="-127"/>
              </a:rPr>
              <a:t>j</a:t>
            </a:r>
            <a:r>
              <a:rPr lang="en-US" altLang="ko-KR" sz="2000" smtClean="0">
                <a:solidFill>
                  <a:srgbClr val="000000"/>
                </a:solidFill>
                <a:latin typeface="Century Schoolbook" pitchFamily="18" charset="0"/>
                <a:ea typeface="Gulim" pitchFamily="34" charset="-127"/>
              </a:rPr>
              <a:t> </a:t>
            </a:r>
            <a:r>
              <a:rPr lang="en-US" altLang="ko-KR" sz="2000" smtClean="0">
                <a:solidFill>
                  <a:srgbClr val="000000"/>
                </a:solidFill>
                <a:latin typeface="Verdana" pitchFamily="34" charset="0"/>
                <a:ea typeface="Gulim" pitchFamily="34" charset="-127"/>
              </a:rPr>
              <a:t>-&gt;</a:t>
            </a:r>
            <a:r>
              <a:rPr lang="en-US" altLang="ko-KR" sz="2000" smtClean="0">
                <a:solidFill>
                  <a:srgbClr val="000000"/>
                </a:solidFill>
                <a:latin typeface="Century Schoolbook" pitchFamily="18" charset="0"/>
                <a:ea typeface="Gulim" pitchFamily="34" charset="-127"/>
              </a:rPr>
              <a:t> </a:t>
            </a:r>
            <a:r>
              <a:rPr lang="en-US" altLang="ko-KR" sz="2000" i="1" smtClean="0">
                <a:solidFill>
                  <a:srgbClr val="000000"/>
                </a:solidFill>
                <a:latin typeface="Century Schoolbook" pitchFamily="18" charset="0"/>
                <a:ea typeface="Gulim" pitchFamily="34" charset="-127"/>
              </a:rPr>
              <a:t>i</a:t>
            </a:r>
            <a:r>
              <a:rPr lang="en-US" altLang="ko-KR" sz="2000" smtClean="0">
                <a:solidFill>
                  <a:srgbClr val="000000"/>
                </a:solidFill>
                <a:ea typeface="Gulim" pitchFamily="34" charset="-127"/>
              </a:rPr>
              <a:t>.</a:t>
            </a:r>
          </a:p>
        </p:txBody>
      </p:sp>
      <p:sp>
        <p:nvSpPr>
          <p:cNvPr id="5125" name="Rectangle 10"/>
          <p:cNvSpPr>
            <a:spLocks noChangeArrowheads="1"/>
          </p:cNvSpPr>
          <p:nvPr/>
        </p:nvSpPr>
        <p:spPr bwMode="auto">
          <a:xfrm>
            <a:off x="7391400" y="1828800"/>
            <a:ext cx="914400" cy="685800"/>
          </a:xfrm>
          <a:prstGeom prst="rect">
            <a:avLst/>
          </a:prstGeom>
          <a:solidFill>
            <a:schemeClr val="tx1"/>
          </a:solidFill>
          <a:ln w="762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grpSp>
        <p:nvGrpSpPr>
          <p:cNvPr id="5126" name="Group 15"/>
          <p:cNvGrpSpPr>
            <a:grpSpLocks/>
          </p:cNvGrpSpPr>
          <p:nvPr/>
        </p:nvGrpSpPr>
        <p:grpSpPr bwMode="auto">
          <a:xfrm>
            <a:off x="5181600" y="1981200"/>
            <a:ext cx="2362200" cy="457200"/>
            <a:chOff x="2592" y="2784"/>
            <a:chExt cx="1488" cy="288"/>
          </a:xfrm>
        </p:grpSpPr>
        <p:sp>
          <p:nvSpPr>
            <p:cNvPr id="5132" name="AutoShape 11"/>
            <p:cNvSpPr>
              <a:spLocks noChangeArrowheads="1"/>
            </p:cNvSpPr>
            <p:nvPr/>
          </p:nvSpPr>
          <p:spPr bwMode="auto">
            <a:xfrm>
              <a:off x="2592" y="2784"/>
              <a:ext cx="1488" cy="288"/>
            </a:xfrm>
            <a:prstGeom prst="wedgeRoundRectCallout">
              <a:avLst>
                <a:gd name="adj1" fmla="val -34407"/>
                <a:gd name="adj2" fmla="val 180208"/>
                <a:gd name="adj3" fmla="val 16667"/>
              </a:avLst>
            </a:prstGeom>
            <a:solidFill>
              <a:schemeClr val="tx2"/>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ko-KR" altLang="en-US" smtClean="0">
                <a:solidFill>
                  <a:srgbClr val="FFFFFF"/>
                </a:solidFill>
                <a:ea typeface="Gulim" pitchFamily="34" charset="-127"/>
              </a:endParaRPr>
            </a:p>
          </p:txBody>
        </p:sp>
        <p:sp>
          <p:nvSpPr>
            <p:cNvPr id="5133" name="Text Box 12"/>
            <p:cNvSpPr txBox="1">
              <a:spLocks noChangeArrowheads="1"/>
            </p:cNvSpPr>
            <p:nvPr/>
          </p:nvSpPr>
          <p:spPr bwMode="auto">
            <a:xfrm>
              <a:off x="2640" y="2784"/>
              <a:ext cx="1404" cy="2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0000A4"/>
                  </a:solidFill>
                  <a:ea typeface="Gulim" pitchFamily="34" charset="-127"/>
                </a:rPr>
                <a:t>Gap  inducing terms</a:t>
              </a:r>
            </a:p>
          </p:txBody>
        </p:sp>
      </p:grpSp>
      <p:sp>
        <p:nvSpPr>
          <p:cNvPr id="5127" name="Text Box 13"/>
          <p:cNvSpPr txBox="1">
            <a:spLocks noChangeArrowheads="1"/>
          </p:cNvSpPr>
          <p:nvPr/>
        </p:nvSpPr>
        <p:spPr bwMode="auto">
          <a:xfrm>
            <a:off x="381000" y="6172200"/>
            <a:ext cx="594360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ltLang="ko-KR" sz="1400" smtClean="0">
                <a:solidFill>
                  <a:srgbClr val="0000A4"/>
                </a:solidFill>
                <a:ea typeface="Gulim" pitchFamily="34" charset="-127"/>
              </a:rPr>
              <a:t>Introduced by:	F.D.M. Haldane, PRL </a:t>
            </a:r>
            <a:r>
              <a:rPr lang="en-US" altLang="ko-KR" sz="1400" b="1" smtClean="0">
                <a:solidFill>
                  <a:srgbClr val="0000A4"/>
                </a:solidFill>
                <a:ea typeface="Gulim" pitchFamily="34" charset="-127"/>
              </a:rPr>
              <a:t>61</a:t>
            </a:r>
            <a:r>
              <a:rPr lang="en-US" altLang="ko-KR" sz="1400" smtClean="0">
                <a:solidFill>
                  <a:srgbClr val="0000A4"/>
                </a:solidFill>
                <a:ea typeface="Gulim" pitchFamily="34" charset="-127"/>
              </a:rPr>
              <a:t>, 2015 (1988).</a:t>
            </a:r>
          </a:p>
          <a:p>
            <a:pPr eaLnBrk="0" fontAlgn="base" hangingPunct="0">
              <a:spcBef>
                <a:spcPct val="0"/>
              </a:spcBef>
              <a:spcAft>
                <a:spcPct val="0"/>
              </a:spcAft>
            </a:pPr>
            <a:r>
              <a:rPr lang="en-US" altLang="ko-KR" sz="1400" smtClean="0">
                <a:solidFill>
                  <a:srgbClr val="0000A4"/>
                </a:solidFill>
                <a:ea typeface="Gulim" pitchFamily="34" charset="-127"/>
              </a:rPr>
              <a:t>Popularized by: 	C.L. Kane and E.J. Mele, PRL </a:t>
            </a:r>
            <a:r>
              <a:rPr lang="en-US" altLang="ko-KR" sz="1400" b="1" smtClean="0">
                <a:solidFill>
                  <a:srgbClr val="0000A4"/>
                </a:solidFill>
                <a:ea typeface="Gulim" pitchFamily="34" charset="-127"/>
              </a:rPr>
              <a:t>95</a:t>
            </a:r>
            <a:r>
              <a:rPr lang="en-US" altLang="ko-KR" sz="1400" smtClean="0">
                <a:solidFill>
                  <a:srgbClr val="0000A4"/>
                </a:solidFill>
                <a:ea typeface="Gulim" pitchFamily="34" charset="-127"/>
              </a:rPr>
              <a:t>, 226801 (2005)</a:t>
            </a:r>
          </a:p>
        </p:txBody>
      </p:sp>
      <p:sp>
        <p:nvSpPr>
          <p:cNvPr id="5128" name="Line 16"/>
          <p:cNvSpPr>
            <a:spLocks noChangeShapeType="1"/>
          </p:cNvSpPr>
          <p:nvPr/>
        </p:nvSpPr>
        <p:spPr bwMode="auto">
          <a:xfrm flipH="1" flipV="1">
            <a:off x="7391400" y="3429000"/>
            <a:ext cx="609600" cy="60960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5129" name="Text Box 17"/>
          <p:cNvSpPr txBox="1">
            <a:spLocks noChangeArrowheads="1"/>
          </p:cNvSpPr>
          <p:nvPr/>
        </p:nvSpPr>
        <p:spPr bwMode="auto">
          <a:xfrm>
            <a:off x="7391400" y="4038600"/>
            <a:ext cx="1295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z="1200" smtClean="0">
                <a:solidFill>
                  <a:srgbClr val="000000"/>
                </a:solidFill>
                <a:ea typeface="Gulim" pitchFamily="34" charset="-127"/>
              </a:rPr>
              <a:t>A/B pseudospin</a:t>
            </a:r>
          </a:p>
          <a:p>
            <a:pPr eaLnBrk="0" fontAlgn="base" hangingPunct="0">
              <a:spcBef>
                <a:spcPct val="50000"/>
              </a:spcBef>
              <a:spcAft>
                <a:spcPct val="0"/>
              </a:spcAft>
            </a:pPr>
            <a:r>
              <a:rPr lang="en-US" altLang="ko-KR" sz="1200" smtClean="0">
                <a:solidFill>
                  <a:srgbClr val="000000"/>
                </a:solidFill>
                <a:ea typeface="Gulim" pitchFamily="34" charset="-127"/>
              </a:rPr>
              <a:t>Pauli matrix</a:t>
            </a:r>
          </a:p>
        </p:txBody>
      </p:sp>
      <p:sp>
        <p:nvSpPr>
          <p:cNvPr id="5130" name="Line 18"/>
          <p:cNvSpPr>
            <a:spLocks noChangeShapeType="1"/>
          </p:cNvSpPr>
          <p:nvPr/>
        </p:nvSpPr>
        <p:spPr bwMode="auto">
          <a:xfrm flipH="1">
            <a:off x="4572000" y="1981200"/>
            <a:ext cx="0" cy="106680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5131" name="Text Box 19"/>
          <p:cNvSpPr txBox="1">
            <a:spLocks noChangeArrowheads="1"/>
          </p:cNvSpPr>
          <p:nvPr/>
        </p:nvSpPr>
        <p:spPr bwMode="auto">
          <a:xfrm>
            <a:off x="3886200" y="1676400"/>
            <a:ext cx="1371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z="1200" smtClean="0">
                <a:solidFill>
                  <a:srgbClr val="000000"/>
                </a:solidFill>
                <a:ea typeface="Gulim" pitchFamily="34" charset="-127"/>
              </a:rPr>
              <a:t>Spin Pauli matrix</a:t>
            </a:r>
          </a:p>
        </p:txBody>
      </p:sp>
      <p:sp>
        <p:nvSpPr>
          <p:cNvPr id="14"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6</a:t>
            </a:fld>
            <a:endParaRPr lang="en-US"/>
          </a:p>
        </p:txBody>
      </p:sp>
    </p:spTree>
    <p:extLst>
      <p:ext uri="{BB962C8B-B14F-4D97-AF65-F5344CB8AC3E}">
        <p14:creationId xmlns:p14="http://schemas.microsoft.com/office/powerpoint/2010/main" val="13531465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b="1" dirty="0" smtClean="0"/>
              <a:t>Information Theoretic Approach via IJM to Segmenting MR Images with MS Lesions </a:t>
            </a:r>
            <a:br>
              <a:rPr lang="en-US" altLang="en-US" b="1" dirty="0" smtClean="0"/>
            </a:br>
            <a:r>
              <a:rPr lang="en-US" altLang="en-US" sz="1500" b="1" dirty="0" smtClean="0">
                <a:solidFill>
                  <a:srgbClr val="CC0000"/>
                </a:solidFill>
              </a:rPr>
              <a:t>Presentation by Jason E. Hill</a:t>
            </a:r>
            <a:endParaRPr lang="en-US" altLang="en-US" sz="1400" dirty="0" smtClean="0">
              <a:solidFill>
                <a:srgbClr val="CC0000"/>
              </a:solidFill>
            </a:endParaRPr>
          </a:p>
        </p:txBody>
      </p:sp>
      <p:sp>
        <p:nvSpPr>
          <p:cNvPr id="21" name="Content Placeholder 20"/>
          <p:cNvSpPr>
            <a:spLocks noGrp="1"/>
          </p:cNvSpPr>
          <p:nvPr>
            <p:ph idx="1"/>
          </p:nvPr>
        </p:nvSpPr>
        <p:spPr>
          <a:xfrm>
            <a:off x="0" y="1117600"/>
            <a:ext cx="9144000" cy="2616200"/>
          </a:xfrm>
        </p:spPr>
        <p:txBody>
          <a:bodyPr/>
          <a:lstStyle/>
          <a:p>
            <a:pPr marL="0" indent="0" algn="ctr" defTabSz="914142" eaLnBrk="1" hangingPunct="1">
              <a:defRPr/>
            </a:pPr>
            <a:endParaRPr lang="en-US" sz="1600" dirty="0" smtClean="0"/>
          </a:p>
          <a:p>
            <a:pPr algn="ctr"/>
            <a:r>
              <a:rPr lang="en-US" sz="3600" dirty="0" smtClean="0"/>
              <a:t>	AN INFORMATION THEORETIC APPROACH VIA </a:t>
            </a:r>
            <a:r>
              <a:rPr lang="en-US" sz="3600" dirty="0"/>
              <a:t>IJM </a:t>
            </a:r>
            <a:r>
              <a:rPr lang="en-US" sz="3600" dirty="0" smtClean="0"/>
              <a:t>TO SEGMENTING </a:t>
            </a:r>
            <a:r>
              <a:rPr lang="en-US" sz="3600" dirty="0"/>
              <a:t>MR </a:t>
            </a:r>
            <a:r>
              <a:rPr lang="en-US" sz="3600" dirty="0" smtClean="0"/>
              <a:t>IMAGES WITH </a:t>
            </a:r>
            <a:r>
              <a:rPr lang="en-US" sz="3600" dirty="0"/>
              <a:t>MS </a:t>
            </a:r>
            <a:r>
              <a:rPr lang="en-US" sz="3600" dirty="0" smtClean="0"/>
              <a:t>LESIONS</a:t>
            </a:r>
            <a:endParaRPr lang="en-US" sz="3600" dirty="0"/>
          </a:p>
          <a:p>
            <a:r>
              <a:rPr lang="en-US" sz="3600" dirty="0"/>
              <a:t/>
            </a:r>
            <a:br>
              <a:rPr lang="en-US" sz="3600" dirty="0"/>
            </a:br>
            <a:endParaRPr lang="en-US" sz="3600" dirty="0" smtClean="0"/>
          </a:p>
          <a:p>
            <a:pPr marL="0" indent="0" algn="ctr" defTabSz="914142" eaLnBrk="1" hangingPunct="1">
              <a:spcBef>
                <a:spcPts val="0"/>
              </a:spcBef>
              <a:spcAft>
                <a:spcPts val="0"/>
              </a:spcAft>
              <a:defRPr/>
            </a:pPr>
            <a:r>
              <a:rPr lang="en-US" sz="2000" dirty="0" smtClean="0"/>
              <a:t>Presentation by</a:t>
            </a:r>
          </a:p>
          <a:p>
            <a:pPr marL="0" indent="0" algn="ctr" defTabSz="914142" eaLnBrk="1" hangingPunct="1">
              <a:spcBef>
                <a:spcPts val="0"/>
              </a:spcBef>
              <a:spcAft>
                <a:spcPts val="0"/>
              </a:spcAft>
              <a:defRPr/>
            </a:pPr>
            <a:r>
              <a:rPr lang="en-US" sz="2000" b="1" dirty="0" smtClean="0"/>
              <a:t>Dr. Jason E. Hill</a:t>
            </a:r>
          </a:p>
          <a:p>
            <a:pPr marL="0" indent="0" algn="ctr" defTabSz="914142" eaLnBrk="1" hangingPunct="1">
              <a:spcBef>
                <a:spcPts val="0"/>
              </a:spcBef>
              <a:spcAft>
                <a:spcPts val="0"/>
              </a:spcAft>
              <a:defRPr/>
            </a:pPr>
            <a:endParaRPr lang="en-US" sz="2000" dirty="0" smtClean="0"/>
          </a:p>
          <a:p>
            <a:pPr marL="0" indent="0" algn="ctr" defTabSz="914142" eaLnBrk="1" hangingPunct="1">
              <a:spcBef>
                <a:spcPts val="0"/>
              </a:spcBef>
              <a:spcAft>
                <a:spcPts val="0"/>
              </a:spcAft>
              <a:defRPr/>
            </a:pPr>
            <a:r>
              <a:rPr lang="en-US" sz="1600" i="1" dirty="0" smtClean="0"/>
              <a:t>Co-authors </a:t>
            </a:r>
            <a:endParaRPr lang="en-US" sz="1600" dirty="0" smtClean="0"/>
          </a:p>
          <a:p>
            <a:pPr marL="0" indent="0" algn="ctr" defTabSz="914142" eaLnBrk="1" hangingPunct="1">
              <a:spcBef>
                <a:spcPts val="0"/>
              </a:spcBef>
              <a:spcAft>
                <a:spcPts val="0"/>
              </a:spcAft>
              <a:defRPr/>
            </a:pPr>
            <a:r>
              <a:rPr lang="en-US" sz="1600" dirty="0" smtClean="0"/>
              <a:t>Dr. Brian </a:t>
            </a:r>
            <a:r>
              <a:rPr lang="en-US" sz="1600" dirty="0" err="1" smtClean="0"/>
              <a:t>Nutter</a:t>
            </a:r>
            <a:r>
              <a:rPr lang="en-US" sz="1600" dirty="0" smtClean="0"/>
              <a:t> (TTU)</a:t>
            </a:r>
          </a:p>
          <a:p>
            <a:pPr marL="0" indent="0" algn="ctr" defTabSz="914142" eaLnBrk="1" hangingPunct="1">
              <a:spcBef>
                <a:spcPts val="0"/>
              </a:spcBef>
              <a:spcAft>
                <a:spcPts val="0"/>
              </a:spcAft>
              <a:defRPr/>
            </a:pPr>
            <a:r>
              <a:rPr lang="en-US" sz="1600" dirty="0" smtClean="0"/>
              <a:t>Dr. Sunanda </a:t>
            </a:r>
            <a:r>
              <a:rPr lang="en-US" sz="1600" dirty="0" err="1" smtClean="0"/>
              <a:t>Mitra</a:t>
            </a:r>
            <a:r>
              <a:rPr lang="en-US" sz="1600" dirty="0" smtClean="0"/>
              <a:t> (TTU.)</a:t>
            </a:r>
            <a:endParaRPr lang="en-US" sz="2000" dirty="0" smtClean="0">
              <a:effectLst>
                <a:outerShdw blurRad="38100" dist="38100" dir="2700000" algn="tl">
                  <a:srgbClr val="000000">
                    <a:alpha val="43137"/>
                  </a:srgbClr>
                </a:outerShdw>
              </a:effectLst>
            </a:endParaRPr>
          </a:p>
          <a:p>
            <a:pPr marL="0" indent="0" algn="ctr" defTabSz="914142" eaLnBrk="1" hangingPunct="1">
              <a:defRPr/>
            </a:pPr>
            <a:endParaRPr lang="en-US" dirty="0" smtClean="0"/>
          </a:p>
          <a:p>
            <a:pPr marL="0" indent="0" algn="ctr" defTabSz="914142" eaLnBrk="1" hangingPunct="1">
              <a:defRPr/>
            </a:pPr>
            <a:endParaRPr lang="en-US" dirty="0" smtClean="0"/>
          </a:p>
        </p:txBody>
      </p:sp>
      <p:sp>
        <p:nvSpPr>
          <p:cNvPr id="4" name="Slide Number Placeholder 3"/>
          <p:cNvSpPr>
            <a:spLocks noGrp="1"/>
          </p:cNvSpPr>
          <p:nvPr>
            <p:ph type="sldNum" sz="quarter" idx="10"/>
          </p:nvPr>
        </p:nvSpPr>
        <p:spPr/>
        <p:txBody>
          <a:bodyPr/>
          <a:lstStyle/>
          <a:p>
            <a:pPr>
              <a:defRPr/>
            </a:pPr>
            <a:fld id="{59E6A499-BCAC-488B-92D7-8472BEC8675E}" type="slidenum">
              <a:rPr lang="en-US">
                <a:solidFill>
                  <a:srgbClr val="000000">
                    <a:tint val="75000"/>
                  </a:srgbClr>
                </a:solidFill>
              </a:rPr>
              <a:pPr>
                <a:defRPr/>
              </a:pPr>
              <a:t>60</a:t>
            </a:fld>
            <a:endParaRPr lang="en-US" dirty="0">
              <a:solidFill>
                <a:srgbClr val="000000">
                  <a:tint val="75000"/>
                </a:srgbClr>
              </a:solidFill>
            </a:endParaRPr>
          </a:p>
        </p:txBody>
      </p:sp>
    </p:spTree>
    <p:extLst>
      <p:ext uri="{BB962C8B-B14F-4D97-AF65-F5344CB8AC3E}">
        <p14:creationId xmlns:p14="http://schemas.microsoft.com/office/powerpoint/2010/main" val="9630618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0"/>
          <p:cNvSpPr>
            <a:spLocks noGrp="1"/>
          </p:cNvSpPr>
          <p:nvPr>
            <p:ph idx="1"/>
          </p:nvPr>
        </p:nvSpPr>
        <p:spPr>
          <a:xfrm>
            <a:off x="569913" y="1376363"/>
            <a:ext cx="8229600" cy="5141912"/>
          </a:xfrm>
        </p:spPr>
        <p:txBody>
          <a:bodyPr/>
          <a:lstStyle/>
          <a:p>
            <a:pPr lvl="1" eaLnBrk="1" hangingPunct="1">
              <a:spcBef>
                <a:spcPts val="600"/>
              </a:spcBef>
              <a:spcAft>
                <a:spcPts val="600"/>
              </a:spcAft>
              <a:buFont typeface="Courier New" pitchFamily="49" charset="0"/>
              <a:buChar char="o"/>
            </a:pPr>
            <a:r>
              <a:rPr lang="en-US" sz="3200" dirty="0" smtClean="0"/>
              <a:t>  Problem Description</a:t>
            </a:r>
          </a:p>
          <a:p>
            <a:pPr lvl="1" eaLnBrk="1" hangingPunct="1">
              <a:spcBef>
                <a:spcPts val="600"/>
              </a:spcBef>
              <a:spcAft>
                <a:spcPts val="600"/>
              </a:spcAft>
              <a:buFont typeface="Courier New" pitchFamily="49" charset="0"/>
              <a:buChar char="o"/>
            </a:pPr>
            <a:r>
              <a:rPr lang="en-US" sz="3200" dirty="0" smtClean="0"/>
              <a:t>  </a:t>
            </a:r>
            <a:r>
              <a:rPr lang="en-US" sz="3200" dirty="0"/>
              <a:t>T</a:t>
            </a:r>
            <a:r>
              <a:rPr lang="en-US" sz="3200" dirty="0" smtClean="0"/>
              <a:t>he “Jump” Method</a:t>
            </a:r>
          </a:p>
          <a:p>
            <a:pPr lvl="1" eaLnBrk="1" hangingPunct="1">
              <a:spcBef>
                <a:spcPts val="600"/>
              </a:spcBef>
              <a:spcAft>
                <a:spcPts val="600"/>
              </a:spcAft>
              <a:buFont typeface="Courier New" pitchFamily="49" charset="0"/>
              <a:buChar char="o"/>
            </a:pPr>
            <a:r>
              <a:rPr lang="en-US" sz="3200" dirty="0" smtClean="0"/>
              <a:t>  The Improved Jump Method (IJM)</a:t>
            </a:r>
          </a:p>
          <a:p>
            <a:pPr lvl="1" eaLnBrk="1" hangingPunct="1">
              <a:spcBef>
                <a:spcPts val="600"/>
              </a:spcBef>
              <a:spcAft>
                <a:spcPts val="600"/>
              </a:spcAft>
              <a:buFont typeface="Courier New" pitchFamily="49" charset="0"/>
              <a:buChar char="o"/>
            </a:pPr>
            <a:r>
              <a:rPr lang="en-US" sz="3200" dirty="0" smtClean="0"/>
              <a:t>  </a:t>
            </a:r>
            <a:r>
              <a:rPr lang="en-US" sz="3200" dirty="0"/>
              <a:t>Validation with </a:t>
            </a:r>
            <a:r>
              <a:rPr lang="en-US" sz="3200" dirty="0" smtClean="0"/>
              <a:t>normal MR </a:t>
            </a:r>
            <a:r>
              <a:rPr lang="en-US" sz="3200" dirty="0"/>
              <a:t>Brain </a:t>
            </a:r>
            <a:r>
              <a:rPr lang="en-US" sz="3200" dirty="0" smtClean="0"/>
              <a:t>Images</a:t>
            </a:r>
          </a:p>
          <a:p>
            <a:pPr lvl="1" eaLnBrk="1" hangingPunct="1">
              <a:spcBef>
                <a:spcPts val="600"/>
              </a:spcBef>
              <a:spcAft>
                <a:spcPts val="600"/>
              </a:spcAft>
              <a:buFont typeface="Courier New" pitchFamily="49" charset="0"/>
              <a:buChar char="o"/>
            </a:pPr>
            <a:r>
              <a:rPr lang="en-US" sz="3200" dirty="0" smtClean="0"/>
              <a:t>  Application </a:t>
            </a:r>
            <a:r>
              <a:rPr lang="en-US" sz="3200" dirty="0"/>
              <a:t>to </a:t>
            </a:r>
            <a:r>
              <a:rPr lang="en-US" sz="3200" dirty="0" smtClean="0"/>
              <a:t>MR Images with MS Lesions</a:t>
            </a:r>
          </a:p>
          <a:p>
            <a:pPr lvl="1" eaLnBrk="1" hangingPunct="1">
              <a:spcBef>
                <a:spcPts val="600"/>
              </a:spcBef>
              <a:spcAft>
                <a:spcPts val="600"/>
              </a:spcAft>
              <a:buFont typeface="Courier New" pitchFamily="49" charset="0"/>
              <a:buChar char="o"/>
            </a:pPr>
            <a:r>
              <a:rPr lang="en-US" sz="3200" dirty="0" smtClean="0"/>
              <a:t>  Automated Segmentation of </a:t>
            </a:r>
            <a:r>
              <a:rPr lang="en-US" sz="3200" dirty="0"/>
              <a:t>MS Lesions</a:t>
            </a:r>
          </a:p>
          <a:p>
            <a:pPr lvl="1" eaLnBrk="1" hangingPunct="1">
              <a:spcBef>
                <a:spcPts val="600"/>
              </a:spcBef>
              <a:spcAft>
                <a:spcPts val="600"/>
              </a:spcAft>
              <a:buFont typeface="Courier New" pitchFamily="49" charset="0"/>
              <a:buChar char="o"/>
            </a:pPr>
            <a:r>
              <a:rPr lang="en-US" sz="3200" dirty="0" smtClean="0"/>
              <a:t>  Conclusions and Future Work</a:t>
            </a:r>
          </a:p>
        </p:txBody>
      </p:sp>
      <p:sp>
        <p:nvSpPr>
          <p:cNvPr id="39939"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Presentation Outline</a:t>
            </a:r>
            <a:endParaRPr lang="en-US" sz="1400" dirty="0" smtClean="0">
              <a:solidFill>
                <a:srgbClr val="CC0000"/>
              </a:solidFill>
            </a:endParaRPr>
          </a:p>
        </p:txBody>
      </p:sp>
      <p:sp>
        <p:nvSpPr>
          <p:cNvPr id="4" name="Slide Number Placeholder 3"/>
          <p:cNvSpPr>
            <a:spLocks noGrp="1"/>
          </p:cNvSpPr>
          <p:nvPr>
            <p:ph type="sldNum" sz="quarter" idx="10"/>
          </p:nvPr>
        </p:nvSpPr>
        <p:spPr/>
        <p:txBody>
          <a:bodyPr/>
          <a:lstStyle/>
          <a:p>
            <a:pPr>
              <a:defRPr/>
            </a:pPr>
            <a:fld id="{D396A9A3-6271-4A5A-B007-3DBF17CC21CA}" type="slidenum">
              <a:rPr lang="en-US">
                <a:solidFill>
                  <a:srgbClr val="000000">
                    <a:tint val="75000"/>
                  </a:srgbClr>
                </a:solidFill>
              </a:rPr>
              <a:pPr>
                <a:defRPr/>
              </a:pPr>
              <a:t>61</a:t>
            </a:fld>
            <a:endParaRPr lang="en-US" dirty="0">
              <a:solidFill>
                <a:srgbClr val="000000">
                  <a:tint val="75000"/>
                </a:srgbClr>
              </a:solidFill>
            </a:endParaRPr>
          </a:p>
        </p:txBody>
      </p:sp>
    </p:spTree>
    <p:extLst>
      <p:ext uri="{BB962C8B-B14F-4D97-AF65-F5344CB8AC3E}">
        <p14:creationId xmlns:p14="http://schemas.microsoft.com/office/powerpoint/2010/main" val="4381648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smtClean="0"/>
              <a:t>Information Theoretic Approach via IJM to Segmenting MR Images with MS Lesions</a:t>
            </a:r>
            <a:br>
              <a:rPr lang="en-US" altLang="en-US" b="1" dirty="0" smtClean="0"/>
            </a:br>
            <a:r>
              <a:rPr lang="en-US" altLang="en-US" sz="1500" b="1" dirty="0" smtClean="0">
                <a:solidFill>
                  <a:srgbClr val="CC0000"/>
                </a:solidFill>
              </a:rPr>
              <a:t>Problem Description</a:t>
            </a:r>
            <a:endParaRPr lang="en-US" altLang="en-US" sz="1400" dirty="0" smtClean="0">
              <a:solidFill>
                <a:srgbClr val="CC0000"/>
              </a:solidFill>
            </a:endParaRPr>
          </a:p>
        </p:txBody>
      </p:sp>
      <p:sp>
        <p:nvSpPr>
          <p:cNvPr id="40963" name="Content Placeholder 20"/>
          <p:cNvSpPr>
            <a:spLocks noGrp="1"/>
          </p:cNvSpPr>
          <p:nvPr>
            <p:ph idx="1"/>
          </p:nvPr>
        </p:nvSpPr>
        <p:spPr>
          <a:xfrm>
            <a:off x="569913" y="1381125"/>
            <a:ext cx="8229600" cy="5208588"/>
          </a:xfrm>
        </p:spPr>
        <p:txBody>
          <a:bodyPr/>
          <a:lstStyle/>
          <a:p>
            <a:pPr lvl="1" eaLnBrk="1" hangingPunct="1">
              <a:spcBef>
                <a:spcPts val="1200"/>
              </a:spcBef>
              <a:spcAft>
                <a:spcPts val="1200"/>
              </a:spcAft>
              <a:defRPr/>
            </a:pPr>
            <a:r>
              <a:rPr lang="en-US" sz="2800" u="sng" dirty="0" smtClean="0"/>
              <a:t>Problem</a:t>
            </a:r>
            <a:r>
              <a:rPr lang="en-US" sz="2800" dirty="0" smtClean="0"/>
              <a:t>: Automated </a:t>
            </a:r>
            <a:r>
              <a:rPr lang="en-US" sz="2800" dirty="0"/>
              <a:t>segmentation of medical images where the number of segments may be unknown </a:t>
            </a:r>
            <a:r>
              <a:rPr lang="en-US" sz="2800" i="1" dirty="0"/>
              <a:t>a priori</a:t>
            </a:r>
            <a:r>
              <a:rPr lang="en-US" sz="2800" dirty="0"/>
              <a:t>, due to the presence or absence of pathological anomalies. </a:t>
            </a:r>
            <a:r>
              <a:rPr lang="en-US" sz="2800" dirty="0" smtClean="0"/>
              <a:t>E.g. </a:t>
            </a:r>
            <a:r>
              <a:rPr lang="en-US" sz="2800" dirty="0" smtClean="0"/>
              <a:t>multiple </a:t>
            </a:r>
            <a:r>
              <a:rPr lang="en-US" sz="2800" dirty="0" smtClean="0"/>
              <a:t>sclerosis (</a:t>
            </a:r>
            <a:r>
              <a:rPr lang="en-US" sz="2800" dirty="0" smtClean="0"/>
              <a:t>MS) </a:t>
            </a:r>
            <a:r>
              <a:rPr lang="en-US" sz="2800" dirty="0" smtClean="0"/>
              <a:t>lesions.</a:t>
            </a:r>
          </a:p>
          <a:p>
            <a:pPr lvl="1" eaLnBrk="1" hangingPunct="1">
              <a:spcBef>
                <a:spcPts val="1200"/>
              </a:spcBef>
              <a:spcAft>
                <a:spcPts val="1200"/>
              </a:spcAft>
              <a:defRPr/>
            </a:pPr>
            <a:r>
              <a:rPr lang="en-US" sz="2800" u="sng" dirty="0" smtClean="0"/>
              <a:t>Approach</a:t>
            </a:r>
            <a:r>
              <a:rPr lang="en-US" sz="2800" dirty="0" smtClean="0"/>
              <a:t>: The “Jump” Method based upon a simple information theoretic approach. This has been developed further as the Improved</a:t>
            </a:r>
            <a:r>
              <a:rPr lang="en-US" sz="2800" b="1" dirty="0" smtClean="0"/>
              <a:t> </a:t>
            </a:r>
            <a:r>
              <a:rPr lang="en-US" sz="2800" dirty="0" smtClean="0"/>
              <a:t>“Jump” Method.</a:t>
            </a:r>
            <a:endParaRPr lang="en-US" sz="2800" i="1" dirty="0"/>
          </a:p>
          <a:p>
            <a:pPr lvl="1" eaLnBrk="1" hangingPunct="1">
              <a:spcBef>
                <a:spcPts val="1200"/>
              </a:spcBef>
              <a:spcAft>
                <a:spcPts val="1200"/>
              </a:spcAft>
              <a:defRPr/>
            </a:pPr>
            <a:r>
              <a:rPr lang="en-US" sz="2800" u="sng" dirty="0" smtClean="0"/>
              <a:t>Validation</a:t>
            </a:r>
            <a:r>
              <a:rPr lang="en-US" sz="2800" dirty="0" smtClean="0"/>
              <a:t>: the s</a:t>
            </a:r>
            <a:r>
              <a:rPr lang="en-US" sz="2800" dirty="0" smtClean="0">
                <a:ea typeface="+mn-ea"/>
                <a:cs typeface="+mn-cs"/>
              </a:rPr>
              <a:t>egmentation of normal MR brain images </a:t>
            </a:r>
            <a:r>
              <a:rPr lang="en-US" sz="2800" dirty="0" smtClean="0"/>
              <a:t>are compared with</a:t>
            </a:r>
            <a:r>
              <a:rPr lang="en-US" sz="2800" dirty="0" smtClean="0">
                <a:ea typeface="+mn-ea"/>
                <a:cs typeface="+mn-cs"/>
              </a:rPr>
              <a:t> labeled MRI datasets that serve as benchmarks for any segmentation algorithm.</a:t>
            </a:r>
          </a:p>
          <a:p>
            <a:pPr marL="114300" lvl="1" indent="0" eaLnBrk="1" hangingPunct="1">
              <a:spcBef>
                <a:spcPts val="1200"/>
              </a:spcBef>
              <a:spcAft>
                <a:spcPts val="1200"/>
              </a:spcAft>
              <a:buNone/>
              <a:defRPr/>
            </a:pPr>
            <a:endParaRPr lang="en-US" dirty="0" smtClean="0">
              <a:ea typeface="+mn-ea"/>
              <a:cs typeface="+mn-cs"/>
            </a:endParaRPr>
          </a:p>
          <a:p>
            <a:pPr lvl="1" eaLnBrk="1" hangingPunct="1">
              <a:spcBef>
                <a:spcPts val="1200"/>
              </a:spcBef>
              <a:spcAft>
                <a:spcPts val="1200"/>
              </a:spcAft>
              <a:defRPr/>
            </a:pPr>
            <a:endParaRPr lang="en-US" sz="2800"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62</a:t>
            </a:fld>
            <a:endParaRPr lang="en-US" dirty="0">
              <a:solidFill>
                <a:srgbClr val="000000">
                  <a:tint val="75000"/>
                </a:srgbClr>
              </a:solidFill>
            </a:endParaRPr>
          </a:p>
        </p:txBody>
      </p:sp>
    </p:spTree>
    <p:extLst>
      <p:ext uri="{BB962C8B-B14F-4D97-AF65-F5344CB8AC3E}">
        <p14:creationId xmlns:p14="http://schemas.microsoft.com/office/powerpoint/2010/main" val="164929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0"/>
          <p:cNvSpPr>
            <a:spLocks noGrp="1"/>
          </p:cNvSpPr>
          <p:nvPr>
            <p:ph idx="1"/>
          </p:nvPr>
        </p:nvSpPr>
        <p:spPr>
          <a:xfrm>
            <a:off x="569913" y="1230313"/>
            <a:ext cx="8362052" cy="5426075"/>
          </a:xfrm>
        </p:spPr>
        <p:txBody>
          <a:bodyPr/>
          <a:lstStyle/>
          <a:p>
            <a:pPr marL="0" lvl="2" indent="0" eaLnBrk="1" hangingPunct="1">
              <a:spcBef>
                <a:spcPct val="20000"/>
              </a:spcBef>
              <a:buClr>
                <a:srgbClr val="C00000"/>
              </a:buClr>
              <a:buFont typeface="Courier New" pitchFamily="49" charset="0"/>
              <a:buChar char="o"/>
              <a:defRPr/>
            </a:pPr>
            <a:r>
              <a:rPr lang="en-US" sz="2800" dirty="0" smtClean="0"/>
              <a:t> </a:t>
            </a:r>
            <a:r>
              <a:rPr lang="en-US" sz="2800" i="0" dirty="0" smtClean="0"/>
              <a:t> </a:t>
            </a:r>
            <a:r>
              <a:rPr lang="en-US" sz="2800" b="1" i="0" dirty="0" smtClean="0"/>
              <a:t>A simple information theoretic method</a:t>
            </a:r>
          </a:p>
          <a:p>
            <a:pPr marL="0" lvl="2" indent="0" eaLnBrk="1" hangingPunct="1">
              <a:spcBef>
                <a:spcPct val="0"/>
              </a:spcBef>
              <a:buClr>
                <a:srgbClr val="C00000"/>
              </a:buClr>
              <a:buFontTx/>
              <a:buNone/>
              <a:defRPr/>
            </a:pPr>
            <a:r>
              <a:rPr lang="en-US" b="1" i="0" dirty="0" smtClean="0"/>
              <a:t>       </a:t>
            </a:r>
            <a:r>
              <a:rPr lang="en-US" sz="1600" b="1" i="0" dirty="0" smtClean="0"/>
              <a:t>(</a:t>
            </a:r>
            <a:r>
              <a:rPr lang="en-US" sz="1600" i="0" dirty="0" smtClean="0"/>
              <a:t>Sugar and James, 2003</a:t>
            </a:r>
            <a:r>
              <a:rPr lang="en-US" sz="1600" b="1" i="0" dirty="0" smtClean="0"/>
              <a:t>)</a:t>
            </a:r>
          </a:p>
          <a:p>
            <a:pPr marL="0" lvl="2" indent="0" eaLnBrk="1" hangingPunct="1">
              <a:spcBef>
                <a:spcPct val="0"/>
              </a:spcBef>
              <a:buClr>
                <a:srgbClr val="C00000"/>
              </a:buClr>
              <a:buFontTx/>
              <a:buNone/>
              <a:defRPr/>
            </a:pPr>
            <a:endParaRPr lang="en-US" sz="1200" b="1" i="0" dirty="0" smtClean="0"/>
          </a:p>
          <a:p>
            <a:pPr marL="514350" lvl="3" indent="0" eaLnBrk="1" hangingPunct="1">
              <a:spcBef>
                <a:spcPct val="0"/>
              </a:spcBef>
              <a:buClr>
                <a:srgbClr val="C00000"/>
              </a:buClr>
              <a:buFont typeface="Arial" charset="0"/>
              <a:buChar char="•"/>
              <a:defRPr/>
            </a:pPr>
            <a:r>
              <a:rPr lang="en-US" b="1" dirty="0" smtClean="0"/>
              <a:t>  </a:t>
            </a:r>
            <a:r>
              <a:rPr lang="en-US" b="1" dirty="0" smtClean="0">
                <a:latin typeface="Arial" pitchFamily="34" charset="0"/>
                <a:cs typeface="Arial" pitchFamily="34" charset="0"/>
              </a:rPr>
              <a:t>Distortion</a:t>
            </a:r>
            <a:r>
              <a:rPr lang="en-US" dirty="0" smtClean="0">
                <a:latin typeface="Arial" pitchFamily="34" charset="0"/>
                <a:cs typeface="Arial" pitchFamily="34" charset="0"/>
              </a:rPr>
              <a:t> → measure of within cluster dispersion</a:t>
            </a:r>
          </a:p>
          <a:p>
            <a:pPr marL="514350" lvl="3" indent="0" eaLnBrk="1" hangingPunct="1">
              <a:spcBef>
                <a:spcPct val="0"/>
              </a:spcBef>
              <a:buClr>
                <a:srgbClr val="C00000"/>
              </a:buClr>
              <a:buFont typeface="Arial" charset="0"/>
              <a:buChar char="•"/>
              <a:defRPr/>
            </a:pPr>
            <a:endParaRPr lang="en-US" sz="1400" dirty="0" smtClean="0"/>
          </a:p>
          <a:p>
            <a:pPr marL="514350" lvl="3" indent="0" eaLnBrk="1" hangingPunct="1">
              <a:spcBef>
                <a:spcPct val="0"/>
              </a:spcBef>
              <a:buClr>
                <a:srgbClr val="C00000"/>
              </a:buClr>
              <a:buFont typeface="Arial" charset="0"/>
              <a:buChar char="•"/>
              <a:defRPr/>
            </a:pPr>
            <a:r>
              <a:rPr lang="en-US" dirty="0" smtClean="0"/>
              <a:t>  </a:t>
            </a:r>
            <a:r>
              <a:rPr lang="en-US" b="1" dirty="0" smtClean="0">
                <a:latin typeface="Arial" pitchFamily="34" charset="0"/>
                <a:cs typeface="Arial" pitchFamily="34" charset="0"/>
              </a:rPr>
              <a:t>Minimum achievable distortion</a:t>
            </a:r>
            <a:r>
              <a:rPr lang="en-US" dirty="0" smtClean="0">
                <a:latin typeface="Arial" pitchFamily="34" charset="0"/>
                <a:cs typeface="Arial" pitchFamily="34" charset="0"/>
              </a:rPr>
              <a:t> associated with </a:t>
            </a:r>
            <a:r>
              <a:rPr lang="en-US" i="1" dirty="0" smtClean="0">
                <a:cs typeface="Arial" pitchFamily="34" charset="0"/>
              </a:rPr>
              <a:t>K</a:t>
            </a:r>
            <a:r>
              <a:rPr lang="en-US" dirty="0" smtClean="0">
                <a:latin typeface="Arial" pitchFamily="34" charset="0"/>
                <a:cs typeface="Arial" pitchFamily="34" charset="0"/>
              </a:rPr>
              <a:t> centers can be defined by a </a:t>
            </a:r>
            <a:r>
              <a:rPr lang="en-US" dirty="0" err="1" smtClean="0">
                <a:latin typeface="Arial" pitchFamily="34" charset="0"/>
                <a:cs typeface="Arial" pitchFamily="34" charset="0"/>
              </a:rPr>
              <a:t>Mahalanobis</a:t>
            </a:r>
            <a:r>
              <a:rPr lang="en-US" dirty="0" smtClean="0">
                <a:latin typeface="Arial" pitchFamily="34" charset="0"/>
                <a:cs typeface="Arial" pitchFamily="34" charset="0"/>
              </a:rPr>
              <a:t> distance:</a:t>
            </a:r>
          </a:p>
          <a:p>
            <a:pPr marL="514350" lvl="3" indent="0" eaLnBrk="1" hangingPunct="1">
              <a:spcBef>
                <a:spcPct val="0"/>
              </a:spcBef>
              <a:buClr>
                <a:srgbClr val="C00000"/>
              </a:buClr>
              <a:buFontTx/>
              <a:buNone/>
              <a:defRPr/>
            </a:pPr>
            <a:r>
              <a:rPr lang="en-US" dirty="0" smtClean="0"/>
              <a:t> </a:t>
            </a:r>
            <a:r>
              <a:rPr lang="en-US" sz="1400" b="1" dirty="0" smtClean="0"/>
              <a:t> </a:t>
            </a:r>
          </a:p>
          <a:p>
            <a:pPr marL="0" lvl="2" indent="0" eaLnBrk="1" hangingPunct="1">
              <a:spcBef>
                <a:spcPct val="0"/>
              </a:spcBef>
              <a:buClr>
                <a:srgbClr val="C00000"/>
              </a:buClr>
              <a:buFontTx/>
              <a:buNone/>
              <a:defRPr/>
            </a:pPr>
            <a:endParaRPr lang="en-US" sz="1600" b="1" i="0" dirty="0" smtClean="0"/>
          </a:p>
          <a:p>
            <a:pPr marL="0" lvl="2" indent="0" eaLnBrk="1" hangingPunct="1">
              <a:spcBef>
                <a:spcPct val="0"/>
              </a:spcBef>
              <a:buClr>
                <a:srgbClr val="C00000"/>
              </a:buClr>
              <a:buFontTx/>
              <a:buNone/>
              <a:defRPr/>
            </a:pPr>
            <a:endParaRPr lang="en-US" sz="1600" b="1" i="0" dirty="0" smtClean="0"/>
          </a:p>
          <a:p>
            <a:pPr marL="0" lvl="2" indent="0" eaLnBrk="1" hangingPunct="1">
              <a:spcBef>
                <a:spcPct val="0"/>
              </a:spcBef>
              <a:buClr>
                <a:srgbClr val="C00000"/>
              </a:buClr>
              <a:buFontTx/>
              <a:buNone/>
              <a:defRPr/>
            </a:pPr>
            <a:endParaRPr lang="en-US" sz="1600" b="1" i="0" dirty="0" smtClean="0"/>
          </a:p>
          <a:p>
            <a:pPr marL="0" lvl="2" indent="0" eaLnBrk="1" hangingPunct="1">
              <a:spcBef>
                <a:spcPct val="0"/>
              </a:spcBef>
              <a:buClr>
                <a:srgbClr val="C00000"/>
              </a:buClr>
              <a:buFontTx/>
              <a:buNone/>
              <a:defRPr/>
            </a:pPr>
            <a:endParaRPr lang="en-US" sz="1600" b="1" i="0" dirty="0" smtClean="0"/>
          </a:p>
          <a:p>
            <a:pPr marL="0" lvl="2" indent="0" eaLnBrk="1" hangingPunct="1">
              <a:spcBef>
                <a:spcPct val="0"/>
              </a:spcBef>
              <a:buClr>
                <a:srgbClr val="C00000"/>
              </a:buClr>
              <a:buFontTx/>
              <a:buNone/>
              <a:defRPr/>
            </a:pPr>
            <a:endParaRPr lang="en-US" sz="1600" b="1" i="0" dirty="0" smtClean="0"/>
          </a:p>
          <a:p>
            <a:pPr marL="0" lvl="2" indent="0" eaLnBrk="1" hangingPunct="1">
              <a:spcBef>
                <a:spcPct val="0"/>
              </a:spcBef>
              <a:buClr>
                <a:srgbClr val="C00000"/>
              </a:buClr>
              <a:buFontTx/>
              <a:buNone/>
              <a:defRPr/>
            </a:pPr>
            <a:endParaRPr lang="en-US" sz="1600" b="1" i="0" dirty="0" smtClean="0"/>
          </a:p>
          <a:p>
            <a:pPr marL="0" lvl="2" indent="0">
              <a:buClr>
                <a:schemeClr val="accent1"/>
              </a:buClr>
              <a:buFontTx/>
              <a:buNone/>
              <a:defRPr/>
            </a:pPr>
            <a:endParaRPr lang="en-US" sz="1800" i="0" dirty="0" smtClean="0">
              <a:solidFill>
                <a:srgbClr val="000000"/>
              </a:solidFill>
            </a:endParaRPr>
          </a:p>
          <a:p>
            <a:pPr marL="515937" lvl="3" indent="0">
              <a:spcBef>
                <a:spcPts val="1000"/>
              </a:spcBef>
              <a:buClr>
                <a:schemeClr val="accent1"/>
              </a:buClr>
              <a:buFont typeface="Arial" pitchFamily="34" charset="0"/>
              <a:buChar char="•"/>
              <a:defRPr/>
            </a:pPr>
            <a:r>
              <a:rPr lang="en-US" sz="1600" dirty="0" smtClean="0">
                <a:solidFill>
                  <a:srgbClr val="000000"/>
                </a:solidFill>
              </a:rPr>
              <a:t>  </a:t>
            </a:r>
            <a:r>
              <a:rPr lang="en-US" dirty="0" smtClean="0">
                <a:solidFill>
                  <a:srgbClr val="000000"/>
                </a:solidFill>
                <a:latin typeface="Arial" pitchFamily="34" charset="0"/>
                <a:cs typeface="Arial" pitchFamily="34" charset="0"/>
              </a:rPr>
              <a:t>The </a:t>
            </a:r>
            <a:r>
              <a:rPr lang="en-US" i="1" dirty="0" smtClean="0">
                <a:solidFill>
                  <a:srgbClr val="000000"/>
                </a:solidFill>
                <a:latin typeface="Arial" pitchFamily="34" charset="0"/>
                <a:cs typeface="Arial" pitchFamily="34" charset="0"/>
              </a:rPr>
              <a:t>k</a:t>
            </a:r>
            <a:r>
              <a:rPr lang="en-US" dirty="0" smtClean="0">
                <a:solidFill>
                  <a:srgbClr val="000000"/>
                </a:solidFill>
                <a:latin typeface="Arial" pitchFamily="34" charset="0"/>
                <a:cs typeface="Arial" pitchFamily="34" charset="0"/>
              </a:rPr>
              <a:t>-means clustering algorithm can be used to estimate</a:t>
            </a:r>
            <a:r>
              <a:rPr lang="en-US" dirty="0" smtClean="0">
                <a:solidFill>
                  <a:srgbClr val="000000"/>
                </a:solidFill>
              </a:rPr>
              <a:t> </a:t>
            </a:r>
            <a:r>
              <a:rPr lang="en-US" i="1" dirty="0" err="1" smtClean="0">
                <a:solidFill>
                  <a:srgbClr val="000000"/>
                </a:solidFill>
              </a:rPr>
              <a:t>d</a:t>
            </a:r>
            <a:r>
              <a:rPr lang="en-US" i="1" baseline="-25000" dirty="0" err="1" smtClean="0">
                <a:solidFill>
                  <a:srgbClr val="000000"/>
                </a:solidFill>
              </a:rPr>
              <a:t>K</a:t>
            </a:r>
            <a:r>
              <a:rPr lang="en-US" i="1" baseline="-25000" dirty="0" smtClean="0">
                <a:solidFill>
                  <a:srgbClr val="000000"/>
                </a:solidFill>
              </a:rPr>
              <a:t> </a:t>
            </a:r>
            <a:r>
              <a:rPr lang="en-US" dirty="0" smtClean="0">
                <a:solidFill>
                  <a:srgbClr val="000000"/>
                </a:solidFill>
                <a:latin typeface="Arial" pitchFamily="34" charset="0"/>
                <a:cs typeface="Arial" pitchFamily="34" charset="0"/>
              </a:rPr>
              <a:t>; </a:t>
            </a:r>
            <a:r>
              <a:rPr lang="en-US" dirty="0">
                <a:solidFill>
                  <a:srgbClr val="000000"/>
                </a:solidFill>
                <a:latin typeface="Arial" pitchFamily="34" charset="0"/>
                <a:cs typeface="Arial" pitchFamily="34" charset="0"/>
              </a:rPr>
              <a:t>s</a:t>
            </a:r>
            <a:r>
              <a:rPr lang="en-US" dirty="0" smtClean="0">
                <a:solidFill>
                  <a:srgbClr val="000000"/>
                </a:solidFill>
                <a:latin typeface="Arial" pitchFamily="34" charset="0"/>
                <a:cs typeface="Arial" pitchFamily="34" charset="0"/>
              </a:rPr>
              <a:t>ince</a:t>
            </a:r>
            <a:r>
              <a:rPr lang="en-US" dirty="0" smtClean="0">
                <a:solidFill>
                  <a:srgbClr val="000000"/>
                </a:solidFill>
              </a:rPr>
              <a:t> </a:t>
            </a:r>
            <a:r>
              <a:rPr lang="en-US" b="1" dirty="0">
                <a:latin typeface="Symbol" pitchFamily="18" charset="2"/>
              </a:rPr>
              <a:t>S</a:t>
            </a:r>
            <a:r>
              <a:rPr lang="en-US" dirty="0" smtClean="0">
                <a:solidFill>
                  <a:srgbClr val="000000"/>
                </a:solidFill>
              </a:rPr>
              <a:t> </a:t>
            </a:r>
            <a:r>
              <a:rPr lang="en-US" dirty="0" smtClean="0">
                <a:solidFill>
                  <a:srgbClr val="000000"/>
                </a:solidFill>
                <a:latin typeface="Arial" pitchFamily="34" charset="0"/>
                <a:cs typeface="Arial" pitchFamily="34" charset="0"/>
              </a:rPr>
              <a:t>is 	</a:t>
            </a:r>
            <a:r>
              <a:rPr lang="en-US" dirty="0" smtClean="0">
                <a:solidFill>
                  <a:srgbClr val="000000"/>
                </a:solidFill>
                <a:latin typeface="Arial" pitchFamily="34" charset="0"/>
                <a:cs typeface="Arial" pitchFamily="34" charset="0"/>
              </a:rPr>
              <a:t>unknown it is </a:t>
            </a:r>
            <a:r>
              <a:rPr lang="en-US" dirty="0" smtClean="0">
                <a:solidFill>
                  <a:srgbClr val="000000"/>
                </a:solidFill>
                <a:latin typeface="Arial" pitchFamily="34" charset="0"/>
                <a:cs typeface="Arial" pitchFamily="34" charset="0"/>
              </a:rPr>
              <a:t>assumed to be the identity.</a:t>
            </a:r>
          </a:p>
          <a:p>
            <a:pPr marL="515937" lvl="3" indent="0">
              <a:spcBef>
                <a:spcPts val="1000"/>
              </a:spcBef>
              <a:buClr>
                <a:schemeClr val="accent1"/>
              </a:buClr>
              <a:buFont typeface="Arial" pitchFamily="34" charset="0"/>
              <a:buChar char="•"/>
              <a:defRPr/>
            </a:pPr>
            <a:r>
              <a:rPr lang="en-US" sz="1600" dirty="0" smtClean="0">
                <a:solidFill>
                  <a:srgbClr val="000000"/>
                </a:solidFill>
              </a:rPr>
              <a:t>  </a:t>
            </a:r>
            <a:r>
              <a:rPr lang="en-US" dirty="0" smtClean="0">
                <a:solidFill>
                  <a:srgbClr val="000000"/>
                </a:solidFill>
                <a:latin typeface="Arial" pitchFamily="34" charset="0"/>
                <a:cs typeface="Arial" pitchFamily="34" charset="0"/>
              </a:rPr>
              <a:t>The</a:t>
            </a:r>
            <a:r>
              <a:rPr lang="en-US" dirty="0" smtClean="0">
                <a:solidFill>
                  <a:srgbClr val="000000"/>
                </a:solidFill>
              </a:rPr>
              <a:t> </a:t>
            </a:r>
            <a:r>
              <a:rPr lang="en-US" i="1" dirty="0" smtClean="0">
                <a:solidFill>
                  <a:srgbClr val="000000"/>
                </a:solidFill>
              </a:rPr>
              <a:t>d</a:t>
            </a:r>
            <a:r>
              <a:rPr lang="en-US" i="1" baseline="-25000" dirty="0" smtClean="0">
                <a:solidFill>
                  <a:srgbClr val="000000"/>
                </a:solidFill>
              </a:rPr>
              <a:t>K</a:t>
            </a:r>
            <a:r>
              <a:rPr lang="en-US" dirty="0" smtClean="0">
                <a:solidFill>
                  <a:srgbClr val="000000"/>
                </a:solidFill>
              </a:rPr>
              <a:t> </a:t>
            </a:r>
            <a:r>
              <a:rPr lang="en-US" dirty="0" smtClean="0">
                <a:solidFill>
                  <a:srgbClr val="000000"/>
                </a:solidFill>
                <a:latin typeface="Arial" pitchFamily="34" charset="0"/>
                <a:cs typeface="Arial" pitchFamily="34" charset="0"/>
              </a:rPr>
              <a:t>values for </a:t>
            </a:r>
            <a:r>
              <a:rPr lang="en-US" i="1" dirty="0" smtClean="0">
                <a:solidFill>
                  <a:srgbClr val="000000"/>
                </a:solidFill>
              </a:rPr>
              <a:t>K </a:t>
            </a:r>
            <a:r>
              <a:rPr lang="en-US" dirty="0" smtClean="0">
                <a:solidFill>
                  <a:srgbClr val="000000"/>
                </a:solidFill>
              </a:rPr>
              <a:t>= 1,…, </a:t>
            </a:r>
            <a:r>
              <a:rPr lang="en-US" i="1" dirty="0" err="1" smtClean="0">
                <a:solidFill>
                  <a:srgbClr val="000000"/>
                </a:solidFill>
              </a:rPr>
              <a:t>K</a:t>
            </a:r>
            <a:r>
              <a:rPr lang="en-US" baseline="-25000" dirty="0" err="1" smtClean="0">
                <a:solidFill>
                  <a:srgbClr val="000000"/>
                </a:solidFill>
              </a:rPr>
              <a:t>max</a:t>
            </a:r>
            <a:r>
              <a:rPr lang="en-US" dirty="0" smtClean="0">
                <a:solidFill>
                  <a:srgbClr val="000000"/>
                </a:solidFill>
              </a:rPr>
              <a:t>  </a:t>
            </a:r>
            <a:r>
              <a:rPr lang="en-US" dirty="0" smtClean="0">
                <a:solidFill>
                  <a:srgbClr val="000000"/>
                </a:solidFill>
                <a:latin typeface="Arial" pitchFamily="34" charset="0"/>
                <a:cs typeface="Arial" pitchFamily="34" charset="0"/>
              </a:rPr>
              <a:t>can be viewed as an </a:t>
            </a:r>
            <a:r>
              <a:rPr lang="en-US" i="1" dirty="0" smtClean="0">
                <a:solidFill>
                  <a:srgbClr val="000000"/>
                </a:solidFill>
                <a:latin typeface="Arial" pitchFamily="34" charset="0"/>
                <a:cs typeface="Arial" pitchFamily="34" charset="0"/>
              </a:rPr>
              <a:t>approximation</a:t>
            </a:r>
            <a:r>
              <a:rPr lang="en-US" dirty="0" smtClean="0">
                <a:solidFill>
                  <a:srgbClr val="000000"/>
                </a:solidFill>
                <a:latin typeface="Arial" pitchFamily="34" charset="0"/>
                <a:cs typeface="Arial" pitchFamily="34" charset="0"/>
              </a:rPr>
              <a:t> to the   	</a:t>
            </a:r>
            <a:r>
              <a:rPr lang="en-US" dirty="0" smtClean="0">
                <a:latin typeface="Arial" pitchFamily="34" charset="0"/>
                <a:cs typeface="Arial" pitchFamily="34" charset="0"/>
              </a:rPr>
              <a:t>distortion</a:t>
            </a:r>
            <a:r>
              <a:rPr lang="en-US" i="1" dirty="0" smtClean="0">
                <a:latin typeface="Arial" pitchFamily="34" charset="0"/>
                <a:cs typeface="Arial" pitchFamily="34" charset="0"/>
              </a:rPr>
              <a:t> </a:t>
            </a:r>
            <a:r>
              <a:rPr lang="en-US" dirty="0" smtClean="0">
                <a:latin typeface="Arial" pitchFamily="34" charset="0"/>
                <a:cs typeface="Arial" pitchFamily="34" charset="0"/>
              </a:rPr>
              <a:t>curve, but they are not the same</a:t>
            </a:r>
            <a:r>
              <a:rPr lang="en-US" dirty="0" smtClean="0">
                <a:solidFill>
                  <a:srgbClr val="000000"/>
                </a:solidFill>
                <a:latin typeface="Arial" pitchFamily="34" charset="0"/>
                <a:cs typeface="Arial" pitchFamily="34" charset="0"/>
              </a:rPr>
              <a:t>. Need a power transform -</a:t>
            </a:r>
            <a:r>
              <a:rPr lang="en-US" i="1" dirty="0" smtClean="0">
                <a:solidFill>
                  <a:srgbClr val="000000"/>
                </a:solidFill>
                <a:latin typeface="Arial" pitchFamily="34" charset="0"/>
                <a:cs typeface="Arial" pitchFamily="34" charset="0"/>
              </a:rPr>
              <a:t>Y</a:t>
            </a:r>
            <a:r>
              <a:rPr lang="en-US" dirty="0" smtClean="0">
                <a:solidFill>
                  <a:srgbClr val="000000"/>
                </a:solidFill>
                <a:latin typeface="Arial" pitchFamily="34" charset="0"/>
                <a:cs typeface="Arial" pitchFamily="34" charset="0"/>
              </a:rPr>
              <a:t>.</a:t>
            </a:r>
            <a:endParaRPr lang="en-US" dirty="0" smtClean="0">
              <a:latin typeface="Arial" pitchFamily="34" charset="0"/>
              <a:cs typeface="Arial" pitchFamily="34" charset="0"/>
            </a:endParaRPr>
          </a:p>
          <a:p>
            <a:pPr marL="514350" lvl="3" indent="0" eaLnBrk="1" hangingPunct="1">
              <a:spcBef>
                <a:spcPct val="0"/>
              </a:spcBef>
              <a:buClr>
                <a:srgbClr val="C00000"/>
              </a:buClr>
              <a:buFont typeface="Arial" charset="0"/>
              <a:buChar char="•"/>
              <a:defRPr/>
            </a:pPr>
            <a:endParaRPr lang="en-US" b="1" dirty="0" smtClean="0"/>
          </a:p>
        </p:txBody>
      </p:sp>
      <p:sp>
        <p:nvSpPr>
          <p:cNvPr id="17" name="Rectangle 8"/>
          <p:cNvSpPr>
            <a:spLocks noChangeArrowheads="1"/>
          </p:cNvSpPr>
          <p:nvPr/>
        </p:nvSpPr>
        <p:spPr bwMode="auto">
          <a:xfrm>
            <a:off x="2370138" y="4186165"/>
            <a:ext cx="4911725" cy="347663"/>
          </a:xfrm>
          <a:prstGeom prst="rect">
            <a:avLst/>
          </a:prstGeom>
          <a:noFill/>
          <a:ln w="9525">
            <a:noFill/>
            <a:miter lim="800000"/>
            <a:headEnd/>
            <a:tailEnd/>
          </a:ln>
          <a:effectLst/>
        </p:spPr>
        <p:txBody>
          <a:bodyPr/>
          <a:lstStyle/>
          <a:p>
            <a:pPr marL="342900" indent="-342900" fontAlgn="base">
              <a:spcBef>
                <a:spcPct val="20000"/>
              </a:spcBef>
              <a:spcAft>
                <a:spcPct val="0"/>
              </a:spcAft>
              <a:buClr>
                <a:srgbClr val="646464"/>
              </a:buClr>
              <a:buSzPct val="75000"/>
              <a:buFont typeface="Wingdings" pitchFamily="2" charset="2"/>
              <a:buNone/>
              <a:defRPr/>
            </a:pPr>
            <a:r>
              <a:rPr lang="en-US" sz="1600" i="1" dirty="0">
                <a:solidFill>
                  <a:srgbClr val="000000"/>
                </a:solidFill>
              </a:rPr>
              <a:t>p</a:t>
            </a:r>
            <a:r>
              <a:rPr lang="en-US" sz="1600" dirty="0">
                <a:solidFill>
                  <a:srgbClr val="000000"/>
                </a:solidFill>
                <a:latin typeface="Arial" charset="0"/>
              </a:rPr>
              <a:t> : </a:t>
            </a:r>
            <a:r>
              <a:rPr lang="en-US" sz="1600" dirty="0" smtClean="0">
                <a:solidFill>
                  <a:srgbClr val="000000"/>
                </a:solidFill>
                <a:latin typeface="Arial" charset="0"/>
              </a:rPr>
              <a:t>the </a:t>
            </a:r>
            <a:r>
              <a:rPr lang="en-US" sz="1600" dirty="0" smtClean="0">
                <a:solidFill>
                  <a:srgbClr val="000000"/>
                </a:solidFill>
                <a:latin typeface="Arial" charset="0"/>
              </a:rPr>
              <a:t>dimensionality of the data</a:t>
            </a:r>
            <a:endParaRPr lang="en-US" sz="1600" dirty="0">
              <a:solidFill>
                <a:srgbClr val="000000"/>
              </a:solidFill>
              <a:latin typeface="Arial" charset="0"/>
            </a:endParaRPr>
          </a:p>
        </p:txBody>
      </p:sp>
      <p:sp>
        <p:nvSpPr>
          <p:cNvPr id="18" name="Rectangle 9"/>
          <p:cNvSpPr>
            <a:spLocks noChangeArrowheads="1"/>
          </p:cNvSpPr>
          <p:nvPr/>
        </p:nvSpPr>
        <p:spPr bwMode="auto">
          <a:xfrm>
            <a:off x="2352675" y="4502767"/>
            <a:ext cx="4743450" cy="347662"/>
          </a:xfrm>
          <a:prstGeom prst="rect">
            <a:avLst/>
          </a:prstGeom>
          <a:noFill/>
          <a:ln w="9525">
            <a:noFill/>
            <a:miter lim="800000"/>
            <a:headEnd/>
            <a:tailEnd/>
          </a:ln>
          <a:effectLst/>
        </p:spPr>
        <p:txBody>
          <a:bodyPr/>
          <a:lstStyle/>
          <a:p>
            <a:pPr marL="342900" indent="-342900" fontAlgn="base">
              <a:spcBef>
                <a:spcPct val="20000"/>
              </a:spcBef>
              <a:spcAft>
                <a:spcPct val="0"/>
              </a:spcAft>
              <a:buClr>
                <a:srgbClr val="646464"/>
              </a:buClr>
              <a:buSzPct val="75000"/>
              <a:buFont typeface="Wingdings" pitchFamily="2" charset="2"/>
              <a:buNone/>
              <a:defRPr/>
            </a:pPr>
            <a:r>
              <a:rPr lang="en-US" sz="1600" b="1" i="1" dirty="0">
                <a:solidFill>
                  <a:srgbClr val="000000"/>
                </a:solidFill>
              </a:rPr>
              <a:t>x</a:t>
            </a:r>
            <a:r>
              <a:rPr lang="en-US" sz="1600" dirty="0">
                <a:solidFill>
                  <a:srgbClr val="000000"/>
                </a:solidFill>
                <a:latin typeface="Arial" charset="0"/>
              </a:rPr>
              <a:t> : </a:t>
            </a:r>
            <a:r>
              <a:rPr lang="en-US" sz="1600" i="1" dirty="0">
                <a:solidFill>
                  <a:srgbClr val="000000"/>
                </a:solidFill>
              </a:rPr>
              <a:t>p</a:t>
            </a:r>
            <a:r>
              <a:rPr lang="en-US" sz="1600" dirty="0">
                <a:solidFill>
                  <a:srgbClr val="000000"/>
                </a:solidFill>
                <a:latin typeface="Arial" charset="0"/>
              </a:rPr>
              <a:t>-dimensional random </a:t>
            </a:r>
            <a:r>
              <a:rPr lang="en-US" sz="1600" dirty="0" smtClean="0">
                <a:solidFill>
                  <a:srgbClr val="000000"/>
                </a:solidFill>
                <a:latin typeface="Arial" charset="0"/>
              </a:rPr>
              <a:t>variable, the feature.</a:t>
            </a:r>
            <a:endParaRPr lang="en-US" sz="1600" dirty="0">
              <a:solidFill>
                <a:srgbClr val="000000"/>
              </a:solidFill>
              <a:latin typeface="Arial" charset="0"/>
            </a:endParaRPr>
          </a:p>
        </p:txBody>
      </p:sp>
      <p:sp>
        <p:nvSpPr>
          <p:cNvPr id="4102" name="Rectangle 10"/>
          <p:cNvSpPr>
            <a:spLocks noChangeArrowheads="1"/>
          </p:cNvSpPr>
          <p:nvPr/>
        </p:nvSpPr>
        <p:spPr bwMode="auto">
          <a:xfrm>
            <a:off x="2312918" y="4801354"/>
            <a:ext cx="6088961"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fontAlgn="base">
              <a:spcBef>
                <a:spcPct val="20000"/>
              </a:spcBef>
              <a:spcAft>
                <a:spcPct val="0"/>
              </a:spcAft>
              <a:buClr>
                <a:srgbClr val="646464"/>
              </a:buClr>
              <a:buSzPct val="75000"/>
              <a:buFont typeface="Wingdings" pitchFamily="2" charset="2"/>
              <a:buNone/>
            </a:pPr>
            <a:r>
              <a:rPr lang="en-US" sz="1600" b="1" dirty="0">
                <a:solidFill>
                  <a:srgbClr val="000000"/>
                </a:solidFill>
                <a:latin typeface="Symbol" pitchFamily="18" charset="2"/>
              </a:rPr>
              <a:t>S</a:t>
            </a:r>
            <a:r>
              <a:rPr lang="en-US" sz="1600" b="1" dirty="0">
                <a:solidFill>
                  <a:srgbClr val="000000"/>
                </a:solidFill>
                <a:latin typeface="Arial" charset="0"/>
              </a:rPr>
              <a:t> </a:t>
            </a:r>
            <a:r>
              <a:rPr lang="en-US" sz="1600" dirty="0">
                <a:solidFill>
                  <a:srgbClr val="000000"/>
                </a:solidFill>
                <a:latin typeface="Arial" charset="0"/>
              </a:rPr>
              <a:t>: </a:t>
            </a:r>
            <a:r>
              <a:rPr lang="en-US" sz="1600" i="1" dirty="0">
                <a:solidFill>
                  <a:srgbClr val="000000"/>
                </a:solidFill>
              </a:rPr>
              <a:t>p</a:t>
            </a:r>
            <a:r>
              <a:rPr lang="en-US" sz="1600" dirty="0">
                <a:solidFill>
                  <a:srgbClr val="000000"/>
                </a:solidFill>
                <a:latin typeface="Arial" charset="0"/>
              </a:rPr>
              <a:t>-dimensional covariance matrix for each mixture component</a:t>
            </a:r>
          </a:p>
        </p:txBody>
      </p:sp>
      <p:sp>
        <p:nvSpPr>
          <p:cNvPr id="20" name="Rectangle 11"/>
          <p:cNvSpPr>
            <a:spLocks noChangeArrowheads="1"/>
          </p:cNvSpPr>
          <p:nvPr/>
        </p:nvSpPr>
        <p:spPr bwMode="auto">
          <a:xfrm>
            <a:off x="2312919" y="5112157"/>
            <a:ext cx="4546600" cy="347663"/>
          </a:xfrm>
          <a:prstGeom prst="rect">
            <a:avLst/>
          </a:prstGeom>
          <a:noFill/>
          <a:ln w="9525">
            <a:noFill/>
            <a:miter lim="800000"/>
            <a:headEnd/>
            <a:tailEnd/>
          </a:ln>
          <a:effectLst/>
        </p:spPr>
        <p:txBody>
          <a:bodyPr/>
          <a:lstStyle/>
          <a:p>
            <a:pPr marL="342900" lvl="3" indent="-342900" fontAlgn="base">
              <a:spcBef>
                <a:spcPct val="20000"/>
              </a:spcBef>
              <a:spcAft>
                <a:spcPct val="0"/>
              </a:spcAft>
              <a:buClr>
                <a:srgbClr val="646464"/>
              </a:buClr>
              <a:buSzPct val="75000"/>
              <a:defRPr/>
            </a:pPr>
            <a:r>
              <a:rPr lang="en-US" sz="1600" b="1" i="1" dirty="0" err="1">
                <a:solidFill>
                  <a:srgbClr val="000000"/>
                </a:solidFill>
              </a:rPr>
              <a:t>c</a:t>
            </a:r>
            <a:r>
              <a:rPr lang="en-US" sz="1600" i="1" baseline="-25000" dirty="0" err="1">
                <a:solidFill>
                  <a:srgbClr val="000000"/>
                </a:solidFill>
              </a:rPr>
              <a:t>k</a:t>
            </a:r>
            <a:r>
              <a:rPr lang="en-US" sz="1600" i="1" baseline="-25000" dirty="0">
                <a:solidFill>
                  <a:srgbClr val="000000"/>
                </a:solidFill>
              </a:rPr>
              <a:t> </a:t>
            </a:r>
            <a:r>
              <a:rPr lang="en-US" sz="1600" dirty="0">
                <a:solidFill>
                  <a:srgbClr val="000000"/>
                </a:solidFill>
                <a:latin typeface="Arial" charset="0"/>
              </a:rPr>
              <a:t>: the centroid point of the </a:t>
            </a:r>
            <a:r>
              <a:rPr lang="en-US" sz="1600" i="1" dirty="0" err="1">
                <a:solidFill>
                  <a:srgbClr val="000000"/>
                </a:solidFill>
              </a:rPr>
              <a:t>k</a:t>
            </a:r>
            <a:r>
              <a:rPr lang="en-US" sz="1600" baseline="30000" dirty="0" err="1">
                <a:solidFill>
                  <a:srgbClr val="000000"/>
                </a:solidFill>
                <a:latin typeface="Arial" charset="0"/>
              </a:rPr>
              <a:t>th</a:t>
            </a:r>
            <a:r>
              <a:rPr lang="en-US" sz="1600" dirty="0">
                <a:solidFill>
                  <a:srgbClr val="000000"/>
                </a:solidFill>
                <a:latin typeface="Arial" charset="0"/>
              </a:rPr>
              <a:t> cluster</a:t>
            </a:r>
          </a:p>
          <a:p>
            <a:pPr marL="342900" indent="-342900" fontAlgn="base">
              <a:spcBef>
                <a:spcPct val="20000"/>
              </a:spcBef>
              <a:spcAft>
                <a:spcPct val="0"/>
              </a:spcAft>
              <a:buClr>
                <a:srgbClr val="646464"/>
              </a:buClr>
              <a:buSzPct val="75000"/>
              <a:buFont typeface="Wingdings" pitchFamily="2" charset="2"/>
              <a:buNone/>
              <a:defRPr/>
            </a:pPr>
            <a:endParaRPr lang="en-US" sz="1200" dirty="0">
              <a:solidFill>
                <a:srgbClr val="000000"/>
              </a:solidFill>
              <a:latin typeface="Arial" charset="0"/>
            </a:endParaRPr>
          </a:p>
        </p:txBody>
      </p:sp>
      <p:sp>
        <p:nvSpPr>
          <p:cNvPr id="4106"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Problem Description: Review of Information Theory Approach</a:t>
            </a:r>
            <a:endParaRPr lang="en-US" sz="1400" dirty="0" smtClean="0">
              <a:solidFill>
                <a:srgbClr val="CC0000"/>
              </a:solidFill>
            </a:endParaRPr>
          </a:p>
        </p:txBody>
      </p:sp>
      <p:sp>
        <p:nvSpPr>
          <p:cNvPr id="11" name="Slide Number Placeholder 10"/>
          <p:cNvSpPr>
            <a:spLocks noGrp="1"/>
          </p:cNvSpPr>
          <p:nvPr>
            <p:ph type="sldNum" sz="quarter" idx="10"/>
          </p:nvPr>
        </p:nvSpPr>
        <p:spPr/>
        <p:txBody>
          <a:bodyPr/>
          <a:lstStyle/>
          <a:p>
            <a:pPr>
              <a:defRPr/>
            </a:pPr>
            <a:fld id="{9434E361-35D6-43EA-BD32-EB354822E5FE}" type="slidenum">
              <a:rPr lang="en-US">
                <a:solidFill>
                  <a:srgbClr val="000000">
                    <a:tint val="75000"/>
                  </a:srgbClr>
                </a:solidFill>
              </a:rPr>
              <a:pPr>
                <a:defRPr/>
              </a:pPr>
              <a:t>63</a:t>
            </a:fld>
            <a:endParaRPr lang="en-US" dirty="0">
              <a:solidFill>
                <a:srgbClr val="000000">
                  <a:tint val="75000"/>
                </a:srgbClr>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411724961"/>
              </p:ext>
            </p:extLst>
          </p:nvPr>
        </p:nvGraphicFramePr>
        <p:xfrm>
          <a:off x="1625560" y="3271402"/>
          <a:ext cx="6524522" cy="887724"/>
        </p:xfrm>
        <a:graphic>
          <a:graphicData uri="http://schemas.openxmlformats.org/presentationml/2006/ole">
            <mc:AlternateContent xmlns:mc="http://schemas.openxmlformats.org/markup-compatibility/2006">
              <mc:Choice xmlns:v="urn:schemas-microsoft-com:vml" Requires="v">
                <p:oleObj spid="_x0000_s34863" r:id="rId3" imgW="3009900" imgH="431800" progId="Equation.DSMT4">
                  <p:embed/>
                </p:oleObj>
              </mc:Choice>
              <mc:Fallback>
                <p:oleObj r:id="rId3" imgW="30099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560" y="3271402"/>
                        <a:ext cx="6524522" cy="88772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9695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0"/>
          <p:cNvSpPr>
            <a:spLocks noGrp="1"/>
          </p:cNvSpPr>
          <p:nvPr>
            <p:ph idx="1"/>
          </p:nvPr>
        </p:nvSpPr>
        <p:spPr>
          <a:xfrm>
            <a:off x="569913" y="1230313"/>
            <a:ext cx="7910512" cy="5426075"/>
          </a:xfrm>
          <a:solidFill>
            <a:schemeClr val="bg1"/>
          </a:solidFill>
          <a:ln>
            <a:solidFill>
              <a:schemeClr val="bg1"/>
            </a:solidFill>
            <a:miter lim="800000"/>
            <a:headEnd/>
            <a:tailEnd/>
          </a:ln>
        </p:spPr>
        <p:txBody>
          <a:bodyPr/>
          <a:lstStyle/>
          <a:p>
            <a:pPr marL="0" lvl="2" indent="0" eaLnBrk="1" hangingPunct="1">
              <a:spcBef>
                <a:spcPct val="20000"/>
              </a:spcBef>
              <a:buClr>
                <a:srgbClr val="C00000"/>
              </a:buClr>
              <a:buFont typeface="Courier New" pitchFamily="49" charset="0"/>
              <a:buChar char="o"/>
            </a:pPr>
            <a:r>
              <a:rPr lang="en-US" altLang="en-US" sz="2800" dirty="0" smtClean="0"/>
              <a:t> </a:t>
            </a:r>
            <a:r>
              <a:rPr lang="en-US" altLang="en-US" sz="2800" i="0" dirty="0" smtClean="0"/>
              <a:t> </a:t>
            </a:r>
            <a:r>
              <a:rPr lang="en-US" altLang="en-US" sz="2800" b="1" i="0" dirty="0" smtClean="0"/>
              <a:t>The “Jump” Method </a:t>
            </a:r>
          </a:p>
        </p:txBody>
      </p:sp>
      <p:pic>
        <p:nvPicPr>
          <p:cNvPr id="23555" name="Picture 13"/>
          <p:cNvPicPr>
            <a:picLocks noChangeAspect="1" noChangeArrowheads="1"/>
          </p:cNvPicPr>
          <p:nvPr/>
        </p:nvPicPr>
        <p:blipFill>
          <a:blip r:embed="rId3">
            <a:extLst>
              <a:ext uri="{28A0092B-C50C-407E-A947-70E740481C1C}">
                <a14:useLocalDpi xmlns:a14="http://schemas.microsoft.com/office/drawing/2010/main" val="0"/>
              </a:ext>
            </a:extLst>
          </a:blip>
          <a:srcRect l="7082" t="6171" r="1208" b="6171"/>
          <a:stretch>
            <a:fillRect/>
          </a:stretch>
        </p:blipFill>
        <p:spPr bwMode="auto">
          <a:xfrm>
            <a:off x="-16550" y="1782763"/>
            <a:ext cx="3323382" cy="238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p:cNvPicPr>
            <a:picLocks noChangeAspect="1" noChangeArrowheads="1"/>
          </p:cNvPicPr>
          <p:nvPr/>
        </p:nvPicPr>
        <p:blipFill>
          <a:blip r:embed="rId4">
            <a:extLst>
              <a:ext uri="{28A0092B-C50C-407E-A947-70E740481C1C}">
                <a14:useLocalDpi xmlns:a14="http://schemas.microsoft.com/office/drawing/2010/main" val="0"/>
              </a:ext>
            </a:extLst>
          </a:blip>
          <a:srcRect l="5656" t="4343" r="7199" b="2515"/>
          <a:stretch>
            <a:fillRect/>
          </a:stretch>
        </p:blipFill>
        <p:spPr bwMode="auto">
          <a:xfrm>
            <a:off x="6038388" y="4165599"/>
            <a:ext cx="3109942" cy="2493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dash"/>
                <a:miter lim="800000"/>
                <a:headEnd/>
                <a:tailEnd/>
              </a14:hiddenLine>
            </a:ext>
          </a:extLst>
        </p:spPr>
      </p:pic>
      <p:sp>
        <p:nvSpPr>
          <p:cNvPr id="10" name="Text Box 14"/>
          <p:cNvSpPr txBox="1">
            <a:spLocks noChangeArrowheads="1"/>
          </p:cNvSpPr>
          <p:nvPr/>
        </p:nvSpPr>
        <p:spPr bwMode="auto">
          <a:xfrm>
            <a:off x="6540500" y="5172075"/>
            <a:ext cx="925513" cy="396875"/>
          </a:xfrm>
          <a:prstGeom prst="rect">
            <a:avLst/>
          </a:prstGeom>
          <a:solidFill>
            <a:schemeClr val="bg1"/>
          </a:solidFill>
          <a:ln>
            <a:noFill/>
          </a:ln>
          <a:extLst>
            <a:ext uri="{91240B29-F687-4F45-9708-019B960494DF}">
              <a14:hiddenLine xmlns:a14="http://schemas.microsoft.com/office/drawing/2010/main" w="3175">
                <a:solidFill>
                  <a:srgbClr val="000000"/>
                </a:solidFill>
                <a:prstDash val="dash"/>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pPr>
            <a:r>
              <a:rPr lang="en-US" altLang="en-US" sz="2000" i="1">
                <a:solidFill>
                  <a:srgbClr val="000000"/>
                </a:solidFill>
                <a:latin typeface="Times New Roman" pitchFamily="18" charset="0"/>
              </a:rPr>
              <a:t>K</a:t>
            </a:r>
            <a:r>
              <a:rPr lang="en-US" altLang="en-US" sz="2000" i="1" baseline="30000">
                <a:solidFill>
                  <a:srgbClr val="000000"/>
                </a:solidFill>
                <a:latin typeface="Times New Roman" pitchFamily="18" charset="0"/>
              </a:rPr>
              <a:t>*</a:t>
            </a:r>
            <a:r>
              <a:rPr lang="en-US" altLang="en-US">
                <a:solidFill>
                  <a:srgbClr val="000000"/>
                </a:solidFill>
              </a:rPr>
              <a:t> = 6</a:t>
            </a:r>
          </a:p>
        </p:txBody>
      </p:sp>
      <p:sp>
        <p:nvSpPr>
          <p:cNvPr id="11" name="Line 15"/>
          <p:cNvSpPr>
            <a:spLocks noChangeShapeType="1"/>
          </p:cNvSpPr>
          <p:nvPr/>
        </p:nvSpPr>
        <p:spPr bwMode="auto">
          <a:xfrm flipV="1">
            <a:off x="7085013" y="4927600"/>
            <a:ext cx="609600" cy="244475"/>
          </a:xfrm>
          <a:prstGeom prst="line">
            <a:avLst/>
          </a:prstGeom>
          <a:noFill/>
          <a:ln w="31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ndParaRPr>
          </a:p>
        </p:txBody>
      </p:sp>
      <p:sp>
        <p:nvSpPr>
          <p:cNvPr id="12" name="Line 16"/>
          <p:cNvSpPr>
            <a:spLocks noChangeShapeType="1"/>
          </p:cNvSpPr>
          <p:nvPr/>
        </p:nvSpPr>
        <p:spPr bwMode="auto">
          <a:xfrm>
            <a:off x="7085013" y="5568950"/>
            <a:ext cx="630237" cy="882650"/>
          </a:xfrm>
          <a:prstGeom prst="line">
            <a:avLst/>
          </a:prstGeom>
          <a:noFill/>
          <a:ln w="31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ndParaRPr>
          </a:p>
        </p:txBody>
      </p:sp>
      <p:sp>
        <p:nvSpPr>
          <p:cNvPr id="20" name="Curved Right Arrow 19"/>
          <p:cNvSpPr>
            <a:spLocks noChangeArrowheads="1"/>
          </p:cNvSpPr>
          <p:nvPr/>
        </p:nvSpPr>
        <p:spPr bwMode="auto">
          <a:xfrm rot="18195275">
            <a:off x="1587500" y="3876188"/>
            <a:ext cx="1158875" cy="2857500"/>
          </a:xfrm>
          <a:prstGeom prst="curvedRightArrow">
            <a:avLst>
              <a:gd name="adj1" fmla="val 24989"/>
              <a:gd name="adj2" fmla="val 53961"/>
              <a:gd name="adj3" fmla="val 25000"/>
            </a:avLst>
          </a:prstGeom>
          <a:solidFill>
            <a:schemeClr val="accent1">
              <a:alpha val="50195"/>
            </a:schemeClr>
          </a:solidFill>
          <a:ln w="12700" algn="ctr">
            <a:solidFill>
              <a:srgbClr val="CC0000"/>
            </a:solidFill>
            <a:round/>
            <a:headEnd/>
            <a:tailEnd/>
          </a:ln>
        </p:spPr>
        <p:txBody>
          <a:bodyPr lIns="438912" tIns="219456" rIns="438912" bIns="219456"/>
          <a:lstStyle>
            <a:lvl1pPr defTabSz="4179888" eaLnBrk="0" hangingPunct="0">
              <a:defRPr>
                <a:solidFill>
                  <a:schemeClr val="tx1"/>
                </a:solidFill>
                <a:latin typeface="Arial" charset="0"/>
              </a:defRPr>
            </a:lvl1pPr>
            <a:lvl2pPr marL="742950" indent="-285750" defTabSz="4179888" eaLnBrk="0" hangingPunct="0">
              <a:defRPr>
                <a:solidFill>
                  <a:schemeClr val="tx1"/>
                </a:solidFill>
                <a:latin typeface="Arial" charset="0"/>
              </a:defRPr>
            </a:lvl2pPr>
            <a:lvl3pPr marL="1143000" indent="-228600" defTabSz="4179888" eaLnBrk="0" hangingPunct="0">
              <a:defRPr>
                <a:solidFill>
                  <a:schemeClr val="tx1"/>
                </a:solidFill>
                <a:latin typeface="Arial" charset="0"/>
              </a:defRPr>
            </a:lvl3pPr>
            <a:lvl4pPr marL="1600200" indent="-228600" defTabSz="4179888" eaLnBrk="0" hangingPunct="0">
              <a:defRPr>
                <a:solidFill>
                  <a:schemeClr val="tx1"/>
                </a:solidFill>
                <a:latin typeface="Arial" charset="0"/>
              </a:defRPr>
            </a:lvl4pPr>
            <a:lvl5pPr marL="2057400" indent="-228600" defTabSz="4179888" eaLnBrk="0" hangingPunct="0">
              <a:defRPr>
                <a:solidFill>
                  <a:schemeClr val="tx1"/>
                </a:solidFill>
                <a:latin typeface="Arial" charset="0"/>
              </a:defRPr>
            </a:lvl5pPr>
            <a:lvl6pPr marL="2514600" indent="-228600" defTabSz="4179888" eaLnBrk="0" fontAlgn="base" hangingPunct="0">
              <a:spcBef>
                <a:spcPct val="0"/>
              </a:spcBef>
              <a:spcAft>
                <a:spcPct val="0"/>
              </a:spcAft>
              <a:defRPr>
                <a:solidFill>
                  <a:schemeClr val="tx1"/>
                </a:solidFill>
                <a:latin typeface="Arial" charset="0"/>
              </a:defRPr>
            </a:lvl6pPr>
            <a:lvl7pPr marL="2971800" indent="-228600" defTabSz="4179888" eaLnBrk="0" fontAlgn="base" hangingPunct="0">
              <a:spcBef>
                <a:spcPct val="0"/>
              </a:spcBef>
              <a:spcAft>
                <a:spcPct val="0"/>
              </a:spcAft>
              <a:defRPr>
                <a:solidFill>
                  <a:schemeClr val="tx1"/>
                </a:solidFill>
                <a:latin typeface="Arial" charset="0"/>
              </a:defRPr>
            </a:lvl7pPr>
            <a:lvl8pPr marL="3429000" indent="-228600" defTabSz="4179888" eaLnBrk="0" fontAlgn="base" hangingPunct="0">
              <a:spcBef>
                <a:spcPct val="0"/>
              </a:spcBef>
              <a:spcAft>
                <a:spcPct val="0"/>
              </a:spcAft>
              <a:defRPr>
                <a:solidFill>
                  <a:schemeClr val="tx1"/>
                </a:solidFill>
                <a:latin typeface="Arial" charset="0"/>
              </a:defRPr>
            </a:lvl8pPr>
            <a:lvl9pPr marL="3886200" indent="-228600" defTabSz="4179888"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sz="8200">
              <a:solidFill>
                <a:srgbClr val="000000"/>
              </a:solidFill>
            </a:endParaRPr>
          </a:p>
        </p:txBody>
      </p:sp>
      <p:sp>
        <p:nvSpPr>
          <p:cNvPr id="21" name="Curved Left Arrow 20"/>
          <p:cNvSpPr>
            <a:spLocks noChangeArrowheads="1"/>
          </p:cNvSpPr>
          <p:nvPr/>
        </p:nvSpPr>
        <p:spPr bwMode="auto">
          <a:xfrm rot="18347199">
            <a:off x="6991314" y="1469304"/>
            <a:ext cx="1111250" cy="3046412"/>
          </a:xfrm>
          <a:prstGeom prst="curvedLeftArrow">
            <a:avLst>
              <a:gd name="adj1" fmla="val 25003"/>
              <a:gd name="adj2" fmla="val 50006"/>
              <a:gd name="adj3" fmla="val 25000"/>
            </a:avLst>
          </a:prstGeom>
          <a:solidFill>
            <a:schemeClr val="accent1">
              <a:alpha val="50195"/>
            </a:schemeClr>
          </a:solidFill>
          <a:ln w="12700" algn="ctr">
            <a:solidFill>
              <a:srgbClr val="CC0000"/>
            </a:solidFill>
            <a:round/>
            <a:headEnd/>
            <a:tailEnd/>
          </a:ln>
        </p:spPr>
        <p:txBody>
          <a:bodyPr lIns="438912" tIns="219456" rIns="438912" bIns="219456"/>
          <a:lstStyle>
            <a:lvl1pPr defTabSz="4179888" eaLnBrk="0" hangingPunct="0">
              <a:defRPr>
                <a:solidFill>
                  <a:schemeClr val="tx1"/>
                </a:solidFill>
                <a:latin typeface="Arial" charset="0"/>
              </a:defRPr>
            </a:lvl1pPr>
            <a:lvl2pPr marL="742950" indent="-285750" defTabSz="4179888" eaLnBrk="0" hangingPunct="0">
              <a:defRPr>
                <a:solidFill>
                  <a:schemeClr val="tx1"/>
                </a:solidFill>
                <a:latin typeface="Arial" charset="0"/>
              </a:defRPr>
            </a:lvl2pPr>
            <a:lvl3pPr marL="1143000" indent="-228600" defTabSz="4179888" eaLnBrk="0" hangingPunct="0">
              <a:defRPr>
                <a:solidFill>
                  <a:schemeClr val="tx1"/>
                </a:solidFill>
                <a:latin typeface="Arial" charset="0"/>
              </a:defRPr>
            </a:lvl3pPr>
            <a:lvl4pPr marL="1600200" indent="-228600" defTabSz="4179888" eaLnBrk="0" hangingPunct="0">
              <a:defRPr>
                <a:solidFill>
                  <a:schemeClr val="tx1"/>
                </a:solidFill>
                <a:latin typeface="Arial" charset="0"/>
              </a:defRPr>
            </a:lvl4pPr>
            <a:lvl5pPr marL="2057400" indent="-228600" defTabSz="4179888" eaLnBrk="0" hangingPunct="0">
              <a:defRPr>
                <a:solidFill>
                  <a:schemeClr val="tx1"/>
                </a:solidFill>
                <a:latin typeface="Arial" charset="0"/>
              </a:defRPr>
            </a:lvl5pPr>
            <a:lvl6pPr marL="2514600" indent="-228600" defTabSz="4179888" eaLnBrk="0" fontAlgn="base" hangingPunct="0">
              <a:spcBef>
                <a:spcPct val="0"/>
              </a:spcBef>
              <a:spcAft>
                <a:spcPct val="0"/>
              </a:spcAft>
              <a:defRPr>
                <a:solidFill>
                  <a:schemeClr val="tx1"/>
                </a:solidFill>
                <a:latin typeface="Arial" charset="0"/>
              </a:defRPr>
            </a:lvl6pPr>
            <a:lvl7pPr marL="2971800" indent="-228600" defTabSz="4179888" eaLnBrk="0" fontAlgn="base" hangingPunct="0">
              <a:spcBef>
                <a:spcPct val="0"/>
              </a:spcBef>
              <a:spcAft>
                <a:spcPct val="0"/>
              </a:spcAft>
              <a:defRPr>
                <a:solidFill>
                  <a:schemeClr val="tx1"/>
                </a:solidFill>
                <a:latin typeface="Arial" charset="0"/>
              </a:defRPr>
            </a:lvl7pPr>
            <a:lvl8pPr marL="3429000" indent="-228600" defTabSz="4179888" eaLnBrk="0" fontAlgn="base" hangingPunct="0">
              <a:spcBef>
                <a:spcPct val="0"/>
              </a:spcBef>
              <a:spcAft>
                <a:spcPct val="0"/>
              </a:spcAft>
              <a:defRPr>
                <a:solidFill>
                  <a:schemeClr val="tx1"/>
                </a:solidFill>
                <a:latin typeface="Arial" charset="0"/>
              </a:defRPr>
            </a:lvl8pPr>
            <a:lvl9pPr marL="3886200" indent="-228600" defTabSz="4179888"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sz="8200">
              <a:solidFill>
                <a:srgbClr val="000000"/>
              </a:solidFill>
            </a:endParaRPr>
          </a:p>
        </p:txBody>
      </p:sp>
      <p:sp>
        <p:nvSpPr>
          <p:cNvPr id="45085" name="TextBox 21"/>
          <p:cNvSpPr txBox="1">
            <a:spLocks noChangeArrowheads="1"/>
          </p:cNvSpPr>
          <p:nvPr/>
        </p:nvSpPr>
        <p:spPr bwMode="auto">
          <a:xfrm>
            <a:off x="4425950" y="2346603"/>
            <a:ext cx="547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i="1" dirty="0" err="1">
                <a:solidFill>
                  <a:srgbClr val="000000"/>
                </a:solidFill>
                <a:latin typeface="Times New Roman" pitchFamily="18" charset="0"/>
              </a:rPr>
              <a:t>d</a:t>
            </a:r>
            <a:r>
              <a:rPr lang="en-US" altLang="en-US" i="1" baseline="-25000" dirty="0" err="1">
                <a:solidFill>
                  <a:srgbClr val="000000"/>
                </a:solidFill>
                <a:latin typeface="Times New Roman" pitchFamily="18" charset="0"/>
              </a:rPr>
              <a:t>K</a:t>
            </a:r>
            <a:r>
              <a:rPr lang="en-US" altLang="en-US" i="1" baseline="30000" dirty="0">
                <a:solidFill>
                  <a:srgbClr val="000000"/>
                </a:solidFill>
                <a:latin typeface="Times New Roman" pitchFamily="18" charset="0"/>
              </a:rPr>
              <a:t>-Y</a:t>
            </a:r>
            <a:endParaRPr lang="en-US" altLang="en-US" dirty="0">
              <a:solidFill>
                <a:srgbClr val="000000"/>
              </a:solidFill>
            </a:endParaRPr>
          </a:p>
        </p:txBody>
      </p:sp>
      <p:sp>
        <p:nvSpPr>
          <p:cNvPr id="45079" name="TextBox 33"/>
          <p:cNvSpPr txBox="1">
            <a:spLocks noChangeArrowheads="1"/>
          </p:cNvSpPr>
          <p:nvPr/>
        </p:nvSpPr>
        <p:spPr bwMode="auto">
          <a:xfrm>
            <a:off x="1779588" y="5174835"/>
            <a:ext cx="1236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i="1">
                <a:solidFill>
                  <a:srgbClr val="000000"/>
                </a:solidFill>
                <a:latin typeface="Times New Roman" pitchFamily="18" charset="0"/>
              </a:rPr>
              <a:t>d</a:t>
            </a:r>
            <a:r>
              <a:rPr lang="en-US" altLang="en-US" i="1" baseline="-25000">
                <a:solidFill>
                  <a:srgbClr val="000000"/>
                </a:solidFill>
                <a:latin typeface="Times New Roman" pitchFamily="18" charset="0"/>
              </a:rPr>
              <a:t>K</a:t>
            </a:r>
            <a:r>
              <a:rPr lang="en-US" altLang="en-US" i="1">
                <a:solidFill>
                  <a:srgbClr val="000000"/>
                </a:solidFill>
                <a:latin typeface="Times New Roman" pitchFamily="18" charset="0"/>
              </a:rPr>
              <a:t> → d</a:t>
            </a:r>
            <a:r>
              <a:rPr lang="en-US" altLang="en-US" i="1" baseline="-25000">
                <a:solidFill>
                  <a:srgbClr val="000000"/>
                </a:solidFill>
                <a:latin typeface="Times New Roman" pitchFamily="18" charset="0"/>
              </a:rPr>
              <a:t>K</a:t>
            </a:r>
            <a:r>
              <a:rPr lang="en-US" altLang="en-US" i="1" baseline="30000">
                <a:solidFill>
                  <a:srgbClr val="000000"/>
                </a:solidFill>
                <a:latin typeface="Times New Roman" pitchFamily="18" charset="0"/>
              </a:rPr>
              <a:t>-Y</a:t>
            </a:r>
            <a:endParaRPr lang="en-US" altLang="en-US">
              <a:solidFill>
                <a:srgbClr val="000000"/>
              </a:solidFill>
            </a:endParaRPr>
          </a:p>
        </p:txBody>
      </p:sp>
      <p:sp>
        <p:nvSpPr>
          <p:cNvPr id="45077" name="TextBox 30"/>
          <p:cNvSpPr txBox="1">
            <a:spLocks noChangeArrowheads="1"/>
          </p:cNvSpPr>
          <p:nvPr/>
        </p:nvSpPr>
        <p:spPr bwMode="auto">
          <a:xfrm>
            <a:off x="1376622" y="4679093"/>
            <a:ext cx="174861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i="1" dirty="0">
                <a:solidFill>
                  <a:srgbClr val="000000"/>
                </a:solidFill>
              </a:rPr>
              <a:t>k</a:t>
            </a:r>
            <a:r>
              <a:rPr lang="en-US" altLang="en-US" dirty="0">
                <a:solidFill>
                  <a:srgbClr val="000000"/>
                </a:solidFill>
              </a:rPr>
              <a:t>-means → </a:t>
            </a:r>
            <a:r>
              <a:rPr lang="en-US" altLang="en-US" i="1" dirty="0" err="1">
                <a:solidFill>
                  <a:srgbClr val="000000"/>
                </a:solidFill>
                <a:latin typeface="Times New Roman" pitchFamily="18" charset="0"/>
              </a:rPr>
              <a:t>d</a:t>
            </a:r>
            <a:r>
              <a:rPr lang="en-US" altLang="en-US" i="1" baseline="-25000" dirty="0" err="1">
                <a:solidFill>
                  <a:srgbClr val="000000"/>
                </a:solidFill>
                <a:latin typeface="Times New Roman" pitchFamily="18" charset="0"/>
              </a:rPr>
              <a:t>K</a:t>
            </a:r>
            <a:endParaRPr lang="en-US" altLang="en-US" dirty="0">
              <a:solidFill>
                <a:srgbClr val="000000"/>
              </a:solidFill>
            </a:endParaRPr>
          </a:p>
        </p:txBody>
      </p:sp>
      <p:pic>
        <p:nvPicPr>
          <p:cNvPr id="42"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3648" y="2677319"/>
            <a:ext cx="3361416" cy="251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dash"/>
                <a:miter lim="800000"/>
                <a:headEnd/>
                <a:tailEnd/>
              </a14:hiddenLine>
            </a:ext>
          </a:extLst>
        </p:spPr>
      </p:pic>
      <p:sp>
        <p:nvSpPr>
          <p:cNvPr id="23567" name="Rectangle 42"/>
          <p:cNvSpPr>
            <a:spLocks noChangeArrowheads="1"/>
          </p:cNvSpPr>
          <p:nvPr/>
        </p:nvSpPr>
        <p:spPr bwMode="auto">
          <a:xfrm>
            <a:off x="3656013" y="2709657"/>
            <a:ext cx="2036762" cy="130175"/>
          </a:xfrm>
          <a:prstGeom prst="rect">
            <a:avLst/>
          </a:prstGeom>
          <a:solidFill>
            <a:schemeClr val="bg1"/>
          </a:solidFill>
          <a:ln w="12700" algn="ctr">
            <a:solidFill>
              <a:schemeClr val="bg1"/>
            </a:solidFill>
            <a:round/>
            <a:headEnd/>
            <a:tailEnd/>
          </a:ln>
        </p:spPr>
        <p:txBody>
          <a:bodyPr lIns="438912" tIns="219456" rIns="438912" bIns="219456"/>
          <a:lstStyle>
            <a:lvl1pPr defTabSz="4179888" eaLnBrk="0" hangingPunct="0">
              <a:defRPr>
                <a:solidFill>
                  <a:schemeClr val="tx1"/>
                </a:solidFill>
                <a:latin typeface="Arial" charset="0"/>
              </a:defRPr>
            </a:lvl1pPr>
            <a:lvl2pPr marL="742950" indent="-285750" defTabSz="4179888" eaLnBrk="0" hangingPunct="0">
              <a:defRPr>
                <a:solidFill>
                  <a:schemeClr val="tx1"/>
                </a:solidFill>
                <a:latin typeface="Arial" charset="0"/>
              </a:defRPr>
            </a:lvl2pPr>
            <a:lvl3pPr marL="1143000" indent="-228600" defTabSz="4179888" eaLnBrk="0" hangingPunct="0">
              <a:defRPr>
                <a:solidFill>
                  <a:schemeClr val="tx1"/>
                </a:solidFill>
                <a:latin typeface="Arial" charset="0"/>
              </a:defRPr>
            </a:lvl3pPr>
            <a:lvl4pPr marL="1600200" indent="-228600" defTabSz="4179888" eaLnBrk="0" hangingPunct="0">
              <a:defRPr>
                <a:solidFill>
                  <a:schemeClr val="tx1"/>
                </a:solidFill>
                <a:latin typeface="Arial" charset="0"/>
              </a:defRPr>
            </a:lvl4pPr>
            <a:lvl5pPr marL="2057400" indent="-228600" defTabSz="4179888" eaLnBrk="0" hangingPunct="0">
              <a:defRPr>
                <a:solidFill>
                  <a:schemeClr val="tx1"/>
                </a:solidFill>
                <a:latin typeface="Arial" charset="0"/>
              </a:defRPr>
            </a:lvl5pPr>
            <a:lvl6pPr marL="2514600" indent="-228600" defTabSz="4179888" eaLnBrk="0" fontAlgn="base" hangingPunct="0">
              <a:spcBef>
                <a:spcPct val="0"/>
              </a:spcBef>
              <a:spcAft>
                <a:spcPct val="0"/>
              </a:spcAft>
              <a:defRPr>
                <a:solidFill>
                  <a:schemeClr val="tx1"/>
                </a:solidFill>
                <a:latin typeface="Arial" charset="0"/>
              </a:defRPr>
            </a:lvl6pPr>
            <a:lvl7pPr marL="2971800" indent="-228600" defTabSz="4179888" eaLnBrk="0" fontAlgn="base" hangingPunct="0">
              <a:spcBef>
                <a:spcPct val="0"/>
              </a:spcBef>
              <a:spcAft>
                <a:spcPct val="0"/>
              </a:spcAft>
              <a:defRPr>
                <a:solidFill>
                  <a:schemeClr val="tx1"/>
                </a:solidFill>
                <a:latin typeface="Arial" charset="0"/>
              </a:defRPr>
            </a:lvl7pPr>
            <a:lvl8pPr marL="3429000" indent="-228600" defTabSz="4179888" eaLnBrk="0" fontAlgn="base" hangingPunct="0">
              <a:spcBef>
                <a:spcPct val="0"/>
              </a:spcBef>
              <a:spcAft>
                <a:spcPct val="0"/>
              </a:spcAft>
              <a:defRPr>
                <a:solidFill>
                  <a:schemeClr val="tx1"/>
                </a:solidFill>
                <a:latin typeface="Arial" charset="0"/>
              </a:defRPr>
            </a:lvl8pPr>
            <a:lvl9pPr marL="3886200" indent="-228600" defTabSz="4179888"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sz="8200">
              <a:solidFill>
                <a:srgbClr val="000000"/>
              </a:solidFill>
            </a:endParaRPr>
          </a:p>
        </p:txBody>
      </p:sp>
      <p:sp>
        <p:nvSpPr>
          <p:cNvPr id="23568" name="Rectangle 43"/>
          <p:cNvSpPr>
            <a:spLocks noChangeArrowheads="1"/>
          </p:cNvSpPr>
          <p:nvPr/>
        </p:nvSpPr>
        <p:spPr bwMode="auto">
          <a:xfrm>
            <a:off x="6669088" y="6668121"/>
            <a:ext cx="2035175" cy="128587"/>
          </a:xfrm>
          <a:prstGeom prst="rect">
            <a:avLst/>
          </a:prstGeom>
          <a:solidFill>
            <a:schemeClr val="bg1"/>
          </a:solidFill>
          <a:ln w="12700" algn="ctr">
            <a:solidFill>
              <a:schemeClr val="bg1"/>
            </a:solidFill>
            <a:round/>
            <a:headEnd/>
            <a:tailEnd/>
          </a:ln>
        </p:spPr>
        <p:txBody>
          <a:bodyPr lIns="438912" tIns="219456" rIns="438912" bIns="219456"/>
          <a:lstStyle>
            <a:lvl1pPr defTabSz="4179888" eaLnBrk="0" hangingPunct="0">
              <a:defRPr>
                <a:solidFill>
                  <a:schemeClr val="tx1"/>
                </a:solidFill>
                <a:latin typeface="Arial" charset="0"/>
              </a:defRPr>
            </a:lvl1pPr>
            <a:lvl2pPr marL="742950" indent="-285750" defTabSz="4179888" eaLnBrk="0" hangingPunct="0">
              <a:defRPr>
                <a:solidFill>
                  <a:schemeClr val="tx1"/>
                </a:solidFill>
                <a:latin typeface="Arial" charset="0"/>
              </a:defRPr>
            </a:lvl2pPr>
            <a:lvl3pPr marL="1143000" indent="-228600" defTabSz="4179888" eaLnBrk="0" hangingPunct="0">
              <a:defRPr>
                <a:solidFill>
                  <a:schemeClr val="tx1"/>
                </a:solidFill>
                <a:latin typeface="Arial" charset="0"/>
              </a:defRPr>
            </a:lvl3pPr>
            <a:lvl4pPr marL="1600200" indent="-228600" defTabSz="4179888" eaLnBrk="0" hangingPunct="0">
              <a:defRPr>
                <a:solidFill>
                  <a:schemeClr val="tx1"/>
                </a:solidFill>
                <a:latin typeface="Arial" charset="0"/>
              </a:defRPr>
            </a:lvl4pPr>
            <a:lvl5pPr marL="2057400" indent="-228600" defTabSz="4179888" eaLnBrk="0" hangingPunct="0">
              <a:defRPr>
                <a:solidFill>
                  <a:schemeClr val="tx1"/>
                </a:solidFill>
                <a:latin typeface="Arial" charset="0"/>
              </a:defRPr>
            </a:lvl5pPr>
            <a:lvl6pPr marL="2514600" indent="-228600" defTabSz="4179888" eaLnBrk="0" fontAlgn="base" hangingPunct="0">
              <a:spcBef>
                <a:spcPct val="0"/>
              </a:spcBef>
              <a:spcAft>
                <a:spcPct val="0"/>
              </a:spcAft>
              <a:defRPr>
                <a:solidFill>
                  <a:schemeClr val="tx1"/>
                </a:solidFill>
                <a:latin typeface="Arial" charset="0"/>
              </a:defRPr>
            </a:lvl6pPr>
            <a:lvl7pPr marL="2971800" indent="-228600" defTabSz="4179888" eaLnBrk="0" fontAlgn="base" hangingPunct="0">
              <a:spcBef>
                <a:spcPct val="0"/>
              </a:spcBef>
              <a:spcAft>
                <a:spcPct val="0"/>
              </a:spcAft>
              <a:defRPr>
                <a:solidFill>
                  <a:schemeClr val="tx1"/>
                </a:solidFill>
                <a:latin typeface="Arial" charset="0"/>
              </a:defRPr>
            </a:lvl7pPr>
            <a:lvl8pPr marL="3429000" indent="-228600" defTabSz="4179888" eaLnBrk="0" fontAlgn="base" hangingPunct="0">
              <a:spcBef>
                <a:spcPct val="0"/>
              </a:spcBef>
              <a:spcAft>
                <a:spcPct val="0"/>
              </a:spcAft>
              <a:defRPr>
                <a:solidFill>
                  <a:schemeClr val="tx1"/>
                </a:solidFill>
                <a:latin typeface="Arial" charset="0"/>
              </a:defRPr>
            </a:lvl8pPr>
            <a:lvl9pPr marL="3886200" indent="-228600" defTabSz="4179888"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sz="8200">
              <a:solidFill>
                <a:srgbClr val="000000"/>
              </a:solidFill>
            </a:endParaRPr>
          </a:p>
        </p:txBody>
      </p:sp>
      <p:sp>
        <p:nvSpPr>
          <p:cNvPr id="23569" name="Rectangle 44"/>
          <p:cNvSpPr>
            <a:spLocks noChangeArrowheads="1"/>
          </p:cNvSpPr>
          <p:nvPr/>
        </p:nvSpPr>
        <p:spPr bwMode="auto">
          <a:xfrm rot="5400000">
            <a:off x="2314060" y="4114558"/>
            <a:ext cx="1485900" cy="128587"/>
          </a:xfrm>
          <a:prstGeom prst="rect">
            <a:avLst/>
          </a:prstGeom>
          <a:solidFill>
            <a:schemeClr val="bg1"/>
          </a:solidFill>
          <a:ln w="12700" algn="ctr">
            <a:solidFill>
              <a:schemeClr val="bg1"/>
            </a:solidFill>
            <a:round/>
            <a:headEnd/>
            <a:tailEnd/>
          </a:ln>
        </p:spPr>
        <p:txBody>
          <a:bodyPr lIns="438912" tIns="219456" rIns="438912" bIns="219456"/>
          <a:lstStyle>
            <a:lvl1pPr defTabSz="4179888" eaLnBrk="0" hangingPunct="0">
              <a:defRPr>
                <a:solidFill>
                  <a:schemeClr val="tx1"/>
                </a:solidFill>
                <a:latin typeface="Arial" charset="0"/>
              </a:defRPr>
            </a:lvl1pPr>
            <a:lvl2pPr marL="742950" indent="-285750" defTabSz="4179888" eaLnBrk="0" hangingPunct="0">
              <a:defRPr>
                <a:solidFill>
                  <a:schemeClr val="tx1"/>
                </a:solidFill>
                <a:latin typeface="Arial" charset="0"/>
              </a:defRPr>
            </a:lvl2pPr>
            <a:lvl3pPr marL="1143000" indent="-228600" defTabSz="4179888" eaLnBrk="0" hangingPunct="0">
              <a:defRPr>
                <a:solidFill>
                  <a:schemeClr val="tx1"/>
                </a:solidFill>
                <a:latin typeface="Arial" charset="0"/>
              </a:defRPr>
            </a:lvl3pPr>
            <a:lvl4pPr marL="1600200" indent="-228600" defTabSz="4179888" eaLnBrk="0" hangingPunct="0">
              <a:defRPr>
                <a:solidFill>
                  <a:schemeClr val="tx1"/>
                </a:solidFill>
                <a:latin typeface="Arial" charset="0"/>
              </a:defRPr>
            </a:lvl4pPr>
            <a:lvl5pPr marL="2057400" indent="-228600" defTabSz="4179888" eaLnBrk="0" hangingPunct="0">
              <a:defRPr>
                <a:solidFill>
                  <a:schemeClr val="tx1"/>
                </a:solidFill>
                <a:latin typeface="Arial" charset="0"/>
              </a:defRPr>
            </a:lvl5pPr>
            <a:lvl6pPr marL="2514600" indent="-228600" defTabSz="4179888" eaLnBrk="0" fontAlgn="base" hangingPunct="0">
              <a:spcBef>
                <a:spcPct val="0"/>
              </a:spcBef>
              <a:spcAft>
                <a:spcPct val="0"/>
              </a:spcAft>
              <a:defRPr>
                <a:solidFill>
                  <a:schemeClr val="tx1"/>
                </a:solidFill>
                <a:latin typeface="Arial" charset="0"/>
              </a:defRPr>
            </a:lvl6pPr>
            <a:lvl7pPr marL="2971800" indent="-228600" defTabSz="4179888" eaLnBrk="0" fontAlgn="base" hangingPunct="0">
              <a:spcBef>
                <a:spcPct val="0"/>
              </a:spcBef>
              <a:spcAft>
                <a:spcPct val="0"/>
              </a:spcAft>
              <a:defRPr>
                <a:solidFill>
                  <a:schemeClr val="tx1"/>
                </a:solidFill>
                <a:latin typeface="Arial" charset="0"/>
              </a:defRPr>
            </a:lvl7pPr>
            <a:lvl8pPr marL="3429000" indent="-228600" defTabSz="4179888" eaLnBrk="0" fontAlgn="base" hangingPunct="0">
              <a:spcBef>
                <a:spcPct val="0"/>
              </a:spcBef>
              <a:spcAft>
                <a:spcPct val="0"/>
              </a:spcAft>
              <a:defRPr>
                <a:solidFill>
                  <a:schemeClr val="tx1"/>
                </a:solidFill>
                <a:latin typeface="Arial" charset="0"/>
              </a:defRPr>
            </a:lvl8pPr>
            <a:lvl9pPr marL="3886200" indent="-228600" defTabSz="4179888"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sz="8200">
              <a:solidFill>
                <a:srgbClr val="000000"/>
              </a:solidFill>
            </a:endParaRPr>
          </a:p>
        </p:txBody>
      </p:sp>
      <p:sp>
        <p:nvSpPr>
          <p:cNvPr id="23570" name="Rectangle 45"/>
          <p:cNvSpPr>
            <a:spLocks noChangeArrowheads="1"/>
          </p:cNvSpPr>
          <p:nvPr/>
        </p:nvSpPr>
        <p:spPr bwMode="auto">
          <a:xfrm rot="5400000">
            <a:off x="5037968" y="5583169"/>
            <a:ext cx="2035175" cy="130175"/>
          </a:xfrm>
          <a:prstGeom prst="rect">
            <a:avLst/>
          </a:prstGeom>
          <a:solidFill>
            <a:schemeClr val="bg1"/>
          </a:solidFill>
          <a:ln w="12700" algn="ctr">
            <a:solidFill>
              <a:schemeClr val="bg1"/>
            </a:solidFill>
            <a:round/>
            <a:headEnd/>
            <a:tailEnd/>
          </a:ln>
        </p:spPr>
        <p:txBody>
          <a:bodyPr lIns="438912" tIns="219456" rIns="438912" bIns="219456"/>
          <a:lstStyle>
            <a:lvl1pPr defTabSz="4179888" eaLnBrk="0" hangingPunct="0">
              <a:defRPr>
                <a:solidFill>
                  <a:schemeClr val="tx1"/>
                </a:solidFill>
                <a:latin typeface="Arial" charset="0"/>
              </a:defRPr>
            </a:lvl1pPr>
            <a:lvl2pPr marL="742950" indent="-285750" defTabSz="4179888" eaLnBrk="0" hangingPunct="0">
              <a:defRPr>
                <a:solidFill>
                  <a:schemeClr val="tx1"/>
                </a:solidFill>
                <a:latin typeface="Arial" charset="0"/>
              </a:defRPr>
            </a:lvl2pPr>
            <a:lvl3pPr marL="1143000" indent="-228600" defTabSz="4179888" eaLnBrk="0" hangingPunct="0">
              <a:defRPr>
                <a:solidFill>
                  <a:schemeClr val="tx1"/>
                </a:solidFill>
                <a:latin typeface="Arial" charset="0"/>
              </a:defRPr>
            </a:lvl3pPr>
            <a:lvl4pPr marL="1600200" indent="-228600" defTabSz="4179888" eaLnBrk="0" hangingPunct="0">
              <a:defRPr>
                <a:solidFill>
                  <a:schemeClr val="tx1"/>
                </a:solidFill>
                <a:latin typeface="Arial" charset="0"/>
              </a:defRPr>
            </a:lvl4pPr>
            <a:lvl5pPr marL="2057400" indent="-228600" defTabSz="4179888" eaLnBrk="0" hangingPunct="0">
              <a:defRPr>
                <a:solidFill>
                  <a:schemeClr val="tx1"/>
                </a:solidFill>
                <a:latin typeface="Arial" charset="0"/>
              </a:defRPr>
            </a:lvl5pPr>
            <a:lvl6pPr marL="2514600" indent="-228600" defTabSz="4179888" eaLnBrk="0" fontAlgn="base" hangingPunct="0">
              <a:spcBef>
                <a:spcPct val="0"/>
              </a:spcBef>
              <a:spcAft>
                <a:spcPct val="0"/>
              </a:spcAft>
              <a:defRPr>
                <a:solidFill>
                  <a:schemeClr val="tx1"/>
                </a:solidFill>
                <a:latin typeface="Arial" charset="0"/>
              </a:defRPr>
            </a:lvl6pPr>
            <a:lvl7pPr marL="2971800" indent="-228600" defTabSz="4179888" eaLnBrk="0" fontAlgn="base" hangingPunct="0">
              <a:spcBef>
                <a:spcPct val="0"/>
              </a:spcBef>
              <a:spcAft>
                <a:spcPct val="0"/>
              </a:spcAft>
              <a:defRPr>
                <a:solidFill>
                  <a:schemeClr val="tx1"/>
                </a:solidFill>
                <a:latin typeface="Arial" charset="0"/>
              </a:defRPr>
            </a:lvl7pPr>
            <a:lvl8pPr marL="3429000" indent="-228600" defTabSz="4179888" eaLnBrk="0" fontAlgn="base" hangingPunct="0">
              <a:spcBef>
                <a:spcPct val="0"/>
              </a:spcBef>
              <a:spcAft>
                <a:spcPct val="0"/>
              </a:spcAft>
              <a:defRPr>
                <a:solidFill>
                  <a:schemeClr val="tx1"/>
                </a:solidFill>
                <a:latin typeface="Arial" charset="0"/>
              </a:defRPr>
            </a:lvl8pPr>
            <a:lvl9pPr marL="3886200" indent="-228600" defTabSz="4179888"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sz="8200">
              <a:solidFill>
                <a:srgbClr val="000000"/>
              </a:solidFill>
            </a:endParaRPr>
          </a:p>
        </p:txBody>
      </p:sp>
      <p:sp>
        <p:nvSpPr>
          <p:cNvPr id="23571" name="Rectangle 46"/>
          <p:cNvSpPr>
            <a:spLocks noChangeArrowheads="1"/>
          </p:cNvSpPr>
          <p:nvPr/>
        </p:nvSpPr>
        <p:spPr bwMode="auto">
          <a:xfrm>
            <a:off x="3610322" y="5287338"/>
            <a:ext cx="2035175" cy="130175"/>
          </a:xfrm>
          <a:prstGeom prst="rect">
            <a:avLst/>
          </a:prstGeom>
          <a:solidFill>
            <a:schemeClr val="bg1"/>
          </a:solidFill>
          <a:ln w="12700" algn="ctr">
            <a:solidFill>
              <a:schemeClr val="bg1"/>
            </a:solidFill>
            <a:round/>
            <a:headEnd/>
            <a:tailEnd/>
          </a:ln>
        </p:spPr>
        <p:txBody>
          <a:bodyPr lIns="438912" tIns="219456" rIns="438912" bIns="219456"/>
          <a:lstStyle>
            <a:lvl1pPr defTabSz="4179888" eaLnBrk="0" hangingPunct="0">
              <a:defRPr>
                <a:solidFill>
                  <a:schemeClr val="tx1"/>
                </a:solidFill>
                <a:latin typeface="Arial" charset="0"/>
              </a:defRPr>
            </a:lvl1pPr>
            <a:lvl2pPr marL="742950" indent="-285750" defTabSz="4179888" eaLnBrk="0" hangingPunct="0">
              <a:defRPr>
                <a:solidFill>
                  <a:schemeClr val="tx1"/>
                </a:solidFill>
                <a:latin typeface="Arial" charset="0"/>
              </a:defRPr>
            </a:lvl2pPr>
            <a:lvl3pPr marL="1143000" indent="-228600" defTabSz="4179888" eaLnBrk="0" hangingPunct="0">
              <a:defRPr>
                <a:solidFill>
                  <a:schemeClr val="tx1"/>
                </a:solidFill>
                <a:latin typeface="Arial" charset="0"/>
              </a:defRPr>
            </a:lvl3pPr>
            <a:lvl4pPr marL="1600200" indent="-228600" defTabSz="4179888" eaLnBrk="0" hangingPunct="0">
              <a:defRPr>
                <a:solidFill>
                  <a:schemeClr val="tx1"/>
                </a:solidFill>
                <a:latin typeface="Arial" charset="0"/>
              </a:defRPr>
            </a:lvl4pPr>
            <a:lvl5pPr marL="2057400" indent="-228600" defTabSz="4179888" eaLnBrk="0" hangingPunct="0">
              <a:defRPr>
                <a:solidFill>
                  <a:schemeClr val="tx1"/>
                </a:solidFill>
                <a:latin typeface="Arial" charset="0"/>
              </a:defRPr>
            </a:lvl5pPr>
            <a:lvl6pPr marL="2514600" indent="-228600" defTabSz="4179888" eaLnBrk="0" fontAlgn="base" hangingPunct="0">
              <a:spcBef>
                <a:spcPct val="0"/>
              </a:spcBef>
              <a:spcAft>
                <a:spcPct val="0"/>
              </a:spcAft>
              <a:defRPr>
                <a:solidFill>
                  <a:schemeClr val="tx1"/>
                </a:solidFill>
                <a:latin typeface="Arial" charset="0"/>
              </a:defRPr>
            </a:lvl6pPr>
            <a:lvl7pPr marL="2971800" indent="-228600" defTabSz="4179888" eaLnBrk="0" fontAlgn="base" hangingPunct="0">
              <a:spcBef>
                <a:spcPct val="0"/>
              </a:spcBef>
              <a:spcAft>
                <a:spcPct val="0"/>
              </a:spcAft>
              <a:defRPr>
                <a:solidFill>
                  <a:schemeClr val="tx1"/>
                </a:solidFill>
                <a:latin typeface="Arial" charset="0"/>
              </a:defRPr>
            </a:lvl7pPr>
            <a:lvl8pPr marL="3429000" indent="-228600" defTabSz="4179888" eaLnBrk="0" fontAlgn="base" hangingPunct="0">
              <a:spcBef>
                <a:spcPct val="0"/>
              </a:spcBef>
              <a:spcAft>
                <a:spcPct val="0"/>
              </a:spcAft>
              <a:defRPr>
                <a:solidFill>
                  <a:schemeClr val="tx1"/>
                </a:solidFill>
                <a:latin typeface="Arial" charset="0"/>
              </a:defRPr>
            </a:lvl8pPr>
            <a:lvl9pPr marL="3886200" indent="-228600" defTabSz="4179888"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sz="8200">
              <a:solidFill>
                <a:srgbClr val="000000"/>
              </a:solidFill>
            </a:endParaRPr>
          </a:p>
        </p:txBody>
      </p:sp>
      <p:sp>
        <p:nvSpPr>
          <p:cNvPr id="23572" name="Rectangle 2"/>
          <p:cNvSpPr>
            <a:spLocks noGrp="1" noChangeArrowheads="1"/>
          </p:cNvSpPr>
          <p:nvPr>
            <p:ph type="title"/>
          </p:nvPr>
        </p:nvSpPr>
        <p:spPr/>
        <p:txBody>
          <a:bodyPr/>
          <a:lstStyle/>
          <a:p>
            <a:pPr eaLnBrk="1" hangingPunct="1"/>
            <a:r>
              <a:rPr lang="en-US" altLang="en-US" b="1" dirty="0" smtClean="0"/>
              <a:t>Information Theoretic Approach via IJM to Segmenting MR Images with MS Lesions</a:t>
            </a:r>
            <a:br>
              <a:rPr lang="en-US" altLang="en-US" b="1" dirty="0" smtClean="0"/>
            </a:br>
            <a:r>
              <a:rPr lang="en-US" altLang="en-US" sz="1500" b="1" dirty="0" smtClean="0">
                <a:solidFill>
                  <a:srgbClr val="CC0000"/>
                </a:solidFill>
              </a:rPr>
              <a:t>The “Jump” Method</a:t>
            </a:r>
            <a:endParaRPr lang="en-US" altLang="en-US" sz="1400" dirty="0" smtClean="0">
              <a:solidFill>
                <a:srgbClr val="CC0000"/>
              </a:solidFill>
            </a:endParaRPr>
          </a:p>
        </p:txBody>
      </p:sp>
      <p:sp>
        <p:nvSpPr>
          <p:cNvPr id="33" name="TextBox 21"/>
          <p:cNvSpPr txBox="1">
            <a:spLocks noChangeArrowheads="1"/>
          </p:cNvSpPr>
          <p:nvPr/>
        </p:nvSpPr>
        <p:spPr bwMode="auto">
          <a:xfrm>
            <a:off x="294518" y="5715000"/>
            <a:ext cx="1839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sz="4000" b="1" i="1" dirty="0">
                <a:solidFill>
                  <a:srgbClr val="000000"/>
                </a:solidFill>
                <a:latin typeface="Times New Roman" pitchFamily="18" charset="0"/>
              </a:rPr>
              <a:t>Y ≈ p/2</a:t>
            </a:r>
            <a:endParaRPr lang="en-US" altLang="en-US" sz="4000" b="1" dirty="0">
              <a:solidFill>
                <a:srgbClr val="000000"/>
              </a:solidFill>
            </a:endParaRPr>
          </a:p>
        </p:txBody>
      </p:sp>
      <p:sp>
        <p:nvSpPr>
          <p:cNvPr id="22" name="Slide Number Placeholder 21"/>
          <p:cNvSpPr>
            <a:spLocks noGrp="1"/>
          </p:cNvSpPr>
          <p:nvPr>
            <p:ph type="sldNum" sz="quarter" idx="10"/>
          </p:nvPr>
        </p:nvSpPr>
        <p:spPr/>
        <p:txBody>
          <a:bodyPr/>
          <a:lstStyle/>
          <a:p>
            <a:pPr>
              <a:defRPr/>
            </a:pPr>
            <a:fld id="{0FFD6E6B-39D3-4FFC-B746-918CC39B8BC7}" type="slidenum">
              <a:rPr lang="en-US">
                <a:solidFill>
                  <a:srgbClr val="000000">
                    <a:tint val="75000"/>
                  </a:srgbClr>
                </a:solidFill>
              </a:rPr>
              <a:pPr>
                <a:defRPr/>
              </a:pPr>
              <a:t>64</a:t>
            </a:fld>
            <a:endParaRPr lang="en-US" dirty="0">
              <a:solidFill>
                <a:srgbClr val="000000">
                  <a:tint val="75000"/>
                </a:srgbClr>
              </a:solidFill>
            </a:endParaRPr>
          </a:p>
        </p:txBody>
      </p:sp>
      <p:sp>
        <p:nvSpPr>
          <p:cNvPr id="23" name="TextBox 30"/>
          <p:cNvSpPr txBox="1">
            <a:spLocks noChangeArrowheads="1"/>
          </p:cNvSpPr>
          <p:nvPr/>
        </p:nvSpPr>
        <p:spPr bwMode="auto">
          <a:xfrm>
            <a:off x="3200817" y="2017238"/>
            <a:ext cx="281615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dirty="0">
                <a:solidFill>
                  <a:srgbClr val="000000"/>
                </a:solidFill>
              </a:rPr>
              <a:t>linearized distortion curve</a:t>
            </a:r>
          </a:p>
        </p:txBody>
      </p:sp>
      <p:sp>
        <p:nvSpPr>
          <p:cNvPr id="24" name="TextBox 30"/>
          <p:cNvSpPr txBox="1">
            <a:spLocks noChangeArrowheads="1"/>
          </p:cNvSpPr>
          <p:nvPr/>
        </p:nvSpPr>
        <p:spPr bwMode="auto">
          <a:xfrm>
            <a:off x="6362732" y="3013937"/>
            <a:ext cx="165731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dirty="0">
                <a:solidFill>
                  <a:srgbClr val="000000"/>
                </a:solidFill>
              </a:rPr>
              <a:t>jump </a:t>
            </a:r>
            <a:r>
              <a:rPr lang="en-US" altLang="en-US" dirty="0" smtClean="0">
                <a:solidFill>
                  <a:srgbClr val="000000"/>
                </a:solidFill>
              </a:rPr>
              <a:t>operator:</a:t>
            </a:r>
            <a:endParaRPr lang="en-US" altLang="en-US" dirty="0">
              <a:solidFill>
                <a:srgbClr val="000000"/>
              </a:solidFill>
            </a:endParaRPr>
          </a:p>
        </p:txBody>
      </p:sp>
      <p:sp>
        <p:nvSpPr>
          <p:cNvPr id="25" name="TextBox 25"/>
          <p:cNvSpPr txBox="1">
            <a:spLocks noChangeArrowheads="1"/>
          </p:cNvSpPr>
          <p:nvPr/>
        </p:nvSpPr>
        <p:spPr bwMode="auto">
          <a:xfrm>
            <a:off x="6200220" y="3396158"/>
            <a:ext cx="250404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2000" i="1" dirty="0" smtClean="0">
                <a:solidFill>
                  <a:srgbClr val="000000"/>
                </a:solidFill>
                <a:latin typeface="Times New Roman" pitchFamily="18" charset="0"/>
              </a:rPr>
              <a:t>J</a:t>
            </a:r>
            <a:r>
              <a:rPr lang="en-US" sz="2000" i="1" baseline="-25000" dirty="0" smtClean="0">
                <a:solidFill>
                  <a:srgbClr val="000000"/>
                </a:solidFill>
                <a:latin typeface="Times New Roman" pitchFamily="18" charset="0"/>
              </a:rPr>
              <a:t>K</a:t>
            </a:r>
            <a:r>
              <a:rPr lang="en-US" sz="2000" i="1" baseline="30000" dirty="0" smtClean="0">
                <a:solidFill>
                  <a:srgbClr val="000000"/>
                </a:solidFill>
                <a:latin typeface="Times New Roman" pitchFamily="18" charset="0"/>
              </a:rPr>
              <a:t>Y </a:t>
            </a:r>
            <a:r>
              <a:rPr lang="en-US" sz="2000" i="1" dirty="0" smtClean="0">
                <a:solidFill>
                  <a:srgbClr val="000000"/>
                </a:solidFill>
                <a:latin typeface="Times New Roman" pitchFamily="18" charset="0"/>
              </a:rPr>
              <a:t>= </a:t>
            </a:r>
            <a:r>
              <a:rPr lang="en-US" sz="2000" i="1" dirty="0" err="1" smtClean="0">
                <a:solidFill>
                  <a:srgbClr val="000000"/>
                </a:solidFill>
                <a:latin typeface="Times New Roman" pitchFamily="18" charset="0"/>
              </a:rPr>
              <a:t>d</a:t>
            </a:r>
            <a:r>
              <a:rPr lang="en-US" sz="2000" i="1" baseline="-25000" dirty="0" err="1" smtClean="0">
                <a:solidFill>
                  <a:srgbClr val="000000"/>
                </a:solidFill>
                <a:latin typeface="Times New Roman" pitchFamily="18" charset="0"/>
              </a:rPr>
              <a:t>K</a:t>
            </a:r>
            <a:r>
              <a:rPr lang="en-US" sz="2000" i="1" baseline="30000" dirty="0" smtClean="0">
                <a:solidFill>
                  <a:srgbClr val="000000"/>
                </a:solidFill>
                <a:latin typeface="Times New Roman" pitchFamily="18" charset="0"/>
              </a:rPr>
              <a:t>-Y</a:t>
            </a:r>
            <a:r>
              <a:rPr lang="en-US" sz="2000" i="1" dirty="0" smtClean="0">
                <a:solidFill>
                  <a:srgbClr val="000000"/>
                </a:solidFill>
                <a:latin typeface="Times New Roman" pitchFamily="18" charset="0"/>
              </a:rPr>
              <a:t> </a:t>
            </a:r>
            <a:r>
              <a:rPr lang="en-US" sz="2000" i="1" dirty="0">
                <a:solidFill>
                  <a:srgbClr val="000000"/>
                </a:solidFill>
                <a:latin typeface="Times New Roman" pitchFamily="18" charset="0"/>
              </a:rPr>
              <a:t>– </a:t>
            </a:r>
            <a:r>
              <a:rPr lang="en-US" sz="2000" i="1" dirty="0" smtClean="0">
                <a:solidFill>
                  <a:srgbClr val="000000"/>
                </a:solidFill>
                <a:latin typeface="Times New Roman" pitchFamily="18" charset="0"/>
              </a:rPr>
              <a:t>d</a:t>
            </a:r>
            <a:r>
              <a:rPr lang="en-US" sz="2000" i="1" baseline="-25000" dirty="0" smtClean="0">
                <a:solidFill>
                  <a:srgbClr val="000000"/>
                </a:solidFill>
                <a:latin typeface="Times New Roman" pitchFamily="18" charset="0"/>
              </a:rPr>
              <a:t>K-</a:t>
            </a:r>
            <a:r>
              <a:rPr lang="en-US" sz="2000" baseline="-25000" dirty="0" smtClean="0">
                <a:solidFill>
                  <a:srgbClr val="000000"/>
                </a:solidFill>
                <a:latin typeface="Times New Roman" pitchFamily="18" charset="0"/>
              </a:rPr>
              <a:t>1</a:t>
            </a:r>
            <a:r>
              <a:rPr lang="en-US" sz="2000" i="1" baseline="30000" dirty="0" smtClean="0">
                <a:solidFill>
                  <a:srgbClr val="000000"/>
                </a:solidFill>
                <a:latin typeface="Times New Roman" pitchFamily="18" charset="0"/>
              </a:rPr>
              <a:t>-Y</a:t>
            </a:r>
            <a:r>
              <a:rPr lang="en-US" sz="2000" i="1" dirty="0">
                <a:solidFill>
                  <a:srgbClr val="000000"/>
                </a:solidFill>
                <a:latin typeface="Times New Roman" pitchFamily="18" charset="0"/>
              </a:rPr>
              <a:t> </a:t>
            </a:r>
            <a:endParaRPr lang="en-US" sz="2000" i="1" dirty="0" smtClean="0">
              <a:solidFill>
                <a:srgbClr val="000000"/>
              </a:solidFill>
              <a:latin typeface="Times New Roman" pitchFamily="18" charset="0"/>
            </a:endParaRPr>
          </a:p>
          <a:p>
            <a:pPr eaLnBrk="1" fontAlgn="base" hangingPunct="1">
              <a:spcBef>
                <a:spcPct val="0"/>
              </a:spcBef>
              <a:spcAft>
                <a:spcPct val="0"/>
              </a:spcAft>
            </a:pPr>
            <a:r>
              <a:rPr lang="en-US" sz="2000" i="1" dirty="0" smtClean="0">
                <a:solidFill>
                  <a:srgbClr val="000000"/>
                </a:solidFill>
                <a:latin typeface="Times New Roman" pitchFamily="18" charset="0"/>
              </a:rPr>
              <a:t>    →  </a:t>
            </a:r>
            <a:r>
              <a:rPr lang="en-US" sz="2400" i="1" dirty="0" smtClean="0">
                <a:solidFill>
                  <a:srgbClr val="000000"/>
                </a:solidFill>
                <a:latin typeface="Times New Roman"/>
              </a:rPr>
              <a:t>K</a:t>
            </a:r>
            <a:r>
              <a:rPr lang="en-US" sz="2400" i="1" baseline="30000" dirty="0" smtClean="0">
                <a:solidFill>
                  <a:srgbClr val="000000"/>
                </a:solidFill>
                <a:latin typeface="Times New Roman"/>
              </a:rPr>
              <a:t>*</a:t>
            </a:r>
            <a:r>
              <a:rPr lang="en-US" sz="2000" dirty="0" smtClean="0">
                <a:solidFill>
                  <a:srgbClr val="000000"/>
                </a:solidFill>
                <a:latin typeface="Times New Roman"/>
              </a:rPr>
              <a:t> </a:t>
            </a:r>
            <a:r>
              <a:rPr lang="en-US" sz="2000" dirty="0">
                <a:solidFill>
                  <a:srgbClr val="000000"/>
                </a:solidFill>
                <a:latin typeface="Times New Roman"/>
              </a:rPr>
              <a:t>= 6</a:t>
            </a:r>
          </a:p>
          <a:p>
            <a:pPr eaLnBrk="1" fontAlgn="base" hangingPunct="1">
              <a:spcBef>
                <a:spcPct val="0"/>
              </a:spcBef>
              <a:spcAft>
                <a:spcPct val="0"/>
              </a:spcAft>
            </a:pPr>
            <a:endParaRPr lang="en-US" sz="2000" dirty="0">
              <a:solidFill>
                <a:srgbClr val="000000"/>
              </a:solidFill>
            </a:endParaRPr>
          </a:p>
        </p:txBody>
      </p:sp>
      <p:sp>
        <p:nvSpPr>
          <p:cNvPr id="2" name="Rectangle 1"/>
          <p:cNvSpPr/>
          <p:nvPr/>
        </p:nvSpPr>
        <p:spPr>
          <a:xfrm>
            <a:off x="5486400" y="1226403"/>
            <a:ext cx="3534533" cy="830997"/>
          </a:xfrm>
          <a:prstGeom prst="rect">
            <a:avLst/>
          </a:prstGeom>
          <a:solidFill>
            <a:schemeClr val="accent5">
              <a:lumMod val="40000"/>
              <a:lumOff val="60000"/>
            </a:schemeClr>
          </a:solidFill>
          <a:ln>
            <a:solidFill>
              <a:schemeClr val="accent1"/>
            </a:solidFill>
          </a:ln>
        </p:spPr>
        <p:txBody>
          <a:bodyPr wrap="square">
            <a:spAutoFit/>
          </a:bodyPr>
          <a:lstStyle/>
          <a:p>
            <a:pPr marL="0" lvl="3">
              <a:buClr>
                <a:srgbClr val="C00000"/>
              </a:buClr>
            </a:pPr>
            <a:r>
              <a:rPr lang="en-US" sz="1600" dirty="0">
                <a:latin typeface="Arial" pitchFamily="34" charset="0"/>
                <a:ea typeface="Times New Roman" pitchFamily="18" charset="0"/>
                <a:cs typeface="Arial" pitchFamily="34" charset="0"/>
              </a:rPr>
              <a:t>The number of clusters where the largest jump occurs </a:t>
            </a:r>
            <a:r>
              <a:rPr lang="en-US" sz="1600" dirty="0" smtClean="0">
                <a:latin typeface="Arial" pitchFamily="34" charset="0"/>
                <a:ea typeface="Times New Roman" pitchFamily="18" charset="0"/>
                <a:cs typeface="Arial" pitchFamily="34" charset="0"/>
              </a:rPr>
              <a:t>estimates </a:t>
            </a:r>
            <a:r>
              <a:rPr lang="en-US" sz="1600" dirty="0">
                <a:latin typeface="Arial" pitchFamily="34" charset="0"/>
                <a:ea typeface="Times New Roman" pitchFamily="18" charset="0"/>
                <a:cs typeface="Arial" pitchFamily="34" charset="0"/>
              </a:rPr>
              <a:t>of the number of clusters in the </a:t>
            </a:r>
            <a:r>
              <a:rPr lang="en-US" sz="1600" dirty="0" smtClean="0">
                <a:latin typeface="Arial" pitchFamily="34" charset="0"/>
                <a:ea typeface="Times New Roman" pitchFamily="18" charset="0"/>
                <a:cs typeface="Arial" pitchFamily="34" charset="0"/>
              </a:rPr>
              <a:t>dataset</a:t>
            </a:r>
            <a:r>
              <a:rPr lang="en-US" sz="1600" dirty="0">
                <a:latin typeface="Arial" pitchFamily="34" charset="0"/>
                <a:ea typeface="Times New Roman" pitchFamily="18" charset="0"/>
                <a:cs typeface="Arial" pitchFamily="34" charset="0"/>
              </a:rPr>
              <a:t>.</a:t>
            </a:r>
          </a:p>
        </p:txBody>
      </p:sp>
      <p:graphicFrame>
        <p:nvGraphicFramePr>
          <p:cNvPr id="3" name="Object 2"/>
          <p:cNvGraphicFramePr>
            <a:graphicFrameLocks noChangeAspect="1"/>
          </p:cNvGraphicFramePr>
          <p:nvPr>
            <p:extLst>
              <p:ext uri="{D42A27DB-BD31-4B8C-83A1-F6EECF244321}">
                <p14:modId xmlns:p14="http://schemas.microsoft.com/office/powerpoint/2010/main" val="1610136865"/>
              </p:ext>
            </p:extLst>
          </p:nvPr>
        </p:nvGraphicFramePr>
        <p:xfrm>
          <a:off x="3245332" y="5989295"/>
          <a:ext cx="2506662" cy="669925"/>
        </p:xfrm>
        <a:graphic>
          <a:graphicData uri="http://schemas.openxmlformats.org/presentationml/2006/ole">
            <mc:AlternateContent xmlns:mc="http://schemas.openxmlformats.org/markup-compatibility/2006">
              <mc:Choice xmlns:v="urn:schemas-microsoft-com:vml" Requires="v">
                <p:oleObj spid="_x0000_s38956" r:id="rId6" imgW="965200" imgH="241300" progId="Equation.DSMT4">
                  <p:embed/>
                </p:oleObj>
              </mc:Choice>
              <mc:Fallback>
                <p:oleObj r:id="rId6" imgW="965200" imgH="2413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5332" y="5989295"/>
                        <a:ext cx="250666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00118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0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left)">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0" grpId="0" animBg="1"/>
      <p:bldP spid="21" grpId="0" animBg="1"/>
      <p:bldP spid="45085" grpId="0"/>
      <p:bldP spid="45079" grpId="0"/>
      <p:bldP spid="45077" grpId="0" animBg="1"/>
      <p:bldP spid="33" grpId="0"/>
      <p:bldP spid="23" grpId="0" animBg="1"/>
      <p:bldP spid="24" grpId="0" animBg="1"/>
      <p:bldP spid="25" grpId="0"/>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Content Placeholder 20"/>
          <p:cNvSpPr>
            <a:spLocks noGrp="1"/>
          </p:cNvSpPr>
          <p:nvPr>
            <p:ph idx="1"/>
          </p:nvPr>
        </p:nvSpPr>
        <p:spPr>
          <a:xfrm>
            <a:off x="342900" y="1230313"/>
            <a:ext cx="8702675" cy="5426075"/>
          </a:xfrm>
        </p:spPr>
        <p:txBody>
          <a:bodyPr/>
          <a:lstStyle/>
          <a:p>
            <a:pPr marL="0" lvl="2" indent="0" eaLnBrk="1" hangingPunct="1">
              <a:spcBef>
                <a:spcPct val="20000"/>
              </a:spcBef>
              <a:buClr>
                <a:srgbClr val="C00000"/>
              </a:buClr>
              <a:buFont typeface="Courier New" pitchFamily="49" charset="0"/>
              <a:buChar char="o"/>
            </a:pPr>
            <a:r>
              <a:rPr lang="en-US" sz="2800" b="1" i="0" dirty="0" smtClean="0"/>
              <a:t> The Improved Jump Method (IJM) - Definitions</a:t>
            </a:r>
          </a:p>
          <a:p>
            <a:pPr marL="457200" indent="-457200" algn="just">
              <a:spcAft>
                <a:spcPts val="600"/>
              </a:spcAft>
              <a:buFont typeface="Arial" pitchFamily="34" charset="0"/>
              <a:buChar char="•"/>
            </a:pPr>
            <a:r>
              <a:rPr lang="en-US" sz="2800" u="sng" dirty="0" smtClean="0">
                <a:latin typeface="+mn-lt"/>
              </a:rPr>
              <a:t>Effective Dimension</a:t>
            </a:r>
            <a:r>
              <a:rPr lang="en-US" sz="2800" dirty="0" smtClean="0">
                <a:latin typeface="+mn-lt"/>
              </a:rPr>
              <a:t>: </a:t>
            </a:r>
            <a:r>
              <a:rPr lang="en-US" sz="2200" dirty="0" smtClean="0">
                <a:latin typeface="+mn-lt"/>
              </a:rPr>
              <a:t>allowing </a:t>
            </a:r>
            <a:r>
              <a:rPr lang="en-US" sz="2200" i="1" dirty="0" err="1" smtClean="0">
                <a:latin typeface="+mn-lt"/>
              </a:rPr>
              <a:t>p</a:t>
            </a:r>
            <a:r>
              <a:rPr lang="en-US" sz="2200" baseline="-25000" dirty="0" err="1" smtClean="0">
                <a:latin typeface="+mn-lt"/>
              </a:rPr>
              <a:t>eff</a:t>
            </a:r>
            <a:r>
              <a:rPr lang="en-US" sz="2200" dirty="0" smtClean="0">
                <a:latin typeface="+mn-lt"/>
              </a:rPr>
              <a:t> to be a real number; </a:t>
            </a:r>
            <a:r>
              <a:rPr lang="en-US" sz="2200" i="1" dirty="0" smtClean="0">
                <a:latin typeface="+mn-lt"/>
              </a:rPr>
              <a:t>Y</a:t>
            </a:r>
            <a:r>
              <a:rPr lang="en-US" sz="2200" dirty="0" smtClean="0">
                <a:latin typeface="+mn-lt"/>
              </a:rPr>
              <a:t> = </a:t>
            </a:r>
            <a:r>
              <a:rPr lang="en-US" sz="2200" i="1" dirty="0" err="1" smtClean="0">
                <a:latin typeface="+mn-lt"/>
              </a:rPr>
              <a:t>p</a:t>
            </a:r>
            <a:r>
              <a:rPr lang="en-US" sz="2200" baseline="-25000" dirty="0" err="1" smtClean="0">
                <a:latin typeface="+mn-lt"/>
              </a:rPr>
              <a:t>eff</a:t>
            </a:r>
            <a:r>
              <a:rPr lang="en-US" sz="2200" dirty="0" smtClean="0">
                <a:latin typeface="+mn-lt"/>
              </a:rPr>
              <a:t>/2</a:t>
            </a:r>
          </a:p>
          <a:p>
            <a:pPr marL="457200" indent="-457200" algn="just">
              <a:spcAft>
                <a:spcPts val="600"/>
              </a:spcAft>
              <a:buFont typeface="Arial" pitchFamily="34" charset="0"/>
              <a:buChar char="•"/>
            </a:pPr>
            <a:r>
              <a:rPr lang="en-US" sz="2800" u="sng" dirty="0" smtClean="0">
                <a:latin typeface="+mn-lt"/>
              </a:rPr>
              <a:t>Margin Operator</a:t>
            </a:r>
            <a:r>
              <a:rPr lang="en-US" sz="2800" dirty="0" smtClean="0">
                <a:latin typeface="+mn-lt"/>
              </a:rPr>
              <a:t>: </a:t>
            </a:r>
            <a:endParaRPr lang="en-US" sz="2700" dirty="0" smtClean="0">
              <a:latin typeface="+mn-lt"/>
            </a:endParaRPr>
          </a:p>
          <a:p>
            <a:pPr marL="514350" lvl="3" indent="0" eaLnBrk="1" hangingPunct="1">
              <a:spcBef>
                <a:spcPct val="20000"/>
              </a:spcBef>
              <a:buClr>
                <a:srgbClr val="C00000"/>
              </a:buClr>
              <a:buNone/>
            </a:pPr>
            <a:r>
              <a:rPr lang="en-US" sz="2000" b="1" dirty="0" smtClean="0"/>
              <a:t>  </a:t>
            </a:r>
          </a:p>
          <a:p>
            <a:pPr marL="514350" lvl="3" indent="0" eaLnBrk="1" hangingPunct="1">
              <a:spcBef>
                <a:spcPct val="20000"/>
              </a:spcBef>
              <a:buClr>
                <a:srgbClr val="C00000"/>
              </a:buClr>
              <a:buFont typeface="Wingdings" pitchFamily="2" charset="2"/>
              <a:buChar char="§"/>
            </a:pPr>
            <a:r>
              <a:rPr lang="en-US" sz="2000" dirty="0" smtClean="0"/>
              <a:t>  </a:t>
            </a:r>
            <a:r>
              <a:rPr lang="en-US" sz="2000" dirty="0" smtClean="0">
                <a:latin typeface="Arial" pitchFamily="34" charset="0"/>
                <a:cs typeface="Arial" pitchFamily="34" charset="0"/>
              </a:rPr>
              <a:t>The higher the margin, the </a:t>
            </a:r>
          </a:p>
          <a:p>
            <a:pPr marL="514350" lvl="3" indent="0" eaLnBrk="1" hangingPunct="1">
              <a:spcBef>
                <a:spcPct val="20000"/>
              </a:spcBef>
              <a:buClr>
                <a:srgbClr val="C00000"/>
              </a:buClr>
              <a:buNone/>
            </a:pPr>
            <a:r>
              <a:rPr lang="en-US" sz="2000" dirty="0" smtClean="0">
                <a:latin typeface="Arial" pitchFamily="34" charset="0"/>
                <a:cs typeface="Arial" pitchFamily="34" charset="0"/>
              </a:rPr>
              <a:t> better the configuration is with</a:t>
            </a:r>
          </a:p>
          <a:p>
            <a:pPr marL="514350" lvl="3" indent="0" eaLnBrk="1" hangingPunct="1">
              <a:spcBef>
                <a:spcPct val="20000"/>
              </a:spcBef>
              <a:buClr>
                <a:srgbClr val="C00000"/>
              </a:buClr>
              <a:buNone/>
            </a:pPr>
            <a:r>
              <a:rPr lang="en-US" sz="2000" dirty="0" smtClean="0">
                <a:latin typeface="Arial" pitchFamily="34" charset="0"/>
                <a:cs typeface="Arial" pitchFamily="34" charset="0"/>
              </a:rPr>
              <a:t> respect to the rest. Hence, </a:t>
            </a:r>
          </a:p>
          <a:p>
            <a:pPr marL="514350" lvl="3" indent="0" eaLnBrk="1" hangingPunct="1">
              <a:spcBef>
                <a:spcPct val="20000"/>
              </a:spcBef>
              <a:buClr>
                <a:srgbClr val="C00000"/>
              </a:buClr>
              <a:buNone/>
            </a:pPr>
            <a:r>
              <a:rPr lang="en-US" sz="2000" dirty="0">
                <a:latin typeface="Arial" pitchFamily="34" charset="0"/>
                <a:cs typeface="Arial" pitchFamily="34" charset="0"/>
              </a:rPr>
              <a:t> </a:t>
            </a:r>
            <a:r>
              <a:rPr lang="en-US" sz="2000" dirty="0" smtClean="0">
                <a:latin typeface="Arial" pitchFamily="34" charset="0"/>
                <a:cs typeface="Arial" pitchFamily="34" charset="0"/>
              </a:rPr>
              <a:t>the margin  measures the </a:t>
            </a:r>
          </a:p>
          <a:p>
            <a:pPr marL="514350" lvl="3" indent="0" eaLnBrk="1" hangingPunct="1">
              <a:spcBef>
                <a:spcPct val="20000"/>
              </a:spcBef>
              <a:buClr>
                <a:srgbClr val="C00000"/>
              </a:buClr>
              <a:buNone/>
            </a:pPr>
            <a:r>
              <a:rPr lang="en-US" sz="2000" dirty="0" smtClean="0">
                <a:latin typeface="Arial" pitchFamily="34" charset="0"/>
                <a:cs typeface="Arial" pitchFamily="34" charset="0"/>
              </a:rPr>
              <a:t> quality of the configuration.</a:t>
            </a:r>
          </a:p>
          <a:p>
            <a:pPr marL="514350" lvl="3" indent="0" eaLnBrk="1" hangingPunct="1">
              <a:spcBef>
                <a:spcPct val="20000"/>
              </a:spcBef>
              <a:buClr>
                <a:srgbClr val="C00000"/>
              </a:buClr>
              <a:buFont typeface="Wingdings" pitchFamily="2" charset="2"/>
              <a:buChar char="§"/>
            </a:pPr>
            <a:r>
              <a:rPr lang="en-US" sz="2000" dirty="0" smtClean="0">
                <a:latin typeface="Arial" pitchFamily="34" charset="0"/>
                <a:cs typeface="Arial" pitchFamily="34" charset="0"/>
              </a:rPr>
              <a:t>  Only margin values </a:t>
            </a:r>
          </a:p>
          <a:p>
            <a:pPr marL="514350" lvl="3" indent="0" eaLnBrk="1" hangingPunct="1">
              <a:spcBef>
                <a:spcPct val="20000"/>
              </a:spcBef>
              <a:buClr>
                <a:srgbClr val="C00000"/>
              </a:buClr>
              <a:buNone/>
            </a:pPr>
            <a:r>
              <a:rPr lang="en-US" sz="2000" dirty="0">
                <a:latin typeface="Arial" pitchFamily="34" charset="0"/>
                <a:cs typeface="Arial" pitchFamily="34" charset="0"/>
              </a:rPr>
              <a:t> </a:t>
            </a:r>
            <a:r>
              <a:rPr lang="en-US" sz="2000" dirty="0" smtClean="0">
                <a:latin typeface="Arial" pitchFamily="34" charset="0"/>
                <a:cs typeface="Arial" pitchFamily="34" charset="0"/>
              </a:rPr>
              <a:t>greater than </a:t>
            </a:r>
            <a:r>
              <a:rPr lang="en-US" sz="2000" dirty="0">
                <a:latin typeface="Arial" pitchFamily="34" charset="0"/>
                <a:cs typeface="Arial" pitchFamily="34" charset="0"/>
              </a:rPr>
              <a:t>1</a:t>
            </a:r>
            <a:r>
              <a:rPr lang="en-US" sz="2000" dirty="0" smtClean="0">
                <a:latin typeface="Arial" pitchFamily="34" charset="0"/>
                <a:cs typeface="Arial" pitchFamily="34" charset="0"/>
              </a:rPr>
              <a:t> represent </a:t>
            </a:r>
          </a:p>
          <a:p>
            <a:pPr marL="514350" lvl="3" indent="0" eaLnBrk="1" hangingPunct="1">
              <a:spcBef>
                <a:spcPct val="20000"/>
              </a:spcBef>
              <a:buClr>
                <a:srgbClr val="C00000"/>
              </a:buClr>
              <a:buNone/>
            </a:pPr>
            <a:r>
              <a:rPr lang="en-US" sz="2000" dirty="0">
                <a:latin typeface="Arial" pitchFamily="34" charset="0"/>
                <a:cs typeface="Arial" pitchFamily="34" charset="0"/>
              </a:rPr>
              <a:t> </a:t>
            </a:r>
            <a:r>
              <a:rPr lang="en-US" sz="2000" dirty="0" smtClean="0">
                <a:latin typeface="Arial" pitchFamily="34" charset="0"/>
                <a:cs typeface="Arial" pitchFamily="34" charset="0"/>
              </a:rPr>
              <a:t>valid jump </a:t>
            </a:r>
            <a:r>
              <a:rPr lang="en-US" sz="2000" dirty="0" smtClean="0">
                <a:latin typeface="Arial" pitchFamily="34" charset="0"/>
                <a:cs typeface="Arial" pitchFamily="34" charset="0"/>
              </a:rPr>
              <a:t>peaks</a:t>
            </a:r>
            <a:endParaRPr lang="en-US" sz="2000" dirty="0" smtClean="0">
              <a:latin typeface="Arial" pitchFamily="34" charset="0"/>
              <a:cs typeface="Arial" pitchFamily="34" charset="0"/>
            </a:endParaRPr>
          </a:p>
          <a:p>
            <a:pPr marL="514350" lvl="3" indent="0" eaLnBrk="1" hangingPunct="1">
              <a:spcBef>
                <a:spcPct val="20000"/>
              </a:spcBef>
              <a:buClr>
                <a:srgbClr val="C00000"/>
              </a:buClr>
              <a:buNone/>
            </a:pPr>
            <a:r>
              <a:rPr lang="en-US" sz="2000" i="0" dirty="0" smtClean="0">
                <a:latin typeface="Arial" panose="020B0604020202020204" pitchFamily="34" charset="0"/>
                <a:cs typeface="Arial" panose="020B0604020202020204" pitchFamily="34" charset="0"/>
              </a:rPr>
              <a:t>(Corona, 2012</a:t>
            </a:r>
            <a:r>
              <a:rPr lang="en-US" sz="2000" i="0" dirty="0" smtClean="0">
                <a:latin typeface="Arial" panose="020B0604020202020204" pitchFamily="34" charset="0"/>
                <a:cs typeface="Arial" panose="020B0604020202020204" pitchFamily="34" charset="0"/>
              </a:rPr>
              <a:t>).</a:t>
            </a:r>
            <a:endParaRPr lang="en-US" sz="2000" i="0" dirty="0" smtClean="0">
              <a:latin typeface="Arial" panose="020B0604020202020204" pitchFamily="34" charset="0"/>
              <a:cs typeface="Arial" panose="020B0604020202020204" pitchFamily="34" charset="0"/>
            </a:endParaRPr>
          </a:p>
          <a:p>
            <a:pPr marL="514350" lvl="3" indent="0" eaLnBrk="1" hangingPunct="1">
              <a:spcBef>
                <a:spcPct val="20000"/>
              </a:spcBef>
              <a:buClr>
                <a:srgbClr val="C00000"/>
              </a:buClr>
              <a:buNone/>
            </a:pPr>
            <a:endParaRPr lang="en-US" sz="2000" b="1" dirty="0" smtClean="0">
              <a:latin typeface="Arial" pitchFamily="34" charset="0"/>
              <a:cs typeface="Arial" pitchFamily="34" charset="0"/>
            </a:endParaRPr>
          </a:p>
          <a:p>
            <a:pPr marL="0" lvl="2" indent="0" eaLnBrk="1" hangingPunct="1">
              <a:spcBef>
                <a:spcPct val="20000"/>
              </a:spcBef>
              <a:buClr>
                <a:srgbClr val="C00000"/>
              </a:buClr>
              <a:buFont typeface="Courier New" pitchFamily="49" charset="0"/>
              <a:buChar char="o"/>
            </a:pPr>
            <a:endParaRPr lang="en-US" sz="2800" b="1" i="0" dirty="0" smtClean="0"/>
          </a:p>
          <a:p>
            <a:pPr marL="0" lvl="2" indent="0" eaLnBrk="1" hangingPunct="1">
              <a:spcBef>
                <a:spcPct val="20000"/>
              </a:spcBef>
              <a:buClr>
                <a:srgbClr val="C00000"/>
              </a:buClr>
              <a:buFontTx/>
              <a:buNone/>
            </a:pPr>
            <a:endParaRPr lang="en-US" sz="2800" b="1" i="0" dirty="0" smtClean="0"/>
          </a:p>
          <a:p>
            <a:pPr marL="0" lvl="2" indent="0" eaLnBrk="1" hangingPunct="1">
              <a:spcBef>
                <a:spcPct val="20000"/>
              </a:spcBef>
              <a:buClr>
                <a:srgbClr val="C00000"/>
              </a:buClr>
              <a:buFont typeface="Courier New" pitchFamily="49" charset="0"/>
              <a:buChar char="o"/>
            </a:pPr>
            <a:endParaRPr lang="en-US" sz="1600" b="1" i="0" dirty="0" smtClean="0"/>
          </a:p>
        </p:txBody>
      </p:sp>
      <p:sp>
        <p:nvSpPr>
          <p:cNvPr id="9222"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The Improved Jump Method (IJM)</a:t>
            </a:r>
            <a:endParaRPr lang="en-US" sz="1400" dirty="0" smtClean="0">
              <a:solidFill>
                <a:srgbClr val="CC0000"/>
              </a:solidFill>
            </a:endParaRPr>
          </a:p>
        </p:txBody>
      </p:sp>
      <p:graphicFrame>
        <p:nvGraphicFramePr>
          <p:cNvPr id="9218" name="Object 4"/>
          <p:cNvGraphicFramePr>
            <a:graphicFrameLocks noChangeAspect="1"/>
          </p:cNvGraphicFramePr>
          <p:nvPr>
            <p:extLst>
              <p:ext uri="{D42A27DB-BD31-4B8C-83A1-F6EECF244321}">
                <p14:modId xmlns:p14="http://schemas.microsoft.com/office/powerpoint/2010/main" val="2401852029"/>
              </p:ext>
            </p:extLst>
          </p:nvPr>
        </p:nvGraphicFramePr>
        <p:xfrm>
          <a:off x="5791200" y="2311124"/>
          <a:ext cx="1917700" cy="925513"/>
        </p:xfrm>
        <a:graphic>
          <a:graphicData uri="http://schemas.openxmlformats.org/presentationml/2006/ole">
            <mc:AlternateContent xmlns:mc="http://schemas.openxmlformats.org/markup-compatibility/2006">
              <mc:Choice xmlns:v="urn:schemas-microsoft-com:vml" Requires="v">
                <p:oleObj spid="_x0000_s35924" name="Equation" r:id="rId3" imgW="1282680" imgH="622080" progId="Equation.DSMT4">
                  <p:embed/>
                </p:oleObj>
              </mc:Choice>
              <mc:Fallback>
                <p:oleObj name="Equation" r:id="rId3" imgW="1282680" imgH="6220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311124"/>
                        <a:ext cx="1917700"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3" name="Group 13"/>
          <p:cNvGrpSpPr>
            <a:grpSpLocks/>
          </p:cNvGrpSpPr>
          <p:nvPr/>
        </p:nvGrpSpPr>
        <p:grpSpPr bwMode="auto">
          <a:xfrm>
            <a:off x="4208806" y="3562249"/>
            <a:ext cx="4635155" cy="3365500"/>
            <a:chOff x="2960053" y="1892297"/>
            <a:chExt cx="6138227" cy="4841561"/>
          </a:xfrm>
        </p:grpSpPr>
        <p:pic>
          <p:nvPicPr>
            <p:cNvPr id="9227" name="Picture 5"/>
            <p:cNvPicPr>
              <a:picLocks noChangeAspect="1" noChangeArrowheads="1"/>
            </p:cNvPicPr>
            <p:nvPr/>
          </p:nvPicPr>
          <p:blipFill>
            <a:blip r:embed="rId5">
              <a:extLst>
                <a:ext uri="{28A0092B-C50C-407E-A947-70E740481C1C}">
                  <a14:useLocalDpi xmlns:a14="http://schemas.microsoft.com/office/drawing/2010/main" val="0"/>
                </a:ext>
              </a:extLst>
            </a:blip>
            <a:srcRect l="1628" b="386"/>
            <a:stretch>
              <a:fillRect/>
            </a:stretch>
          </p:blipFill>
          <p:spPr bwMode="auto">
            <a:xfrm>
              <a:off x="2960053" y="1892297"/>
              <a:ext cx="6138227" cy="484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228" name="Rectangle 12"/>
            <p:cNvSpPr>
              <a:spLocks noChangeArrowheads="1"/>
            </p:cNvSpPr>
            <p:nvPr/>
          </p:nvSpPr>
          <p:spPr bwMode="auto">
            <a:xfrm>
              <a:off x="5905500" y="3314700"/>
              <a:ext cx="2865120" cy="81534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lIns="438912" tIns="219456" rIns="438912" bIns="219456"/>
            <a:lstStyle/>
            <a:p>
              <a:pPr defTabSz="4179888" fontAlgn="base">
                <a:spcBef>
                  <a:spcPct val="0"/>
                </a:spcBef>
                <a:spcAft>
                  <a:spcPct val="0"/>
                </a:spcAft>
              </a:pPr>
              <a:endParaRPr lang="en-US" sz="8200">
                <a:solidFill>
                  <a:srgbClr val="000000"/>
                </a:solidFill>
                <a:latin typeface="Arial" charset="0"/>
              </a:endParaRPr>
            </a:p>
          </p:txBody>
        </p:sp>
      </p:grpSp>
      <p:graphicFrame>
        <p:nvGraphicFramePr>
          <p:cNvPr id="9220" name="Object 6"/>
          <p:cNvGraphicFramePr>
            <a:graphicFrameLocks noChangeAspect="1"/>
          </p:cNvGraphicFramePr>
          <p:nvPr>
            <p:extLst>
              <p:ext uri="{D42A27DB-BD31-4B8C-83A1-F6EECF244321}">
                <p14:modId xmlns:p14="http://schemas.microsoft.com/office/powerpoint/2010/main" val="3324603586"/>
              </p:ext>
            </p:extLst>
          </p:nvPr>
        </p:nvGraphicFramePr>
        <p:xfrm>
          <a:off x="6433000" y="4471679"/>
          <a:ext cx="2268088" cy="717859"/>
        </p:xfrm>
        <a:graphic>
          <a:graphicData uri="http://schemas.openxmlformats.org/presentationml/2006/ole">
            <mc:AlternateContent xmlns:mc="http://schemas.openxmlformats.org/markup-compatibility/2006">
              <mc:Choice xmlns:v="urn:schemas-microsoft-com:vml" Requires="v">
                <p:oleObj spid="_x0000_s35925" name="Equation" r:id="rId6" imgW="1955520" imgH="622080" progId="Equation.DSMT4">
                  <p:embed/>
                </p:oleObj>
              </mc:Choice>
              <mc:Fallback>
                <p:oleObj name="Equation" r:id="rId6" imgW="1955520" imgH="6220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3000" y="4471679"/>
                        <a:ext cx="2268088" cy="717859"/>
                      </a:xfrm>
                      <a:prstGeom prst="rect">
                        <a:avLst/>
                      </a:prstGeom>
                      <a:noFill/>
                      <a:ln>
                        <a:noFill/>
                      </a:ln>
                      <a:effectLst/>
                    </p:spPr>
                  </p:pic>
                </p:oleObj>
              </mc:Fallback>
            </mc:AlternateContent>
          </a:graphicData>
        </a:graphic>
      </p:graphicFrame>
      <p:sp>
        <p:nvSpPr>
          <p:cNvPr id="9225" name="TextBox 12">
            <a:hlinkClick r:id="rId8" action="ppaction://hlinksldjump"/>
          </p:cNvPr>
          <p:cNvSpPr txBox="1">
            <a:spLocks noChangeArrowheads="1"/>
          </p:cNvSpPr>
          <p:nvPr/>
        </p:nvSpPr>
        <p:spPr bwMode="auto">
          <a:xfrm>
            <a:off x="8916988" y="1138238"/>
            <a:ext cx="228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800" b="1">
                <a:solidFill>
                  <a:srgbClr val="EAEAEA"/>
                </a:solidFill>
              </a:rPr>
              <a:t>H</a:t>
            </a:r>
          </a:p>
        </p:txBody>
      </p:sp>
      <p:sp>
        <p:nvSpPr>
          <p:cNvPr id="13" name="Slide Number Placeholder 12"/>
          <p:cNvSpPr>
            <a:spLocks noGrp="1"/>
          </p:cNvSpPr>
          <p:nvPr>
            <p:ph type="sldNum" sz="quarter" idx="10"/>
          </p:nvPr>
        </p:nvSpPr>
        <p:spPr>
          <a:xfrm>
            <a:off x="8610600" y="6437313"/>
            <a:ext cx="498475" cy="365125"/>
          </a:xfrm>
        </p:spPr>
        <p:txBody>
          <a:bodyPr/>
          <a:lstStyle/>
          <a:p>
            <a:pPr>
              <a:defRPr/>
            </a:pPr>
            <a:fld id="{7D37F982-3527-4D25-A6C0-59EAAF0F90CE}" type="slidenum">
              <a:rPr lang="en-US">
                <a:solidFill>
                  <a:srgbClr val="000000">
                    <a:tint val="75000"/>
                  </a:srgbClr>
                </a:solidFill>
              </a:rPr>
              <a:pPr>
                <a:defRPr/>
              </a:pPr>
              <a:t>65</a:t>
            </a:fld>
            <a:endParaRPr lang="en-US" dirty="0">
              <a:solidFill>
                <a:srgbClr val="000000">
                  <a:tint val="75000"/>
                </a:srgbClr>
              </a:solidFill>
            </a:endParaRPr>
          </a:p>
        </p:txBody>
      </p:sp>
      <p:sp>
        <p:nvSpPr>
          <p:cNvPr id="2" name="Rectangle 1"/>
          <p:cNvSpPr/>
          <p:nvPr/>
        </p:nvSpPr>
        <p:spPr bwMode="auto">
          <a:xfrm>
            <a:off x="5360289" y="5099430"/>
            <a:ext cx="318052" cy="9010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defTabSz="4179888" fontAlgn="base">
              <a:spcBef>
                <a:spcPct val="0"/>
              </a:spcBef>
              <a:spcAft>
                <a:spcPct val="0"/>
              </a:spcAft>
            </a:pPr>
            <a:endParaRPr lang="en-US" sz="8200">
              <a:solidFill>
                <a:srgbClr val="000000"/>
              </a:solidFill>
              <a:latin typeface="Arial" charset="0"/>
            </a:endParaRPr>
          </a:p>
        </p:txBody>
      </p:sp>
      <p:sp>
        <p:nvSpPr>
          <p:cNvPr id="14" name="Rectangle 13"/>
          <p:cNvSpPr/>
          <p:nvPr/>
        </p:nvSpPr>
        <p:spPr bwMode="auto">
          <a:xfrm flipV="1">
            <a:off x="5991225" y="6144768"/>
            <a:ext cx="318052" cy="109728"/>
          </a:xfrm>
          <a:prstGeom prst="rect">
            <a:avLst/>
          </a:prstGeom>
          <a:solidFill>
            <a:schemeClr val="bg1"/>
          </a:solidFill>
          <a:ln w="12700" cap="flat" cmpd="sng" algn="ctr">
            <a:no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defTabSz="4179888" fontAlgn="base">
              <a:spcBef>
                <a:spcPct val="0"/>
              </a:spcBef>
              <a:spcAft>
                <a:spcPct val="0"/>
              </a:spcAft>
            </a:pPr>
            <a:endParaRPr lang="en-US" sz="8200">
              <a:solidFill>
                <a:srgbClr val="000000"/>
              </a:solidFill>
              <a:latin typeface="Arial" charset="0"/>
            </a:endParaRPr>
          </a:p>
        </p:txBody>
      </p:sp>
    </p:spTree>
    <p:extLst>
      <p:ext uri="{BB962C8B-B14F-4D97-AF65-F5344CB8AC3E}">
        <p14:creationId xmlns:p14="http://schemas.microsoft.com/office/powerpoint/2010/main" val="34464022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20"/>
          <p:cNvSpPr>
            <a:spLocks noGrp="1"/>
          </p:cNvSpPr>
          <p:nvPr>
            <p:ph idx="1"/>
          </p:nvPr>
        </p:nvSpPr>
        <p:spPr>
          <a:xfrm>
            <a:off x="106363" y="1230313"/>
            <a:ext cx="9037637" cy="5535612"/>
          </a:xfrm>
        </p:spPr>
        <p:txBody>
          <a:bodyPr/>
          <a:lstStyle/>
          <a:p>
            <a:pPr marL="0" lvl="2" indent="0" eaLnBrk="1" hangingPunct="1">
              <a:spcBef>
                <a:spcPct val="20000"/>
              </a:spcBef>
              <a:buClr>
                <a:srgbClr val="C00000"/>
              </a:buClr>
              <a:buFont typeface="Courier New" pitchFamily="49" charset="0"/>
              <a:buChar char="o"/>
            </a:pPr>
            <a:r>
              <a:rPr lang="en-US" b="1" i="0" dirty="0" smtClean="0"/>
              <a:t>  </a:t>
            </a:r>
            <a:r>
              <a:rPr lang="en-US" b="1" i="0" dirty="0" smtClean="0"/>
              <a:t>Spectral Clustering: </a:t>
            </a:r>
            <a:r>
              <a:rPr lang="en-US" sz="1900" i="0" dirty="0" smtClean="0">
                <a:latin typeface="Arial" pitchFamily="34" charset="0"/>
                <a:cs typeface="Arial" pitchFamily="34" charset="0"/>
              </a:rPr>
              <a:t>For a suitable </a:t>
            </a:r>
            <a:r>
              <a:rPr lang="en-US" sz="1900" dirty="0" smtClean="0">
                <a:latin typeface="Symbol" pitchFamily="18" charset="2"/>
              </a:rPr>
              <a:t>s</a:t>
            </a:r>
            <a:r>
              <a:rPr lang="en-US" sz="1900" i="0" dirty="0" smtClean="0"/>
              <a:t>  </a:t>
            </a:r>
            <a:r>
              <a:rPr lang="en-US" sz="1900" i="0" dirty="0" smtClean="0">
                <a:latin typeface="Arial" pitchFamily="34" charset="0"/>
                <a:cs typeface="Arial" pitchFamily="34" charset="0"/>
              </a:rPr>
              <a:t>of the Gaussian kernel, the points in the </a:t>
            </a:r>
            <a:r>
              <a:rPr lang="en-US" sz="1900" i="0" dirty="0" smtClean="0">
                <a:latin typeface="Arial" pitchFamily="34" charset="0"/>
                <a:cs typeface="Arial" pitchFamily="34" charset="0"/>
              </a:rPr>
              <a:t>same cluster </a:t>
            </a:r>
            <a:r>
              <a:rPr lang="en-US" sz="1900" i="0" dirty="0" smtClean="0">
                <a:latin typeface="Arial" pitchFamily="34" charset="0"/>
                <a:cs typeface="Arial" pitchFamily="34" charset="0"/>
              </a:rPr>
              <a:t>are </a:t>
            </a:r>
            <a:r>
              <a:rPr lang="en-US" sz="1900" i="0" dirty="0" smtClean="0">
                <a:latin typeface="Arial" pitchFamily="34" charset="0"/>
                <a:cs typeface="Arial" pitchFamily="34" charset="0"/>
              </a:rPr>
              <a:t>made collinear </a:t>
            </a:r>
            <a:r>
              <a:rPr lang="en-US" sz="1900" i="0" dirty="0" smtClean="0">
                <a:latin typeface="Arial" pitchFamily="34" charset="0"/>
                <a:cs typeface="Arial" pitchFamily="34" charset="0"/>
              </a:rPr>
              <a:t>in the score </a:t>
            </a:r>
            <a:r>
              <a:rPr lang="en-US" sz="1900" i="0" dirty="0" smtClean="0">
                <a:latin typeface="Arial" pitchFamily="34" charset="0"/>
                <a:cs typeface="Arial" pitchFamily="34" charset="0"/>
              </a:rPr>
              <a:t>space (line </a:t>
            </a:r>
            <a:r>
              <a:rPr lang="en-US" sz="1900" i="0" dirty="0" smtClean="0">
                <a:latin typeface="Arial" pitchFamily="34" charset="0"/>
                <a:cs typeface="Arial" pitchFamily="34" charset="0"/>
              </a:rPr>
              <a:t>passes </a:t>
            </a:r>
            <a:r>
              <a:rPr lang="en-US" sz="1900" i="0" dirty="0" smtClean="0">
                <a:latin typeface="Arial" pitchFamily="34" charset="0"/>
                <a:cs typeface="Arial" pitchFamily="34" charset="0"/>
              </a:rPr>
              <a:t>thru the origin).</a:t>
            </a:r>
            <a:endParaRPr lang="en-US" sz="1900" dirty="0" smtClean="0">
              <a:latin typeface="Arial" pitchFamily="34" charset="0"/>
              <a:cs typeface="Arial" pitchFamily="34" charset="0"/>
            </a:endParaRPr>
          </a:p>
          <a:p>
            <a:pPr marL="514350" lvl="3" indent="0" eaLnBrk="1" hangingPunct="1">
              <a:spcBef>
                <a:spcPct val="20000"/>
              </a:spcBef>
              <a:buClr>
                <a:srgbClr val="C00000"/>
              </a:buClr>
              <a:buFont typeface="Wingdings" pitchFamily="2" charset="2"/>
              <a:buChar char="§"/>
            </a:pPr>
            <a:endParaRPr lang="en-US" dirty="0" smtClean="0">
              <a:latin typeface="Arial" pitchFamily="34" charset="0"/>
              <a:cs typeface="Arial" pitchFamily="34" charset="0"/>
            </a:endParaRPr>
          </a:p>
          <a:p>
            <a:pPr marL="5943600" lvl="3" indent="0" eaLnBrk="1" hangingPunct="1">
              <a:spcBef>
                <a:spcPct val="20000"/>
              </a:spcBef>
              <a:buClr>
                <a:srgbClr val="C00000"/>
              </a:buClr>
              <a:buNone/>
            </a:pPr>
            <a:endParaRPr lang="en-US" dirty="0" smtClean="0">
              <a:latin typeface="Arial" pitchFamily="34" charset="0"/>
              <a:cs typeface="Arial" pitchFamily="34" charset="0"/>
            </a:endParaRPr>
          </a:p>
          <a:p>
            <a:pPr marL="514350" lvl="3" indent="0" eaLnBrk="1" hangingPunct="1">
              <a:spcBef>
                <a:spcPct val="20000"/>
              </a:spcBef>
              <a:buClr>
                <a:srgbClr val="C00000"/>
              </a:buClr>
              <a:buNone/>
            </a:pPr>
            <a:r>
              <a:rPr lang="en-US" dirty="0" smtClean="0"/>
              <a:t> </a:t>
            </a:r>
            <a:endParaRPr lang="en-US" dirty="0" smtClean="0">
              <a:latin typeface="Arial" pitchFamily="34" charset="0"/>
              <a:cs typeface="Arial" pitchFamily="34" charset="0"/>
            </a:endParaRPr>
          </a:p>
          <a:p>
            <a:pPr marL="514350" lvl="3" indent="0" eaLnBrk="1" hangingPunct="1">
              <a:spcBef>
                <a:spcPct val="0"/>
              </a:spcBef>
              <a:buClr>
                <a:srgbClr val="C00000"/>
              </a:buClr>
              <a:buFont typeface="Arial" charset="0"/>
              <a:buChar char="•"/>
            </a:pPr>
            <a:endParaRPr lang="en-US" dirty="0" smtClean="0"/>
          </a:p>
          <a:p>
            <a:pPr marL="1079083" lvl="8">
              <a:spcBef>
                <a:spcPct val="0"/>
              </a:spcBef>
              <a:buClr>
                <a:srgbClr val="C00000"/>
              </a:buClr>
              <a:buFont typeface="Arial" charset="0"/>
              <a:buChar char="•"/>
            </a:pPr>
            <a:r>
              <a:rPr lang="en-US" dirty="0" smtClean="0"/>
              <a:t>                                                                                    </a:t>
            </a:r>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2947" name="Rectangle 2"/>
          <p:cNvSpPr>
            <a:spLocks noGrp="1" noChangeArrowheads="1"/>
          </p:cNvSpPr>
          <p:nvPr>
            <p:ph type="title"/>
          </p:nvPr>
        </p:nvSpPr>
        <p:spPr/>
        <p:txBody>
          <a:bodyPr/>
          <a:lstStyle/>
          <a:p>
            <a:pPr eaLnBrk="1" hangingPunct="1"/>
            <a:r>
              <a:rPr lang="en-US" b="1" dirty="0" smtClean="0"/>
              <a:t>Application of the Improved Jump Method to Medical Image Processing</a:t>
            </a:r>
            <a:br>
              <a:rPr lang="en-US" b="1" dirty="0" smtClean="0"/>
            </a:br>
            <a:r>
              <a:rPr lang="en-US" sz="1500" b="1" dirty="0" smtClean="0">
                <a:solidFill>
                  <a:srgbClr val="CC0000"/>
                </a:solidFill>
              </a:rPr>
              <a:t>The Improved Jump Method (IJM): Methodology</a:t>
            </a:r>
            <a:endParaRPr lang="en-US" sz="1400" dirty="0" smtClean="0">
              <a:solidFill>
                <a:srgbClr val="CC0000"/>
              </a:solidFill>
            </a:endParaRPr>
          </a:p>
        </p:txBody>
      </p:sp>
      <p:pic>
        <p:nvPicPr>
          <p:cNvPr id="82948" name="Picture 6"/>
          <p:cNvPicPr>
            <a:picLocks noChangeAspect="1" noChangeArrowheads="1"/>
          </p:cNvPicPr>
          <p:nvPr/>
        </p:nvPicPr>
        <p:blipFill>
          <a:blip r:embed="rId2">
            <a:extLst>
              <a:ext uri="{28A0092B-C50C-407E-A947-70E740481C1C}">
                <a14:useLocalDpi xmlns:a14="http://schemas.microsoft.com/office/drawing/2010/main" val="0"/>
              </a:ext>
            </a:extLst>
          </a:blip>
          <a:srcRect l="6236" t="1874" r="8266" b="2640"/>
          <a:stretch>
            <a:fillRect/>
          </a:stretch>
        </p:blipFill>
        <p:spPr bwMode="auto">
          <a:xfrm>
            <a:off x="117475" y="2090738"/>
            <a:ext cx="2738438"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7"/>
          <p:cNvPicPr>
            <a:picLocks noChangeAspect="1" noChangeArrowheads="1"/>
          </p:cNvPicPr>
          <p:nvPr/>
        </p:nvPicPr>
        <p:blipFill>
          <a:blip r:embed="rId3">
            <a:extLst>
              <a:ext uri="{28A0092B-C50C-407E-A947-70E740481C1C}">
                <a14:useLocalDpi xmlns:a14="http://schemas.microsoft.com/office/drawing/2010/main" val="0"/>
              </a:ext>
            </a:extLst>
          </a:blip>
          <a:srcRect l="4143" t="2571" r="8286" b="2380"/>
          <a:stretch>
            <a:fillRect/>
          </a:stretch>
        </p:blipFill>
        <p:spPr bwMode="auto">
          <a:xfrm>
            <a:off x="3079750" y="2124075"/>
            <a:ext cx="28067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9"/>
          <p:cNvPicPr>
            <a:picLocks noChangeAspect="1" noChangeArrowheads="1"/>
          </p:cNvPicPr>
          <p:nvPr/>
        </p:nvPicPr>
        <p:blipFill>
          <a:blip r:embed="rId4">
            <a:extLst>
              <a:ext uri="{28A0092B-C50C-407E-A947-70E740481C1C}">
                <a14:useLocalDpi xmlns:a14="http://schemas.microsoft.com/office/drawing/2010/main" val="0"/>
              </a:ext>
            </a:extLst>
          </a:blip>
          <a:srcRect l="5144" t="2477" r="8858" b="2477"/>
          <a:stretch>
            <a:fillRect/>
          </a:stretch>
        </p:blipFill>
        <p:spPr bwMode="auto">
          <a:xfrm>
            <a:off x="84138" y="4511675"/>
            <a:ext cx="27559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10"/>
          <p:cNvPicPr>
            <a:picLocks noChangeAspect="1" noChangeArrowheads="1"/>
          </p:cNvPicPr>
          <p:nvPr/>
        </p:nvPicPr>
        <p:blipFill>
          <a:blip r:embed="rId5">
            <a:extLst>
              <a:ext uri="{28A0092B-C50C-407E-A947-70E740481C1C}">
                <a14:useLocalDpi xmlns:a14="http://schemas.microsoft.com/office/drawing/2010/main" val="0"/>
              </a:ext>
            </a:extLst>
          </a:blip>
          <a:srcRect l="5714" t="2286" r="9428" b="2856"/>
          <a:stretch>
            <a:fillRect/>
          </a:stretch>
        </p:blipFill>
        <p:spPr bwMode="auto">
          <a:xfrm>
            <a:off x="3119438" y="4505325"/>
            <a:ext cx="271938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2"/>
          <p:cNvSpPr>
            <a:spLocks noGrp="1"/>
          </p:cNvSpPr>
          <p:nvPr>
            <p:ph type="sldNum" sz="quarter" idx="10"/>
          </p:nvPr>
        </p:nvSpPr>
        <p:spPr>
          <a:xfrm>
            <a:off x="8597900" y="6569075"/>
            <a:ext cx="498475" cy="365125"/>
          </a:xfrm>
        </p:spPr>
        <p:txBody>
          <a:bodyPr/>
          <a:lstStyle/>
          <a:p>
            <a:pPr>
              <a:defRPr/>
            </a:pPr>
            <a:fld id="{7D37F982-3527-4D25-A6C0-59EAAF0F90CE}" type="slidenum">
              <a:rPr lang="en-US">
                <a:solidFill>
                  <a:srgbClr val="000000">
                    <a:tint val="75000"/>
                  </a:srgbClr>
                </a:solidFill>
              </a:rPr>
              <a:pPr>
                <a:defRPr/>
              </a:pPr>
              <a:t>66</a:t>
            </a:fld>
            <a:endParaRPr lang="en-US" dirty="0">
              <a:solidFill>
                <a:srgbClr val="000000">
                  <a:tint val="75000"/>
                </a:srgbClr>
              </a:solidFill>
            </a:endParaRPr>
          </a:p>
        </p:txBody>
      </p:sp>
    </p:spTree>
    <p:extLst>
      <p:ext uri="{BB962C8B-B14F-4D97-AF65-F5344CB8AC3E}">
        <p14:creationId xmlns:p14="http://schemas.microsoft.com/office/powerpoint/2010/main" val="41581636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5535612"/>
          </a:xfrm>
        </p:spPr>
        <p:txBody>
          <a:bodyPr/>
          <a:lstStyle/>
          <a:p>
            <a:pPr marL="0" lvl="2" indent="0" eaLnBrk="1" hangingPunct="1">
              <a:spcBef>
                <a:spcPct val="20000"/>
              </a:spcBef>
              <a:buClr>
                <a:srgbClr val="C00000"/>
              </a:buClr>
              <a:buFont typeface="Courier New" pitchFamily="49" charset="0"/>
              <a:buChar char="o"/>
            </a:pPr>
            <a:r>
              <a:rPr lang="en-US" i="0" dirty="0" smtClean="0">
                <a:latin typeface="Arial" pitchFamily="34" charset="0"/>
                <a:cs typeface="Arial" pitchFamily="34" charset="0"/>
              </a:rPr>
              <a:t>  </a:t>
            </a:r>
            <a:r>
              <a:rPr lang="en-US" sz="1900" i="0" dirty="0" smtClean="0">
                <a:latin typeface="Arial" pitchFamily="34" charset="0"/>
                <a:cs typeface="Arial" pitchFamily="34" charset="0"/>
              </a:rPr>
              <a:t>Projecting all points onto a unit circle</a:t>
            </a:r>
            <a:r>
              <a:rPr lang="en-US" sz="1900" i="0" dirty="0" smtClean="0">
                <a:latin typeface="Arial" pitchFamily="34" charset="0"/>
                <a:cs typeface="Arial" pitchFamily="34" charset="0"/>
              </a:rPr>
              <a:t>, </a:t>
            </a:r>
            <a:r>
              <a:rPr lang="en-US" sz="1900" i="0" dirty="0" smtClean="0">
                <a:latin typeface="Arial" pitchFamily="34" charset="0"/>
                <a:cs typeface="Arial" pitchFamily="34" charset="0"/>
              </a:rPr>
              <a:t>use </a:t>
            </a:r>
            <a:r>
              <a:rPr lang="en-US" sz="1900" b="1" i="0" dirty="0" smtClean="0">
                <a:latin typeface="Arial" pitchFamily="34" charset="0"/>
                <a:cs typeface="Arial" pitchFamily="34" charset="0"/>
              </a:rPr>
              <a:t>spherical </a:t>
            </a:r>
            <a:r>
              <a:rPr lang="en-US" sz="1900" b="1" dirty="0" smtClean="0">
                <a:latin typeface="Arial" pitchFamily="34" charset="0"/>
                <a:cs typeface="Arial" pitchFamily="34" charset="0"/>
              </a:rPr>
              <a:t>k</a:t>
            </a:r>
            <a:r>
              <a:rPr lang="en-US" sz="1900" b="1" i="0" dirty="0" smtClean="0">
                <a:latin typeface="Arial" pitchFamily="34" charset="0"/>
                <a:cs typeface="Arial" pitchFamily="34" charset="0"/>
              </a:rPr>
              <a:t>-means </a:t>
            </a:r>
            <a:r>
              <a:rPr lang="en-US" sz="1900" i="0" dirty="0" smtClean="0">
                <a:latin typeface="Arial" pitchFamily="34" charset="0"/>
                <a:cs typeface="Arial" pitchFamily="34" charset="0"/>
              </a:rPr>
              <a:t>(Dhillon et al., 2001) </a:t>
            </a:r>
            <a:r>
              <a:rPr lang="en-US" sz="1900" i="0" dirty="0" smtClean="0">
                <a:latin typeface="Arial" pitchFamily="34" charset="0"/>
                <a:cs typeface="Arial" pitchFamily="34" charset="0"/>
              </a:rPr>
              <a:t>to</a:t>
            </a:r>
            <a:r>
              <a:rPr lang="en-US" sz="1900" i="0" dirty="0" smtClean="0">
                <a:latin typeface="Arial" pitchFamily="34" charset="0"/>
                <a:cs typeface="Arial" pitchFamily="34" charset="0"/>
              </a:rPr>
              <a:t> </a:t>
            </a:r>
            <a:r>
              <a:rPr lang="en-US" sz="1900" i="0" dirty="0" smtClean="0">
                <a:latin typeface="Arial" pitchFamily="34" charset="0"/>
                <a:cs typeface="Arial" pitchFamily="34" charset="0"/>
              </a:rPr>
              <a:t>compute the required values </a:t>
            </a:r>
            <a:r>
              <a:rPr lang="en-US" sz="1900" i="0" dirty="0" smtClean="0">
                <a:latin typeface="Arial" pitchFamily="34" charset="0"/>
                <a:cs typeface="Arial" pitchFamily="34" charset="0"/>
              </a:rPr>
              <a:t>in order to</a:t>
            </a:r>
            <a:r>
              <a:rPr lang="en-US" sz="1900" i="0" dirty="0" smtClean="0">
                <a:latin typeface="Arial" pitchFamily="34" charset="0"/>
                <a:cs typeface="Arial" pitchFamily="34" charset="0"/>
              </a:rPr>
              <a:t> </a:t>
            </a:r>
            <a:r>
              <a:rPr lang="en-US" sz="1900" i="0" dirty="0" smtClean="0">
                <a:latin typeface="Arial" pitchFamily="34" charset="0"/>
                <a:cs typeface="Arial" pitchFamily="34" charset="0"/>
              </a:rPr>
              <a:t>build the </a:t>
            </a:r>
            <a:r>
              <a:rPr lang="en-US" sz="1900" dirty="0" err="1"/>
              <a:t>d</a:t>
            </a:r>
            <a:r>
              <a:rPr lang="en-US" sz="1900" baseline="-25000" dirty="0" err="1"/>
              <a:t>K</a:t>
            </a:r>
            <a:r>
              <a:rPr lang="en-US" sz="1900" i="0" dirty="0" smtClean="0"/>
              <a:t> </a:t>
            </a:r>
            <a:r>
              <a:rPr lang="en-US" sz="1900" i="0" dirty="0" smtClean="0">
                <a:latin typeface="Arial" panose="020B0604020202020204" pitchFamily="34" charset="0"/>
                <a:cs typeface="Arial" pitchFamily="34" charset="0"/>
              </a:rPr>
              <a:t>curve </a:t>
            </a:r>
            <a:r>
              <a:rPr lang="en-US" sz="1800" i="0" dirty="0" smtClean="0">
                <a:latin typeface="Arial" panose="020B0604020202020204" pitchFamily="34" charset="0"/>
                <a:cs typeface="Arial" panose="020B0604020202020204" pitchFamily="34" charset="0"/>
              </a:rPr>
              <a:t>(Corona, 2012)</a:t>
            </a:r>
            <a:r>
              <a:rPr lang="en-US" sz="1800" b="1" i="0" dirty="0" smtClean="0">
                <a:latin typeface="Arial" panose="020B0604020202020204" pitchFamily="34" charset="0"/>
                <a:cs typeface="Arial" panose="020B0604020202020204" pitchFamily="34" charset="0"/>
              </a:rPr>
              <a:t>.</a:t>
            </a:r>
          </a:p>
          <a:p>
            <a:pPr marL="0" lvl="2" indent="0" eaLnBrk="1" hangingPunct="1">
              <a:spcBef>
                <a:spcPct val="20000"/>
              </a:spcBef>
              <a:buClr>
                <a:srgbClr val="C00000"/>
              </a:buClr>
              <a:buNone/>
            </a:pPr>
            <a:endParaRPr lang="en-US" sz="1900" i="0" dirty="0" smtClean="0">
              <a:latin typeface="Arial" pitchFamily="34" charset="0"/>
              <a:cs typeface="Arial" pitchFamily="34" charset="0"/>
            </a:endParaRPr>
          </a:p>
          <a:p>
            <a:pPr marL="0" lvl="2" indent="0" eaLnBrk="1" hangingPunct="1">
              <a:spcBef>
                <a:spcPct val="20000"/>
              </a:spcBef>
              <a:buClr>
                <a:srgbClr val="C00000"/>
              </a:buClr>
              <a:buFont typeface="Courier New" pitchFamily="49" charset="0"/>
              <a:buChar char="o"/>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b="1" dirty="0" smtClean="0"/>
              <a:t>Application of the Improved Jump Method to Medical Image Processing</a:t>
            </a:r>
            <a:br>
              <a:rPr lang="en-US" b="1" dirty="0" smtClean="0"/>
            </a:br>
            <a:r>
              <a:rPr lang="en-US" sz="1500" b="1" dirty="0" smtClean="0">
                <a:solidFill>
                  <a:srgbClr val="CC0000"/>
                </a:solidFill>
              </a:rPr>
              <a:t>The Improved Jump Method (IJM): Methodology</a:t>
            </a:r>
            <a:endParaRPr lang="en-US" sz="1400" dirty="0" smtClean="0">
              <a:solidFill>
                <a:srgbClr val="CC0000"/>
              </a:solidFill>
            </a:endParaRPr>
          </a:p>
        </p:txBody>
      </p:sp>
      <p:pic>
        <p:nvPicPr>
          <p:cNvPr id="83972" name="Picture 6"/>
          <p:cNvPicPr>
            <a:picLocks noChangeAspect="1" noChangeArrowheads="1"/>
          </p:cNvPicPr>
          <p:nvPr/>
        </p:nvPicPr>
        <p:blipFill>
          <a:blip r:embed="rId2">
            <a:extLst>
              <a:ext uri="{28A0092B-C50C-407E-A947-70E740481C1C}">
                <a14:useLocalDpi xmlns:a14="http://schemas.microsoft.com/office/drawing/2010/main" val="0"/>
              </a:ext>
            </a:extLst>
          </a:blip>
          <a:srcRect l="6236" t="1874" r="8266" b="2640"/>
          <a:stretch>
            <a:fillRect/>
          </a:stretch>
        </p:blipFill>
        <p:spPr bwMode="auto">
          <a:xfrm>
            <a:off x="117475" y="2090738"/>
            <a:ext cx="2738438"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7"/>
          <p:cNvPicPr>
            <a:picLocks noChangeAspect="1" noChangeArrowheads="1"/>
          </p:cNvPicPr>
          <p:nvPr/>
        </p:nvPicPr>
        <p:blipFill>
          <a:blip r:embed="rId3">
            <a:extLst>
              <a:ext uri="{28A0092B-C50C-407E-A947-70E740481C1C}">
                <a14:useLocalDpi xmlns:a14="http://schemas.microsoft.com/office/drawing/2010/main" val="0"/>
              </a:ext>
            </a:extLst>
          </a:blip>
          <a:srcRect l="4143" t="2571" r="8286" b="2380"/>
          <a:stretch>
            <a:fillRect/>
          </a:stretch>
        </p:blipFill>
        <p:spPr bwMode="auto">
          <a:xfrm>
            <a:off x="3079750" y="2124075"/>
            <a:ext cx="28067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9"/>
          <p:cNvPicPr>
            <a:picLocks noChangeAspect="1" noChangeArrowheads="1"/>
          </p:cNvPicPr>
          <p:nvPr/>
        </p:nvPicPr>
        <p:blipFill>
          <a:blip r:embed="rId4">
            <a:extLst>
              <a:ext uri="{28A0092B-C50C-407E-A947-70E740481C1C}">
                <a14:useLocalDpi xmlns:a14="http://schemas.microsoft.com/office/drawing/2010/main" val="0"/>
              </a:ext>
            </a:extLst>
          </a:blip>
          <a:srcRect l="5144" t="2477" r="8858" b="2477"/>
          <a:stretch>
            <a:fillRect/>
          </a:stretch>
        </p:blipFill>
        <p:spPr bwMode="auto">
          <a:xfrm>
            <a:off x="84138" y="4511675"/>
            <a:ext cx="27559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10"/>
          <p:cNvPicPr>
            <a:picLocks noChangeAspect="1" noChangeArrowheads="1"/>
          </p:cNvPicPr>
          <p:nvPr/>
        </p:nvPicPr>
        <p:blipFill>
          <a:blip r:embed="rId5">
            <a:extLst>
              <a:ext uri="{28A0092B-C50C-407E-A947-70E740481C1C}">
                <a14:useLocalDpi xmlns:a14="http://schemas.microsoft.com/office/drawing/2010/main" val="0"/>
              </a:ext>
            </a:extLst>
          </a:blip>
          <a:srcRect l="5714" t="2286" r="9428" b="2856"/>
          <a:stretch>
            <a:fillRect/>
          </a:stretch>
        </p:blipFill>
        <p:spPr bwMode="auto">
          <a:xfrm>
            <a:off x="3119438" y="4505325"/>
            <a:ext cx="271938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8"/>
          <p:cNvPicPr>
            <a:picLocks noChangeAspect="1" noChangeArrowheads="1"/>
          </p:cNvPicPr>
          <p:nvPr/>
        </p:nvPicPr>
        <p:blipFill>
          <a:blip r:embed="rId6">
            <a:extLst>
              <a:ext uri="{28A0092B-C50C-407E-A947-70E740481C1C}">
                <a14:useLocalDpi xmlns:a14="http://schemas.microsoft.com/office/drawing/2010/main" val="0"/>
              </a:ext>
            </a:extLst>
          </a:blip>
          <a:srcRect l="3999" t="2380" r="8714" b="2380"/>
          <a:stretch>
            <a:fillRect/>
          </a:stretch>
        </p:blipFill>
        <p:spPr bwMode="auto">
          <a:xfrm>
            <a:off x="6096000" y="2139950"/>
            <a:ext cx="279717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11"/>
          <p:cNvPicPr>
            <a:picLocks noChangeAspect="1" noChangeArrowheads="1"/>
          </p:cNvPicPr>
          <p:nvPr/>
        </p:nvPicPr>
        <p:blipFill>
          <a:blip r:embed="rId7">
            <a:extLst>
              <a:ext uri="{28A0092B-C50C-407E-A947-70E740481C1C}">
                <a14:useLocalDpi xmlns:a14="http://schemas.microsoft.com/office/drawing/2010/main" val="0"/>
              </a:ext>
            </a:extLst>
          </a:blip>
          <a:srcRect l="3999" t="2286" r="9143" b="2667"/>
          <a:stretch>
            <a:fillRect/>
          </a:stretch>
        </p:blipFill>
        <p:spPr bwMode="auto">
          <a:xfrm>
            <a:off x="6099175" y="4513263"/>
            <a:ext cx="27828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12"/>
          <p:cNvSpPr>
            <a:spLocks noGrp="1"/>
          </p:cNvSpPr>
          <p:nvPr>
            <p:ph type="sldNum" sz="quarter" idx="10"/>
          </p:nvPr>
        </p:nvSpPr>
        <p:spPr>
          <a:xfrm>
            <a:off x="8597900" y="6569075"/>
            <a:ext cx="498475" cy="365125"/>
          </a:xfrm>
        </p:spPr>
        <p:txBody>
          <a:bodyPr/>
          <a:lstStyle/>
          <a:p>
            <a:pPr>
              <a:defRPr/>
            </a:pPr>
            <a:fld id="{7D37F982-3527-4D25-A6C0-59EAAF0F90CE}" type="slidenum">
              <a:rPr lang="en-US">
                <a:solidFill>
                  <a:srgbClr val="000000">
                    <a:tint val="75000"/>
                  </a:srgbClr>
                </a:solidFill>
              </a:rPr>
              <a:pPr>
                <a:defRPr/>
              </a:pPr>
              <a:t>67</a:t>
            </a:fld>
            <a:endParaRPr lang="en-US" dirty="0">
              <a:solidFill>
                <a:srgbClr val="000000">
                  <a:tint val="75000"/>
                </a:srgbClr>
              </a:solidFill>
            </a:endParaRPr>
          </a:p>
        </p:txBody>
      </p:sp>
    </p:spTree>
    <p:extLst>
      <p:ext uri="{BB962C8B-B14F-4D97-AF65-F5344CB8AC3E}">
        <p14:creationId xmlns:p14="http://schemas.microsoft.com/office/powerpoint/2010/main" val="10391880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Content Placeholder 20"/>
          <p:cNvSpPr>
            <a:spLocks noGrp="1"/>
          </p:cNvSpPr>
          <p:nvPr>
            <p:ph idx="1"/>
          </p:nvPr>
        </p:nvSpPr>
        <p:spPr>
          <a:xfrm>
            <a:off x="342900" y="1230313"/>
            <a:ext cx="8801100" cy="5426075"/>
          </a:xfrm>
        </p:spPr>
        <p:txBody>
          <a:bodyPr/>
          <a:lstStyle/>
          <a:p>
            <a:pPr marL="0" lvl="2" indent="0" eaLnBrk="1" hangingPunct="1">
              <a:spcBef>
                <a:spcPct val="20000"/>
              </a:spcBef>
              <a:buClr>
                <a:srgbClr val="C00000"/>
              </a:buClr>
              <a:buFont typeface="Courier New" pitchFamily="49" charset="0"/>
              <a:buChar char="o"/>
            </a:pPr>
            <a:r>
              <a:rPr lang="en-US" sz="2800" b="1" i="0" dirty="0" smtClean="0"/>
              <a:t>  Image Segmentation Technique</a:t>
            </a:r>
          </a:p>
          <a:p>
            <a:pPr marL="514350" lvl="3" indent="0" eaLnBrk="1" hangingPunct="1">
              <a:spcBef>
                <a:spcPct val="20000"/>
              </a:spcBef>
              <a:buClr>
                <a:srgbClr val="C00000"/>
              </a:buClr>
              <a:buFont typeface="Wingdings" pitchFamily="2" charset="2"/>
              <a:buChar char="§"/>
            </a:pPr>
            <a:r>
              <a:rPr lang="en-US" sz="1700" dirty="0" smtClean="0">
                <a:latin typeface="Arial" pitchFamily="34" charset="0"/>
                <a:cs typeface="Arial" pitchFamily="34" charset="0"/>
              </a:rPr>
              <a:t>  The </a:t>
            </a:r>
            <a:r>
              <a:rPr lang="en-US" sz="1700" dirty="0">
                <a:latin typeface="Arial" pitchFamily="34" charset="0"/>
                <a:cs typeface="Arial" pitchFamily="34" charset="0"/>
              </a:rPr>
              <a:t>image color levels are quantized to only </a:t>
            </a:r>
            <a:r>
              <a:rPr lang="en-US" sz="1700" i="1" dirty="0" err="1"/>
              <a:t>N</a:t>
            </a:r>
            <a:r>
              <a:rPr lang="en-US" sz="1700" i="1" baseline="-25000" dirty="0" err="1"/>
              <a:t>q</a:t>
            </a:r>
            <a:r>
              <a:rPr lang="en-US" sz="1700" dirty="0"/>
              <a:t> </a:t>
            </a:r>
            <a:r>
              <a:rPr lang="en-US" sz="1700" dirty="0">
                <a:latin typeface="Arial" pitchFamily="34" charset="0"/>
                <a:cs typeface="Arial" pitchFamily="34" charset="0"/>
              </a:rPr>
              <a:t>levels using the criteria of minimum variance</a:t>
            </a:r>
            <a:r>
              <a:rPr lang="en-US" sz="1700" dirty="0" smtClean="0">
                <a:latin typeface="Arial" pitchFamily="34" charset="0"/>
                <a:cs typeface="Arial" pitchFamily="34" charset="0"/>
              </a:rPr>
              <a:t>.</a:t>
            </a:r>
          </a:p>
          <a:p>
            <a:pPr marL="514350" lvl="3" indent="0" eaLnBrk="1" hangingPunct="1">
              <a:spcBef>
                <a:spcPct val="20000"/>
              </a:spcBef>
              <a:buClr>
                <a:srgbClr val="C00000"/>
              </a:buClr>
              <a:buFont typeface="Wingdings" pitchFamily="2" charset="2"/>
              <a:buChar char="§"/>
            </a:pPr>
            <a:r>
              <a:rPr lang="en-US" sz="1700" dirty="0" smtClean="0"/>
              <a:t>  </a:t>
            </a:r>
            <a:r>
              <a:rPr lang="en-US" sz="1700" dirty="0" smtClean="0">
                <a:latin typeface="Arial" pitchFamily="34" charset="0"/>
                <a:cs typeface="Arial" pitchFamily="34" charset="0"/>
              </a:rPr>
              <a:t>The </a:t>
            </a:r>
            <a:r>
              <a:rPr lang="en-US" sz="1700" dirty="0">
                <a:latin typeface="Arial" pitchFamily="34" charset="0"/>
                <a:cs typeface="Arial" pitchFamily="34" charset="0"/>
              </a:rPr>
              <a:t>color-quantized image is subdivided into windows centered at each pixel, and a normalized histogram is computed for each window</a:t>
            </a:r>
            <a:r>
              <a:rPr lang="en-US" sz="1700" dirty="0" smtClean="0">
                <a:latin typeface="Arial" pitchFamily="34" charset="0"/>
                <a:cs typeface="Arial" pitchFamily="34" charset="0"/>
              </a:rPr>
              <a:t>.</a:t>
            </a:r>
          </a:p>
          <a:p>
            <a:pPr marL="514350" lvl="3" indent="0" eaLnBrk="1" hangingPunct="1">
              <a:spcBef>
                <a:spcPct val="20000"/>
              </a:spcBef>
              <a:buClr>
                <a:srgbClr val="C00000"/>
              </a:buClr>
              <a:buFont typeface="Wingdings" pitchFamily="2" charset="2"/>
              <a:buChar char="§"/>
            </a:pPr>
            <a:r>
              <a:rPr lang="en-US" sz="1700" dirty="0" smtClean="0"/>
              <a:t>  </a:t>
            </a:r>
            <a:r>
              <a:rPr lang="en-US" sz="1700" dirty="0" smtClean="0">
                <a:latin typeface="Arial" pitchFamily="34" charset="0"/>
                <a:cs typeface="Arial" pitchFamily="34" charset="0"/>
              </a:rPr>
              <a:t>A </a:t>
            </a:r>
            <a:r>
              <a:rPr lang="en-US" sz="1700" dirty="0">
                <a:latin typeface="Arial" pitchFamily="34" charset="0"/>
                <a:cs typeface="Arial" pitchFamily="34" charset="0"/>
              </a:rPr>
              <a:t>chi-squared score can then be used to compare the pixels as computed from these histograms </a:t>
            </a:r>
            <a:r>
              <a:rPr lang="en-US" sz="1700" dirty="0" smtClean="0">
                <a:latin typeface="Arial" pitchFamily="34" charset="0"/>
                <a:cs typeface="Arial" pitchFamily="34" charset="0"/>
              </a:rPr>
              <a:t>(Fowlkes et al. 2004). </a:t>
            </a:r>
            <a:r>
              <a:rPr lang="en-US" sz="1700" dirty="0">
                <a:latin typeface="Arial" pitchFamily="34" charset="0"/>
                <a:cs typeface="Arial" pitchFamily="34" charset="0"/>
              </a:rPr>
              <a:t>The chi-squared score is defined </a:t>
            </a:r>
            <a:r>
              <a:rPr lang="en-US" sz="1700" dirty="0" smtClean="0">
                <a:latin typeface="Arial" pitchFamily="34" charset="0"/>
                <a:cs typeface="Arial" pitchFamily="34" charset="0"/>
              </a:rPr>
              <a:t>as</a:t>
            </a:r>
          </a:p>
          <a:p>
            <a:pPr marL="514350" lvl="3" indent="0" eaLnBrk="1" hangingPunct="1">
              <a:spcBef>
                <a:spcPct val="20000"/>
              </a:spcBef>
              <a:buClr>
                <a:srgbClr val="C00000"/>
              </a:buClr>
              <a:buFont typeface="Wingdings" pitchFamily="2" charset="2"/>
              <a:buChar char="§"/>
            </a:pPr>
            <a:endParaRPr lang="en-US" sz="1650" dirty="0">
              <a:latin typeface="Arial" pitchFamily="34" charset="0"/>
              <a:cs typeface="Arial" pitchFamily="34" charset="0"/>
            </a:endParaRPr>
          </a:p>
          <a:p>
            <a:pPr marL="514350" lvl="3" indent="0" eaLnBrk="1" hangingPunct="1">
              <a:spcBef>
                <a:spcPct val="20000"/>
              </a:spcBef>
              <a:buClr>
                <a:srgbClr val="C00000"/>
              </a:buClr>
              <a:buFont typeface="Wingdings" pitchFamily="2" charset="2"/>
              <a:buChar char="§"/>
            </a:pPr>
            <a:endParaRPr lang="en-US" sz="1650" dirty="0" smtClean="0">
              <a:latin typeface="Arial" pitchFamily="34" charset="0"/>
              <a:cs typeface="Arial" pitchFamily="34" charset="0"/>
            </a:endParaRPr>
          </a:p>
          <a:p>
            <a:pPr marL="514350" lvl="3" indent="0" eaLnBrk="1" hangingPunct="1">
              <a:spcBef>
                <a:spcPct val="20000"/>
              </a:spcBef>
              <a:buClr>
                <a:srgbClr val="C00000"/>
              </a:buClr>
              <a:buFont typeface="Wingdings" pitchFamily="2" charset="2"/>
              <a:buChar char="§"/>
            </a:pPr>
            <a:endParaRPr lang="en-US" sz="1650" dirty="0" smtClean="0">
              <a:latin typeface="Arial" pitchFamily="34" charset="0"/>
              <a:cs typeface="Arial" pitchFamily="34" charset="0"/>
            </a:endParaRPr>
          </a:p>
          <a:p>
            <a:pPr marL="514350" lvl="3" indent="0" eaLnBrk="1" hangingPunct="1">
              <a:spcBef>
                <a:spcPct val="20000"/>
              </a:spcBef>
              <a:buClr>
                <a:srgbClr val="C00000"/>
              </a:buClr>
              <a:buFont typeface="Wingdings" pitchFamily="2" charset="2"/>
              <a:buChar char="§"/>
            </a:pPr>
            <a:endParaRPr lang="en-US" sz="1650" dirty="0">
              <a:latin typeface="Arial" pitchFamily="34" charset="0"/>
              <a:cs typeface="Arial" pitchFamily="34" charset="0"/>
            </a:endParaRPr>
          </a:p>
          <a:p>
            <a:pPr marL="514350" lvl="3" indent="0" eaLnBrk="1" hangingPunct="1">
              <a:spcBef>
                <a:spcPct val="20000"/>
              </a:spcBef>
              <a:buClr>
                <a:srgbClr val="C00000"/>
              </a:buClr>
              <a:buNone/>
            </a:pPr>
            <a:r>
              <a:rPr lang="en-US" sz="1700" dirty="0">
                <a:latin typeface="Arial" pitchFamily="34" charset="0"/>
                <a:cs typeface="Arial" pitchFamily="34" charset="0"/>
              </a:rPr>
              <a:t>where</a:t>
            </a:r>
            <a:r>
              <a:rPr lang="en-US" sz="1700" dirty="0"/>
              <a:t> </a:t>
            </a:r>
            <a:r>
              <a:rPr lang="en-US" sz="1700" i="1" dirty="0"/>
              <a:t>h</a:t>
            </a:r>
            <a:r>
              <a:rPr lang="en-US" sz="1700" i="1" baseline="-25000" dirty="0"/>
              <a:t>i</a:t>
            </a:r>
            <a:r>
              <a:rPr lang="en-US" sz="1700" dirty="0"/>
              <a:t> </a:t>
            </a:r>
            <a:r>
              <a:rPr lang="en-US" sz="1700" dirty="0">
                <a:latin typeface="Arial" pitchFamily="34" charset="0"/>
                <a:cs typeface="Arial" pitchFamily="34" charset="0"/>
              </a:rPr>
              <a:t>and</a:t>
            </a:r>
            <a:r>
              <a:rPr lang="en-US" sz="1700" dirty="0"/>
              <a:t> </a:t>
            </a:r>
            <a:r>
              <a:rPr lang="en-US" sz="1700" i="1" dirty="0" err="1"/>
              <a:t>h</a:t>
            </a:r>
            <a:r>
              <a:rPr lang="en-US" sz="1700" i="1" baseline="-25000" dirty="0" err="1"/>
              <a:t>j</a:t>
            </a:r>
            <a:r>
              <a:rPr lang="en-US" sz="1700" dirty="0"/>
              <a:t> </a:t>
            </a:r>
            <a:r>
              <a:rPr lang="en-US" sz="1700" dirty="0">
                <a:latin typeface="Arial" pitchFamily="34" charset="0"/>
                <a:cs typeface="Arial" pitchFamily="34" charset="0"/>
              </a:rPr>
              <a:t>are histograms for the windows located on the </a:t>
            </a:r>
            <a:r>
              <a:rPr lang="en-US" sz="1700" i="1" dirty="0" err="1"/>
              <a:t>i</a:t>
            </a:r>
            <a:r>
              <a:rPr lang="en-US" sz="1700" baseline="30000" dirty="0" err="1"/>
              <a:t>th</a:t>
            </a:r>
            <a:r>
              <a:rPr lang="en-US" sz="1700" dirty="0"/>
              <a:t> </a:t>
            </a:r>
            <a:r>
              <a:rPr lang="en-US" sz="1700" dirty="0">
                <a:latin typeface="Arial" pitchFamily="34" charset="0"/>
                <a:cs typeface="Arial" pitchFamily="34" charset="0"/>
              </a:rPr>
              <a:t>and</a:t>
            </a:r>
            <a:r>
              <a:rPr lang="en-US" sz="1700" dirty="0"/>
              <a:t> </a:t>
            </a:r>
            <a:r>
              <a:rPr lang="en-US" sz="1700" i="1" dirty="0" err="1"/>
              <a:t>j</a:t>
            </a:r>
            <a:r>
              <a:rPr lang="en-US" sz="1700" baseline="30000" dirty="0" err="1"/>
              <a:t>th</a:t>
            </a:r>
            <a:r>
              <a:rPr lang="en-US" sz="1700" dirty="0"/>
              <a:t> </a:t>
            </a:r>
            <a:r>
              <a:rPr lang="en-US" sz="1700" dirty="0">
                <a:latin typeface="Arial" pitchFamily="34" charset="0"/>
                <a:cs typeface="Arial" pitchFamily="34" charset="0"/>
              </a:rPr>
              <a:t>pixels, and </a:t>
            </a:r>
            <a:r>
              <a:rPr lang="en-US" sz="1700" i="1" dirty="0" smtClean="0"/>
              <a:t>h</a:t>
            </a:r>
            <a:r>
              <a:rPr lang="en-US" sz="1700" i="1" baseline="-25000" dirty="0" smtClean="0"/>
              <a:t>i</a:t>
            </a:r>
            <a:r>
              <a:rPr lang="en-US" sz="1700" dirty="0" smtClean="0"/>
              <a:t>(</a:t>
            </a:r>
            <a:r>
              <a:rPr lang="en-US" sz="1700" i="1" dirty="0"/>
              <a:t>k</a:t>
            </a:r>
            <a:r>
              <a:rPr lang="en-US" sz="1700" dirty="0" smtClean="0"/>
              <a:t>) </a:t>
            </a:r>
            <a:r>
              <a:rPr lang="en-US" sz="1700" dirty="0">
                <a:latin typeface="Arial" pitchFamily="34" charset="0"/>
                <a:cs typeface="Arial" pitchFamily="34" charset="0"/>
              </a:rPr>
              <a:t>indicates the repetition frequency of the </a:t>
            </a:r>
            <a:r>
              <a:rPr lang="en-US" sz="1700" i="1" dirty="0" err="1" smtClean="0">
                <a:cs typeface="Arial" pitchFamily="34" charset="0"/>
              </a:rPr>
              <a:t>k</a:t>
            </a:r>
            <a:r>
              <a:rPr lang="en-US" sz="1700" baseline="30000" dirty="0" err="1" smtClean="0"/>
              <a:t>th</a:t>
            </a:r>
            <a:r>
              <a:rPr lang="en-US" sz="1700" dirty="0" smtClean="0"/>
              <a:t> </a:t>
            </a:r>
            <a:r>
              <a:rPr lang="en-US" sz="1700" dirty="0">
                <a:latin typeface="Arial" pitchFamily="34" charset="0"/>
                <a:cs typeface="Arial" pitchFamily="34" charset="0"/>
              </a:rPr>
              <a:t>bin (out of </a:t>
            </a:r>
            <a:r>
              <a:rPr lang="en-US" sz="1700" i="1" dirty="0" err="1"/>
              <a:t>N</a:t>
            </a:r>
            <a:r>
              <a:rPr lang="en-US" sz="1700" i="1" baseline="-25000" dirty="0" err="1"/>
              <a:t>q</a:t>
            </a:r>
            <a:r>
              <a:rPr lang="en-US" sz="1700" dirty="0"/>
              <a:t> </a:t>
            </a:r>
            <a:r>
              <a:rPr lang="en-US" sz="1700" dirty="0">
                <a:latin typeface="Arial" pitchFamily="34" charset="0"/>
                <a:cs typeface="Arial" pitchFamily="34" charset="0"/>
              </a:rPr>
              <a:t>bins) in the corresponding histogram for the</a:t>
            </a:r>
            <a:r>
              <a:rPr lang="en-US" sz="1700" dirty="0"/>
              <a:t> </a:t>
            </a:r>
            <a:r>
              <a:rPr lang="en-US" sz="1700" i="1" dirty="0" err="1"/>
              <a:t>i</a:t>
            </a:r>
            <a:r>
              <a:rPr lang="en-US" sz="1700" baseline="30000" dirty="0" err="1"/>
              <a:t>th</a:t>
            </a:r>
            <a:r>
              <a:rPr lang="en-US" sz="1700" dirty="0"/>
              <a:t> </a:t>
            </a:r>
            <a:r>
              <a:rPr lang="en-US" sz="1700" dirty="0">
                <a:latin typeface="Arial" pitchFamily="34" charset="0"/>
                <a:cs typeface="Arial" pitchFamily="34" charset="0"/>
              </a:rPr>
              <a:t>pixel</a:t>
            </a:r>
            <a:r>
              <a:rPr lang="en-US" sz="1700" dirty="0" smtClean="0"/>
              <a:t>.</a:t>
            </a:r>
          </a:p>
          <a:p>
            <a:pPr marL="514350" lvl="3" indent="0" eaLnBrk="1" hangingPunct="1">
              <a:spcBef>
                <a:spcPct val="20000"/>
              </a:spcBef>
              <a:buClr>
                <a:srgbClr val="C00000"/>
              </a:buClr>
              <a:buFont typeface="Wingdings" pitchFamily="2" charset="2"/>
              <a:buChar char="§"/>
            </a:pPr>
            <a:r>
              <a:rPr lang="en-US" sz="1700" dirty="0"/>
              <a:t> </a:t>
            </a:r>
            <a:r>
              <a:rPr lang="en-US" sz="1700" dirty="0" smtClean="0"/>
              <a:t> </a:t>
            </a:r>
            <a:r>
              <a:rPr lang="en-US" sz="1700" dirty="0" smtClean="0">
                <a:latin typeface="Arial" pitchFamily="34" charset="0"/>
                <a:cs typeface="Arial" pitchFamily="34" charset="0"/>
              </a:rPr>
              <a:t>A </a:t>
            </a:r>
            <a:r>
              <a:rPr lang="en-US" sz="1700" dirty="0">
                <a:latin typeface="Arial" pitchFamily="34" charset="0"/>
                <a:cs typeface="Arial" pitchFamily="34" charset="0"/>
              </a:rPr>
              <a:t>chi-squared </a:t>
            </a:r>
            <a:r>
              <a:rPr lang="en-US" sz="1700" dirty="0" smtClean="0">
                <a:latin typeface="Arial" pitchFamily="34" charset="0"/>
                <a:cs typeface="Arial" pitchFamily="34" charset="0"/>
              </a:rPr>
              <a:t>RBF </a:t>
            </a:r>
            <a:r>
              <a:rPr lang="en-US" sz="1700" dirty="0">
                <a:latin typeface="Arial" pitchFamily="34" charset="0"/>
                <a:cs typeface="Arial" pitchFamily="34" charset="0"/>
              </a:rPr>
              <a:t>kernel and its kernel </a:t>
            </a:r>
            <a:r>
              <a:rPr lang="en-US" sz="1700" dirty="0" smtClean="0">
                <a:latin typeface="Arial" pitchFamily="34" charset="0"/>
                <a:cs typeface="Arial" pitchFamily="34" charset="0"/>
              </a:rPr>
              <a:t>matrix: </a:t>
            </a:r>
            <a:r>
              <a:rPr lang="en-US" sz="1700" i="1" dirty="0"/>
              <a:t>k</a:t>
            </a:r>
            <a:r>
              <a:rPr lang="en-US" sz="1700" dirty="0"/>
              <a:t>(</a:t>
            </a:r>
            <a:r>
              <a:rPr lang="en-US" sz="1700" i="1" dirty="0"/>
              <a:t>h</a:t>
            </a:r>
            <a:r>
              <a:rPr lang="en-US" sz="1700" i="1" baseline="-25000" dirty="0"/>
              <a:t>i </a:t>
            </a:r>
            <a:r>
              <a:rPr lang="en-US" sz="1700" dirty="0" smtClean="0"/>
              <a:t>, </a:t>
            </a:r>
            <a:r>
              <a:rPr lang="en-US" sz="1700" i="1" dirty="0" err="1" smtClean="0"/>
              <a:t>h</a:t>
            </a:r>
            <a:r>
              <a:rPr lang="en-US" sz="1700" i="1" baseline="-25000" dirty="0" err="1" smtClean="0"/>
              <a:t>j</a:t>
            </a:r>
            <a:r>
              <a:rPr lang="en-US" sz="1700" dirty="0"/>
              <a:t>) = </a:t>
            </a:r>
            <a:r>
              <a:rPr lang="en-US" sz="1700" dirty="0" err="1"/>
              <a:t>exp</a:t>
            </a:r>
            <a:r>
              <a:rPr lang="en-US" sz="1700" dirty="0"/>
              <a:t>(-</a:t>
            </a:r>
            <a:r>
              <a:rPr lang="en-US" sz="1700" i="1" dirty="0" smtClean="0">
                <a:latin typeface="Symbol" pitchFamily="18" charset="2"/>
              </a:rPr>
              <a:t>c</a:t>
            </a:r>
            <a:r>
              <a:rPr lang="en-US" sz="1700" baseline="30000" dirty="0" smtClean="0"/>
              <a:t>2</a:t>
            </a:r>
            <a:r>
              <a:rPr lang="en-US" sz="1700" i="1" baseline="-25000" dirty="0" smtClean="0"/>
              <a:t>ij </a:t>
            </a:r>
            <a:r>
              <a:rPr lang="en-US" sz="1700" dirty="0"/>
              <a:t>/</a:t>
            </a:r>
            <a:r>
              <a:rPr lang="en-US" sz="1700" i="1" dirty="0" err="1">
                <a:latin typeface="Symbol" pitchFamily="18" charset="2"/>
              </a:rPr>
              <a:t>s</a:t>
            </a:r>
            <a:r>
              <a:rPr lang="en-US" sz="1700" i="1" baseline="-25000" dirty="0" err="1">
                <a:latin typeface="Symbol" pitchFamily="18" charset="2"/>
              </a:rPr>
              <a:t>c</a:t>
            </a:r>
            <a:r>
              <a:rPr lang="en-US" sz="1700" dirty="0" smtClean="0"/>
              <a:t>)</a:t>
            </a:r>
            <a:r>
              <a:rPr lang="en-US" sz="1700" dirty="0" smtClean="0">
                <a:latin typeface="Arial" pitchFamily="34" charset="0"/>
                <a:cs typeface="Arial" pitchFamily="34" charset="0"/>
              </a:rPr>
              <a:t>, </a:t>
            </a:r>
          </a:p>
          <a:p>
            <a:pPr marL="514350" lvl="3" indent="0" eaLnBrk="1" hangingPunct="1">
              <a:spcBef>
                <a:spcPct val="20000"/>
              </a:spcBef>
              <a:buClr>
                <a:srgbClr val="C00000"/>
              </a:buClr>
              <a:buNone/>
            </a:pPr>
            <a:r>
              <a:rPr lang="en-US" sz="1700" dirty="0" smtClean="0">
                <a:latin typeface="Arial" pitchFamily="34" charset="0"/>
                <a:cs typeface="Arial" pitchFamily="34" charset="0"/>
              </a:rPr>
              <a:t>where </a:t>
            </a:r>
            <a:r>
              <a:rPr lang="en-US" sz="1700" i="1" dirty="0"/>
              <a:t>k</a:t>
            </a:r>
            <a:r>
              <a:rPr lang="en-US" sz="1700" dirty="0"/>
              <a:t>(</a:t>
            </a:r>
            <a:r>
              <a:rPr lang="en-US" sz="1700" i="1" dirty="0"/>
              <a:t>h</a:t>
            </a:r>
            <a:r>
              <a:rPr lang="en-US" sz="1700" i="1" baseline="-25000" dirty="0"/>
              <a:t>i </a:t>
            </a:r>
            <a:r>
              <a:rPr lang="en-US" sz="1700" dirty="0"/>
              <a:t>,</a:t>
            </a:r>
            <a:r>
              <a:rPr lang="en-US" sz="1700" i="1" dirty="0" err="1"/>
              <a:t>h</a:t>
            </a:r>
            <a:r>
              <a:rPr lang="en-US" sz="1700" i="1" baseline="-25000" dirty="0" err="1"/>
              <a:t>j</a:t>
            </a:r>
            <a:r>
              <a:rPr lang="en-US" sz="1700" dirty="0"/>
              <a:t>) </a:t>
            </a:r>
            <a:r>
              <a:rPr lang="en-US" sz="1700" dirty="0">
                <a:latin typeface="Arial" pitchFamily="34" charset="0"/>
                <a:cs typeface="Arial" pitchFamily="34" charset="0"/>
              </a:rPr>
              <a:t>is the element in the </a:t>
            </a:r>
            <a:r>
              <a:rPr lang="en-US" sz="1700" i="1" dirty="0" err="1"/>
              <a:t>i</a:t>
            </a:r>
            <a:r>
              <a:rPr lang="en-US" sz="1700" baseline="30000" dirty="0" err="1"/>
              <a:t>th</a:t>
            </a:r>
            <a:r>
              <a:rPr lang="en-US" sz="1700" dirty="0"/>
              <a:t> </a:t>
            </a:r>
            <a:r>
              <a:rPr lang="en-US" sz="1700" dirty="0">
                <a:latin typeface="Arial" pitchFamily="34" charset="0"/>
                <a:cs typeface="Arial" pitchFamily="34" charset="0"/>
              </a:rPr>
              <a:t>row and </a:t>
            </a:r>
            <a:r>
              <a:rPr lang="en-US" sz="1700" i="1" dirty="0" err="1"/>
              <a:t>j</a:t>
            </a:r>
            <a:r>
              <a:rPr lang="en-US" sz="1700" baseline="30000" dirty="0" err="1"/>
              <a:t>th</a:t>
            </a:r>
            <a:r>
              <a:rPr lang="en-US" sz="1700" dirty="0"/>
              <a:t> </a:t>
            </a:r>
            <a:r>
              <a:rPr lang="en-US" sz="1700" dirty="0">
                <a:latin typeface="Arial" pitchFamily="34" charset="0"/>
                <a:cs typeface="Arial" pitchFamily="34" charset="0"/>
              </a:rPr>
              <a:t>column of the kernel matrix, and </a:t>
            </a:r>
            <a:r>
              <a:rPr lang="en-US" sz="1700" i="1" dirty="0" err="1">
                <a:latin typeface="Symbol" pitchFamily="18" charset="2"/>
              </a:rPr>
              <a:t>s</a:t>
            </a:r>
            <a:r>
              <a:rPr lang="en-US" sz="1700" i="1" baseline="-25000" dirty="0" err="1">
                <a:latin typeface="Symbol" pitchFamily="18" charset="2"/>
              </a:rPr>
              <a:t>c</a:t>
            </a:r>
            <a:r>
              <a:rPr lang="en-US" sz="1700" dirty="0"/>
              <a:t> </a:t>
            </a:r>
            <a:r>
              <a:rPr lang="en-US" sz="1700" dirty="0">
                <a:latin typeface="Arial" pitchFamily="34" charset="0"/>
                <a:cs typeface="Arial" pitchFamily="34" charset="0"/>
              </a:rPr>
              <a:t>is the kernel standard deviation, as determined previously from the model selection.</a:t>
            </a:r>
          </a:p>
          <a:p>
            <a:pPr marL="514350" lvl="3" indent="0" eaLnBrk="1" hangingPunct="1">
              <a:spcBef>
                <a:spcPct val="20000"/>
              </a:spcBef>
              <a:buClr>
                <a:srgbClr val="C00000"/>
              </a:buClr>
              <a:buFont typeface="Wingdings" pitchFamily="2" charset="2"/>
              <a:buChar char="§"/>
            </a:pPr>
            <a:endParaRPr lang="en-US" sz="1900" dirty="0" smtClean="0">
              <a:latin typeface="Arial" pitchFamily="34" charset="0"/>
              <a:cs typeface="Arial" pitchFamily="34" charset="0"/>
            </a:endParaRPr>
          </a:p>
          <a:p>
            <a:pPr marL="514350" lvl="3" indent="0" eaLnBrk="1" hangingPunct="1">
              <a:spcBef>
                <a:spcPct val="20000"/>
              </a:spcBef>
              <a:buClr>
                <a:srgbClr val="C00000"/>
              </a:buClr>
              <a:buFont typeface="Wingdings" pitchFamily="2" charset="2"/>
              <a:buChar char="§"/>
            </a:pPr>
            <a:endParaRPr lang="en-US" sz="2000" dirty="0" smtClean="0">
              <a:latin typeface="Arial" pitchFamily="34" charset="0"/>
              <a:cs typeface="Arial" pitchFamily="34" charset="0"/>
            </a:endParaRPr>
          </a:p>
          <a:p>
            <a:pPr marL="514350" lvl="3" indent="0" eaLnBrk="1" hangingPunct="1">
              <a:spcBef>
                <a:spcPct val="20000"/>
              </a:spcBef>
              <a:buClr>
                <a:srgbClr val="C00000"/>
              </a:buClr>
              <a:buFont typeface="Wingdings" pitchFamily="2" charset="2"/>
              <a:buChar char="§"/>
            </a:pPr>
            <a:endParaRPr lang="en-US" sz="2000" dirty="0">
              <a:latin typeface="Arial" pitchFamily="34" charset="0"/>
              <a:cs typeface="Arial" pitchFamily="34" charset="0"/>
            </a:endParaRPr>
          </a:p>
          <a:p>
            <a:pPr marL="514350" lvl="3" indent="0" eaLnBrk="1" hangingPunct="1">
              <a:spcBef>
                <a:spcPct val="20000"/>
              </a:spcBef>
              <a:buClr>
                <a:srgbClr val="C00000"/>
              </a:buClr>
              <a:buFont typeface="Wingdings" pitchFamily="2" charset="2"/>
              <a:buChar char="§"/>
            </a:pPr>
            <a:endParaRPr lang="en-US" sz="2000" dirty="0" smtClean="0">
              <a:latin typeface="Arial" pitchFamily="34" charset="0"/>
              <a:cs typeface="Arial" pitchFamily="34" charset="0"/>
            </a:endParaRPr>
          </a:p>
          <a:p>
            <a:pPr marL="514350" lvl="3" indent="0" eaLnBrk="1" hangingPunct="1">
              <a:spcBef>
                <a:spcPct val="20000"/>
              </a:spcBef>
              <a:buClr>
                <a:srgbClr val="C00000"/>
              </a:buClr>
              <a:buFont typeface="Wingdings" pitchFamily="2" charset="2"/>
              <a:buChar char="§"/>
            </a:pPr>
            <a:endParaRPr lang="en-US" sz="2000" dirty="0" smtClean="0">
              <a:latin typeface="Arial" pitchFamily="34" charset="0"/>
              <a:cs typeface="Arial" pitchFamily="34" charset="0"/>
            </a:endParaRPr>
          </a:p>
          <a:p>
            <a:pPr marL="457200" indent="-457200" algn="just">
              <a:spcAft>
                <a:spcPts val="600"/>
              </a:spcAft>
              <a:buFont typeface="Arial" pitchFamily="34" charset="0"/>
              <a:buChar char="•"/>
            </a:pPr>
            <a:endParaRPr lang="en-US" sz="2700" dirty="0" smtClean="0">
              <a:latin typeface="+mn-lt"/>
            </a:endParaRPr>
          </a:p>
          <a:p>
            <a:pPr marL="457200" indent="-457200" algn="just">
              <a:spcAft>
                <a:spcPts val="600"/>
              </a:spcAft>
              <a:buFont typeface="Arial" pitchFamily="34" charset="0"/>
              <a:buChar char="•"/>
            </a:pPr>
            <a:endParaRPr lang="en-US" sz="2700" dirty="0" smtClean="0">
              <a:latin typeface="+mn-lt"/>
            </a:endParaRPr>
          </a:p>
          <a:p>
            <a:pPr marL="514350" lvl="3" indent="0" eaLnBrk="1" hangingPunct="1">
              <a:spcBef>
                <a:spcPct val="20000"/>
              </a:spcBef>
              <a:buClr>
                <a:srgbClr val="C00000"/>
              </a:buClr>
              <a:buFont typeface="Wingdings" pitchFamily="2" charset="2"/>
              <a:buChar char="§"/>
            </a:pPr>
            <a:endParaRPr lang="en-US" sz="2000" b="1" dirty="0" smtClean="0"/>
          </a:p>
          <a:p>
            <a:pPr marL="0" lvl="2" indent="0" eaLnBrk="1" hangingPunct="1">
              <a:spcBef>
                <a:spcPct val="20000"/>
              </a:spcBef>
              <a:buClr>
                <a:srgbClr val="C00000"/>
              </a:buClr>
              <a:buFont typeface="Courier New" pitchFamily="49" charset="0"/>
              <a:buChar char="o"/>
            </a:pPr>
            <a:endParaRPr lang="en-US" sz="2800" b="1" i="0" dirty="0" smtClean="0"/>
          </a:p>
          <a:p>
            <a:pPr marL="0" lvl="2" indent="0" eaLnBrk="1" hangingPunct="1">
              <a:spcBef>
                <a:spcPct val="20000"/>
              </a:spcBef>
              <a:buClr>
                <a:srgbClr val="C00000"/>
              </a:buClr>
              <a:buFontTx/>
              <a:buNone/>
            </a:pPr>
            <a:endParaRPr lang="en-US" sz="2800" b="1" i="0" dirty="0" smtClean="0"/>
          </a:p>
          <a:p>
            <a:pPr marL="0" lvl="2" indent="0" eaLnBrk="1" hangingPunct="1">
              <a:spcBef>
                <a:spcPct val="20000"/>
              </a:spcBef>
              <a:buClr>
                <a:srgbClr val="C00000"/>
              </a:buClr>
              <a:buFont typeface="Courier New" pitchFamily="49" charset="0"/>
              <a:buChar char="o"/>
            </a:pPr>
            <a:endParaRPr lang="en-US" sz="1600" b="1" i="0" dirty="0" smtClean="0"/>
          </a:p>
        </p:txBody>
      </p:sp>
      <p:sp>
        <p:nvSpPr>
          <p:cNvPr id="9222"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a:solidFill>
                  <a:srgbClr val="CC0000"/>
                </a:solidFill>
              </a:rPr>
              <a:t>The Improved Jump Method (IJM)</a:t>
            </a:r>
            <a:endParaRPr lang="en-US" sz="1400" dirty="0" smtClean="0">
              <a:solidFill>
                <a:srgbClr val="CC0000"/>
              </a:solidFill>
            </a:endParaRPr>
          </a:p>
        </p:txBody>
      </p:sp>
      <p:sp>
        <p:nvSpPr>
          <p:cNvPr id="9225" name="TextBox 12">
            <a:hlinkClick r:id="rId3" action="ppaction://hlinksldjump"/>
          </p:cNvPr>
          <p:cNvSpPr txBox="1">
            <a:spLocks noChangeArrowheads="1"/>
          </p:cNvSpPr>
          <p:nvPr/>
        </p:nvSpPr>
        <p:spPr bwMode="auto">
          <a:xfrm>
            <a:off x="8916988" y="1138238"/>
            <a:ext cx="228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800" b="1">
                <a:solidFill>
                  <a:srgbClr val="EAEAEA"/>
                </a:solidFill>
              </a:rPr>
              <a:t>H</a:t>
            </a:r>
          </a:p>
        </p:txBody>
      </p:sp>
      <p:sp>
        <p:nvSpPr>
          <p:cNvPr id="13" name="Slide Number Placeholder 12"/>
          <p:cNvSpPr>
            <a:spLocks noGrp="1"/>
          </p:cNvSpPr>
          <p:nvPr>
            <p:ph type="sldNum" sz="quarter" idx="10"/>
          </p:nvPr>
        </p:nvSpPr>
        <p:spPr/>
        <p:txBody>
          <a:bodyPr/>
          <a:lstStyle/>
          <a:p>
            <a:pPr>
              <a:defRPr/>
            </a:pPr>
            <a:fld id="{7D37F982-3527-4D25-A6C0-59EAAF0F90CE}" type="slidenum">
              <a:rPr lang="en-US">
                <a:solidFill>
                  <a:srgbClr val="000000">
                    <a:tint val="75000"/>
                  </a:srgbClr>
                </a:solidFill>
              </a:rPr>
              <a:pPr>
                <a:defRPr/>
              </a:pPr>
              <a:t>68</a:t>
            </a:fld>
            <a:endParaRPr lang="en-US" dirty="0">
              <a:solidFill>
                <a:srgbClr val="000000">
                  <a:tint val="75000"/>
                </a:srgbClr>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502577205"/>
              </p:ext>
            </p:extLst>
          </p:nvPr>
        </p:nvGraphicFramePr>
        <p:xfrm>
          <a:off x="3363908" y="3581400"/>
          <a:ext cx="2760662" cy="919163"/>
        </p:xfrm>
        <a:graphic>
          <a:graphicData uri="http://schemas.openxmlformats.org/presentationml/2006/ole">
            <mc:AlternateContent xmlns:mc="http://schemas.openxmlformats.org/markup-compatibility/2006">
              <mc:Choice xmlns:v="urn:schemas-microsoft-com:vml" Requires="v">
                <p:oleObj spid="_x0000_s36907" r:id="rId4" imgW="1562100" imgH="520700" progId="Equation.DSMT4">
                  <p:embed/>
                </p:oleObj>
              </mc:Choice>
              <mc:Fallback>
                <p:oleObj r:id="rId4" imgW="1562100" imgH="520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3908" y="3581400"/>
                        <a:ext cx="2760662"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18098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5535612"/>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400" b="1" i="0" dirty="0"/>
              <a:t>Validation of the IJM with MR Brain </a:t>
            </a:r>
            <a:r>
              <a:rPr lang="en-US" sz="2400" b="1" i="0" dirty="0" smtClean="0"/>
              <a:t>Images. </a:t>
            </a:r>
          </a:p>
          <a:p>
            <a:pPr marL="0" lvl="2" indent="0" eaLnBrk="1" hangingPunct="1">
              <a:spcBef>
                <a:spcPct val="20000"/>
              </a:spcBef>
              <a:buClr>
                <a:srgbClr val="C00000"/>
              </a:buClr>
              <a:buNone/>
            </a:pPr>
            <a:r>
              <a:rPr kumimoji="0" lang="en-US"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 segmentation results from applying the IJM algorithm, with the numbered segments being the background, the grey matter, the white matter, and the cerebrospinal fluid</a:t>
            </a: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(CSF) going left to </a:t>
            </a:r>
            <a:r>
              <a:rPr lang="en-US" sz="2400" i="0" dirty="0" smtClean="0">
                <a:latin typeface="Arial" pitchFamily="34" charset="0"/>
                <a:ea typeface="Times New Roman" pitchFamily="18" charset="0"/>
                <a:cs typeface="Arial" pitchFamily="34" charset="0"/>
              </a:rPr>
              <a:t>right</a:t>
            </a: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400" i="0" dirty="0" smtClean="0">
                <a:latin typeface="Arial" pitchFamily="34" charset="0"/>
                <a:cs typeface="Arial" pitchFamily="34" charset="0"/>
              </a:rPr>
              <a:t>(Corona, Hill et al., 2013).</a:t>
            </a:r>
          </a:p>
          <a:p>
            <a:pPr marL="0" lvl="2" indent="0" eaLnBrk="1" hangingPunct="1">
              <a:spcBef>
                <a:spcPct val="20000"/>
              </a:spcBef>
              <a:buClr>
                <a:srgbClr val="C00000"/>
              </a:buClr>
              <a:buNone/>
            </a:pPr>
            <a:endParaRPr lang="en-US" sz="1900" i="0" dirty="0" smtClean="0">
              <a:latin typeface="Arial" pitchFamily="34" charset="0"/>
              <a:cs typeface="Arial" pitchFamily="34" charset="0"/>
            </a:endParaRPr>
          </a:p>
          <a:p>
            <a:pPr marL="0" lvl="2" indent="0" eaLnBrk="1" hangingPunct="1">
              <a:spcBef>
                <a:spcPct val="20000"/>
              </a:spcBef>
              <a:buClr>
                <a:srgbClr val="C00000"/>
              </a:buClr>
              <a:buFont typeface="Courier New" pitchFamily="49" charset="0"/>
              <a:buChar char="o"/>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a:solidFill>
                  <a:srgbClr val="CC0000"/>
                </a:solidFill>
              </a:rPr>
              <a:t>Validation with MRI Brain Images</a:t>
            </a:r>
            <a:endParaRPr lang="en-US" sz="1400" dirty="0" smtClean="0">
              <a:solidFill>
                <a:srgbClr val="CC0000"/>
              </a:solidFill>
            </a:endParaRPr>
          </a:p>
        </p:txBody>
      </p:sp>
      <p:pic>
        <p:nvPicPr>
          <p:cNvPr id="5"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03" y="3429000"/>
            <a:ext cx="9067133" cy="28367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7513" y="6060420"/>
            <a:ext cx="1805046" cy="369332"/>
          </a:xfrm>
          <a:prstGeom prst="rect">
            <a:avLst/>
          </a:prstGeom>
          <a:solidFill>
            <a:schemeClr val="bg1"/>
          </a:solidFill>
        </p:spPr>
        <p:txBody>
          <a:bodyPr wrap="square" rtlCol="0">
            <a:spAutoFit/>
          </a:bodyPr>
          <a:lstStyle/>
          <a:p>
            <a:pPr fontAlgn="base">
              <a:spcBef>
                <a:spcPct val="0"/>
              </a:spcBef>
              <a:spcAft>
                <a:spcPct val="0"/>
              </a:spcAft>
            </a:pPr>
            <a:r>
              <a:rPr lang="en-US" dirty="0">
                <a:solidFill>
                  <a:srgbClr val="000000"/>
                </a:solidFill>
                <a:latin typeface="Arial" charset="0"/>
              </a:rPr>
              <a:t>1 = Background</a:t>
            </a:r>
          </a:p>
        </p:txBody>
      </p:sp>
      <p:sp>
        <p:nvSpPr>
          <p:cNvPr id="7" name="TextBox 6"/>
          <p:cNvSpPr txBox="1"/>
          <p:nvPr/>
        </p:nvSpPr>
        <p:spPr>
          <a:xfrm>
            <a:off x="2515597" y="6060422"/>
            <a:ext cx="1854472" cy="369332"/>
          </a:xfrm>
          <a:prstGeom prst="rect">
            <a:avLst/>
          </a:prstGeom>
          <a:solidFill>
            <a:schemeClr val="bg1"/>
          </a:solidFill>
        </p:spPr>
        <p:txBody>
          <a:bodyPr wrap="square" rtlCol="0">
            <a:spAutoFit/>
          </a:bodyPr>
          <a:lstStyle/>
          <a:p>
            <a:pPr fontAlgn="base">
              <a:spcBef>
                <a:spcPct val="0"/>
              </a:spcBef>
              <a:spcAft>
                <a:spcPct val="0"/>
              </a:spcAft>
            </a:pPr>
            <a:r>
              <a:rPr lang="en-US" dirty="0">
                <a:solidFill>
                  <a:srgbClr val="000000"/>
                </a:solidFill>
                <a:latin typeface="Arial" charset="0"/>
              </a:rPr>
              <a:t>2 = Grey Matter</a:t>
            </a:r>
          </a:p>
        </p:txBody>
      </p:sp>
      <p:sp>
        <p:nvSpPr>
          <p:cNvPr id="8" name="TextBox 7"/>
          <p:cNvSpPr txBox="1"/>
          <p:nvPr/>
        </p:nvSpPr>
        <p:spPr>
          <a:xfrm>
            <a:off x="4809507" y="6060420"/>
            <a:ext cx="1983178" cy="369332"/>
          </a:xfrm>
          <a:prstGeom prst="rect">
            <a:avLst/>
          </a:prstGeom>
          <a:solidFill>
            <a:schemeClr val="bg1"/>
          </a:solidFill>
        </p:spPr>
        <p:txBody>
          <a:bodyPr wrap="square" rtlCol="0">
            <a:spAutoFit/>
          </a:bodyPr>
          <a:lstStyle/>
          <a:p>
            <a:pPr fontAlgn="base">
              <a:spcBef>
                <a:spcPct val="0"/>
              </a:spcBef>
              <a:spcAft>
                <a:spcPct val="0"/>
              </a:spcAft>
            </a:pPr>
            <a:r>
              <a:rPr lang="en-US" dirty="0">
                <a:solidFill>
                  <a:srgbClr val="000000"/>
                </a:solidFill>
                <a:latin typeface="Arial" charset="0"/>
              </a:rPr>
              <a:t>3 = White Matter</a:t>
            </a:r>
          </a:p>
        </p:txBody>
      </p:sp>
      <p:sp>
        <p:nvSpPr>
          <p:cNvPr id="9" name="TextBox 8"/>
          <p:cNvSpPr txBox="1"/>
          <p:nvPr/>
        </p:nvSpPr>
        <p:spPr>
          <a:xfrm>
            <a:off x="7442958" y="6060422"/>
            <a:ext cx="1054755" cy="369332"/>
          </a:xfrm>
          <a:prstGeom prst="rect">
            <a:avLst/>
          </a:prstGeom>
          <a:solidFill>
            <a:schemeClr val="bg1"/>
          </a:solidFill>
        </p:spPr>
        <p:txBody>
          <a:bodyPr wrap="square" rtlCol="0">
            <a:spAutoFit/>
          </a:bodyPr>
          <a:lstStyle/>
          <a:p>
            <a:pPr fontAlgn="base">
              <a:spcBef>
                <a:spcPct val="0"/>
              </a:spcBef>
              <a:spcAft>
                <a:spcPct val="0"/>
              </a:spcAft>
            </a:pPr>
            <a:r>
              <a:rPr lang="en-US" dirty="0">
                <a:solidFill>
                  <a:srgbClr val="000000"/>
                </a:solidFill>
                <a:latin typeface="Arial" charset="0"/>
              </a:rPr>
              <a:t>4 = CSF</a:t>
            </a:r>
          </a:p>
        </p:txBody>
      </p:sp>
      <p:sp>
        <p:nvSpPr>
          <p:cNvPr id="10"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69</a:t>
            </a:fld>
            <a:endParaRPr lang="en-US" dirty="0">
              <a:solidFill>
                <a:srgbClr val="000000">
                  <a:tint val="75000"/>
                </a:srgbClr>
              </a:solidFill>
            </a:endParaRPr>
          </a:p>
        </p:txBody>
      </p:sp>
    </p:spTree>
    <p:extLst>
      <p:ext uri="{BB962C8B-B14F-4D97-AF65-F5344CB8AC3E}">
        <p14:creationId xmlns:p14="http://schemas.microsoft.com/office/powerpoint/2010/main" val="588590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p:txBody>
          <a:bodyPr/>
          <a:lstStyle/>
          <a:p>
            <a:pPr algn="l" eaLnBrk="1" hangingPunct="1">
              <a:defRPr/>
            </a:pPr>
            <a:r>
              <a:rPr lang="ko-KR" altLang="en-US" smtClean="0">
                <a:solidFill>
                  <a:srgbClr val="66FF66"/>
                </a:solidFill>
                <a:ea typeface="굴림" pitchFamily="50" charset="-127"/>
              </a:rPr>
              <a:t>	</a:t>
            </a:r>
            <a:r>
              <a:rPr lang="en-US" altLang="ko-KR" smtClean="0">
                <a:solidFill>
                  <a:srgbClr val="66FF66"/>
                </a:solidFill>
                <a:ea typeface="굴림" pitchFamily="50" charset="-127"/>
              </a:rPr>
              <a:t>Zigzag Edge States: </a:t>
            </a:r>
            <a:r>
              <a:rPr lang="en-US" altLang="ko-KR" i="1" smtClean="0">
                <a:solidFill>
                  <a:srgbClr val="66FF66"/>
                </a:solidFill>
                <a:latin typeface="Century Schoolbook" pitchFamily="18" charset="0"/>
                <a:ea typeface="굴림" pitchFamily="50" charset="-127"/>
              </a:rPr>
              <a:t>m</a:t>
            </a:r>
          </a:p>
        </p:txBody>
      </p:sp>
      <p:sp>
        <p:nvSpPr>
          <p:cNvPr id="6147" name="Text Box 3"/>
          <p:cNvSpPr txBox="1">
            <a:spLocks noChangeArrowheads="1"/>
          </p:cNvSpPr>
          <p:nvPr/>
        </p:nvSpPr>
        <p:spPr bwMode="auto">
          <a:xfrm>
            <a:off x="1219200" y="5715000"/>
            <a:ext cx="7924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z="2000" smtClean="0">
                <a:solidFill>
                  <a:srgbClr val="FFFFFF"/>
                </a:solidFill>
                <a:ea typeface="Gulim" pitchFamily="34" charset="-127"/>
              </a:rPr>
              <a:t>Dispersionless edge states.  Graphene ribbon is semiconductor.</a:t>
            </a:r>
            <a:endParaRPr lang="en-US" altLang="ko-KR" sz="1600" smtClean="0">
              <a:solidFill>
                <a:srgbClr val="FFFFFF"/>
              </a:solidFill>
              <a:ea typeface="Gulim" pitchFamily="34" charset="-127"/>
            </a:endParaRPr>
          </a:p>
        </p:txBody>
      </p:sp>
      <p:sp>
        <p:nvSpPr>
          <p:cNvPr id="6148" name="Rectangle 4"/>
          <p:cNvSpPr>
            <a:spLocks noChangeArrowheads="1"/>
          </p:cNvSpPr>
          <p:nvPr/>
        </p:nvSpPr>
        <p:spPr bwMode="auto">
          <a:xfrm>
            <a:off x="3276600" y="0"/>
            <a:ext cx="2895600" cy="457200"/>
          </a:xfrm>
          <a:prstGeom prst="rect">
            <a:avLst/>
          </a:prstGeom>
          <a:solidFill>
            <a:srgbClr val="808080"/>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6149" name="Rectangle 5"/>
          <p:cNvSpPr>
            <a:spLocks noChangeArrowheads="1"/>
          </p:cNvSpPr>
          <p:nvPr/>
        </p:nvSpPr>
        <p:spPr bwMode="auto">
          <a:xfrm>
            <a:off x="6172200" y="0"/>
            <a:ext cx="2971800" cy="457200"/>
          </a:xfrm>
          <a:prstGeom prst="rect">
            <a:avLst/>
          </a:prstGeom>
          <a:solidFill>
            <a:schemeClr val="bg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ko-KR" altLang="en-US" smtClean="0">
              <a:solidFill>
                <a:srgbClr val="FFFFFF"/>
              </a:solidFill>
              <a:ea typeface="Gulim" pitchFamily="34" charset="-127"/>
            </a:endParaRPr>
          </a:p>
        </p:txBody>
      </p:sp>
      <p:sp>
        <p:nvSpPr>
          <p:cNvPr id="6150" name="Rectangle 6"/>
          <p:cNvSpPr>
            <a:spLocks noChangeArrowheads="1"/>
          </p:cNvSpPr>
          <p:nvPr/>
        </p:nvSpPr>
        <p:spPr bwMode="auto">
          <a:xfrm>
            <a:off x="0" y="0"/>
            <a:ext cx="3276600" cy="457200"/>
          </a:xfrm>
          <a:prstGeom prst="rect">
            <a:avLst/>
          </a:prstGeom>
          <a:solidFill>
            <a:srgbClr val="993300"/>
          </a:solidFill>
          <a:ln>
            <a:noFill/>
          </a:ln>
          <a:effectLst/>
          <a:extLst>
            <a:ext uri="{91240B29-F687-4F45-9708-019B960494DF}">
              <a14:hiddenLine xmlns:a14="http://schemas.microsoft.com/office/drawing/2010/main" w="76200" algn="ctr">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66FF66"/>
                </a:solidFill>
                <a:ea typeface="Gulim" pitchFamily="34" charset="-127"/>
              </a:rPr>
              <a:t>ZIGZAG: </a:t>
            </a:r>
            <a:r>
              <a:rPr lang="en-US" altLang="ko-KR" smtClean="0">
                <a:solidFill>
                  <a:srgbClr val="66FF66"/>
                </a:solidFill>
                <a:latin typeface="Century Schoolbook" pitchFamily="18" charset="0"/>
                <a:ea typeface="Gulim" pitchFamily="34" charset="-127"/>
              </a:rPr>
              <a:t>38</a:t>
            </a:r>
            <a:r>
              <a:rPr lang="en-US" altLang="ko-KR" smtClean="0">
                <a:solidFill>
                  <a:srgbClr val="66FF66"/>
                </a:solidFill>
                <a:ea typeface="Gulim" pitchFamily="34" charset="-127"/>
              </a:rPr>
              <a:t> unit cells </a:t>
            </a:r>
            <a:r>
              <a:rPr lang="en-US" altLang="ko-KR" smtClean="0">
                <a:solidFill>
                  <a:srgbClr val="66FF66"/>
                </a:solidFill>
                <a:latin typeface="Math1" pitchFamily="2" charset="2"/>
                <a:ea typeface="Gulim" pitchFamily="34" charset="-127"/>
              </a:rPr>
              <a:t>@</a:t>
            </a:r>
            <a:r>
              <a:rPr lang="en-US" altLang="ko-KR" smtClean="0">
                <a:solidFill>
                  <a:srgbClr val="66FF66"/>
                </a:solidFill>
                <a:ea typeface="Gulim" pitchFamily="34" charset="-127"/>
              </a:rPr>
              <a:t> </a:t>
            </a:r>
            <a:r>
              <a:rPr lang="en-US" altLang="ko-KR" smtClean="0">
                <a:solidFill>
                  <a:srgbClr val="66FF66"/>
                </a:solidFill>
                <a:latin typeface="Century Schoolbook" pitchFamily="18" charset="0"/>
                <a:ea typeface="Gulim" pitchFamily="34" charset="-127"/>
              </a:rPr>
              <a:t>18</a:t>
            </a:r>
            <a:r>
              <a:rPr lang="en-US" altLang="ko-KR" smtClean="0">
                <a:solidFill>
                  <a:srgbClr val="66FF66"/>
                </a:solidFill>
                <a:ea typeface="Gulim" pitchFamily="34" charset="-127"/>
              </a:rPr>
              <a:t> </a:t>
            </a:r>
            <a:r>
              <a:rPr lang="en-US" altLang="ko-KR" smtClean="0">
                <a:solidFill>
                  <a:srgbClr val="66FF66"/>
                </a:solidFill>
                <a:latin typeface="Times New Roman" pitchFamily="18" charset="0"/>
                <a:ea typeface="Gulim" pitchFamily="34" charset="-127"/>
              </a:rPr>
              <a:t>nm</a:t>
            </a:r>
          </a:p>
        </p:txBody>
      </p:sp>
      <p:sp>
        <p:nvSpPr>
          <p:cNvPr id="6151" name="Text Box 7"/>
          <p:cNvSpPr txBox="1">
            <a:spLocks noChangeArrowheads="1"/>
          </p:cNvSpPr>
          <p:nvPr/>
        </p:nvSpPr>
        <p:spPr bwMode="auto">
          <a:xfrm>
            <a:off x="6156325" y="0"/>
            <a:ext cx="29876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i="1" dirty="0" smtClean="0">
                <a:solidFill>
                  <a:srgbClr val="FFCC00"/>
                </a:solidFill>
                <a:latin typeface="Century Schoolbook" pitchFamily="18" charset="0"/>
                <a:ea typeface="Gulim" pitchFamily="34" charset="-127"/>
              </a:rPr>
              <a:t>m</a:t>
            </a:r>
            <a:r>
              <a:rPr lang="en-US" altLang="ko-KR" dirty="0" smtClean="0">
                <a:solidFill>
                  <a:srgbClr val="FFCC00"/>
                </a:solidFill>
                <a:ea typeface="Gulim" pitchFamily="34" charset="-127"/>
              </a:rPr>
              <a:t> </a:t>
            </a:r>
            <a:r>
              <a:rPr lang="en-US" altLang="ko-KR" dirty="0" smtClean="0">
                <a:solidFill>
                  <a:srgbClr val="FFCC00"/>
                </a:solidFill>
                <a:latin typeface="Century Schoolbook" pitchFamily="18" charset="0"/>
                <a:ea typeface="Gulim" pitchFamily="34" charset="-127"/>
              </a:rPr>
              <a:t>= 0.5</a:t>
            </a:r>
            <a:r>
              <a:rPr lang="en-US" altLang="ko-KR" dirty="0" smtClean="0">
                <a:solidFill>
                  <a:srgbClr val="FFCC00"/>
                </a:solidFill>
                <a:ea typeface="Gulim" pitchFamily="34" charset="-127"/>
              </a:rPr>
              <a:t> </a:t>
            </a:r>
            <a:r>
              <a:rPr lang="en-US" altLang="ko-KR" dirty="0" smtClean="0">
                <a:solidFill>
                  <a:srgbClr val="FFCC00"/>
                </a:solidFill>
                <a:latin typeface="Times New Roman" pitchFamily="18" charset="0"/>
                <a:ea typeface="Gulim" pitchFamily="34" charset="-127"/>
              </a:rPr>
              <a:t>eV</a:t>
            </a:r>
          </a:p>
          <a:p>
            <a:pPr algn="ctr" eaLnBrk="0" fontAlgn="base" hangingPunct="0">
              <a:spcBef>
                <a:spcPct val="0"/>
              </a:spcBef>
              <a:spcAft>
                <a:spcPct val="0"/>
              </a:spcAft>
            </a:pPr>
            <a:endParaRPr lang="ko-KR" altLang="en-US" dirty="0" smtClean="0">
              <a:solidFill>
                <a:srgbClr val="FFFFFF"/>
              </a:solidFill>
              <a:latin typeface="Times New Roman" pitchFamily="18" charset="0"/>
              <a:ea typeface="Gulim" pitchFamily="34" charset="-127"/>
            </a:endParaRPr>
          </a:p>
        </p:txBody>
      </p:sp>
      <p:sp>
        <p:nvSpPr>
          <p:cNvPr id="6152" name="Text Box 8"/>
          <p:cNvSpPr txBox="1">
            <a:spLocks noChangeArrowheads="1"/>
          </p:cNvSpPr>
          <p:nvPr/>
        </p:nvSpPr>
        <p:spPr bwMode="auto">
          <a:xfrm>
            <a:off x="3276600" y="0"/>
            <a:ext cx="28194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latin typeface="Symbol" pitchFamily="18" charset="2"/>
                <a:ea typeface="Gulim" pitchFamily="34" charset="-127"/>
              </a:rPr>
              <a:t>D</a:t>
            </a:r>
            <a:r>
              <a:rPr lang="en-US" altLang="ko-KR" smtClean="0">
                <a:solidFill>
                  <a:srgbClr val="FFFFFF"/>
                </a:solidFill>
                <a:ea typeface="Gulim" pitchFamily="34" charset="-127"/>
              </a:rPr>
              <a:t> </a:t>
            </a:r>
            <a:r>
              <a:rPr lang="en-US" altLang="ko-KR" smtClean="0">
                <a:solidFill>
                  <a:srgbClr val="FFFFFF"/>
                </a:solidFill>
                <a:latin typeface="Century Schoolbook" pitchFamily="18" charset="0"/>
                <a:ea typeface="Gulim" pitchFamily="34" charset="-127"/>
              </a:rPr>
              <a:t>= 0.0</a:t>
            </a:r>
            <a:r>
              <a:rPr lang="en-US" altLang="ko-KR" smtClean="0">
                <a:solidFill>
                  <a:srgbClr val="FFFFFF"/>
                </a:solidFill>
                <a:ea typeface="Gulim" pitchFamily="34" charset="-127"/>
              </a:rPr>
              <a:t> </a:t>
            </a:r>
            <a:r>
              <a:rPr lang="en-US" altLang="ko-KR" smtClean="0">
                <a:solidFill>
                  <a:srgbClr val="FFFFFF"/>
                </a:solidFill>
                <a:latin typeface="Times New Roman" pitchFamily="18" charset="0"/>
                <a:ea typeface="Gulim" pitchFamily="34" charset="-127"/>
              </a:rPr>
              <a:t>eV</a:t>
            </a:r>
            <a:r>
              <a:rPr lang="en-US" altLang="ko-KR" smtClean="0">
                <a:solidFill>
                  <a:srgbClr val="FFFFFF"/>
                </a:solidFill>
                <a:ea typeface="Gulim" pitchFamily="34" charset="-127"/>
              </a:rPr>
              <a:t> </a:t>
            </a:r>
          </a:p>
        </p:txBody>
      </p:sp>
      <p:pic>
        <p:nvPicPr>
          <p:cNvPr id="6153"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295400"/>
            <a:ext cx="6248400" cy="413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7</a:t>
            </a:fld>
            <a:endParaRPr lang="en-US"/>
          </a:p>
        </p:txBody>
      </p:sp>
    </p:spTree>
    <p:extLst>
      <p:ext uri="{BB962C8B-B14F-4D97-AF65-F5344CB8AC3E}">
        <p14:creationId xmlns:p14="http://schemas.microsoft.com/office/powerpoint/2010/main" val="26946249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5535612"/>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mn-lt"/>
                <a:ea typeface="Times New Roman" pitchFamily="18" charset="0"/>
              </a:rPr>
              <a:t>  </a:t>
            </a:r>
            <a:r>
              <a:rPr kumimoji="0" lang="en-US"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 confusion matrix for MRI segmentation using a window size of </a:t>
            </a:r>
            <a:r>
              <a:rPr kumimoji="0" lang="en-US" sz="2400" b="0" i="0" u="none" strike="noStrike" cap="none" normalizeH="0" baseline="0" dirty="0" smtClean="0">
                <a:ln>
                  <a:noFill/>
                </a:ln>
                <a:solidFill>
                  <a:schemeClr val="tx1"/>
                </a:solidFill>
                <a:effectLst/>
                <a:latin typeface="+mn-lt"/>
                <a:ea typeface="Times New Roman" pitchFamily="18" charset="0"/>
              </a:rPr>
              <a:t>3 </a:t>
            </a:r>
            <a:r>
              <a:rPr kumimoji="0" lang="en-US"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pixels,</a:t>
            </a:r>
            <a:r>
              <a:rPr kumimoji="0" lang="en-US" sz="2400" b="0" i="0" u="none" strike="noStrike" cap="none" normalizeH="0" baseline="0" dirty="0" smtClean="0">
                <a:ln>
                  <a:noFill/>
                </a:ln>
                <a:solidFill>
                  <a:schemeClr val="tx1"/>
                </a:solidFill>
                <a:effectLst/>
                <a:latin typeface="+mn-lt"/>
                <a:ea typeface="Times New Roman" pitchFamily="18" charset="0"/>
              </a:rPr>
              <a:t> </a:t>
            </a:r>
            <a:r>
              <a:rPr lang="en-US" sz="2400" dirty="0" err="1" smtClean="0">
                <a:ea typeface="Times New Roman" pitchFamily="18" charset="0"/>
              </a:rPr>
              <a:t>N</a:t>
            </a:r>
            <a:r>
              <a:rPr lang="en-US" sz="2400" baseline="-30000" dirty="0" err="1" smtClean="0">
                <a:ea typeface="Times New Roman" pitchFamily="18" charset="0"/>
              </a:rPr>
              <a:t>q</a:t>
            </a:r>
            <a:r>
              <a:rPr kumimoji="0" lang="en-US" sz="2400" b="0" i="0" u="none" strike="noStrike" cap="none" normalizeH="0" baseline="0" dirty="0" smtClean="0">
                <a:ln>
                  <a:noFill/>
                </a:ln>
                <a:solidFill>
                  <a:schemeClr val="tx1"/>
                </a:solidFill>
                <a:effectLst/>
                <a:latin typeface="+mn-lt"/>
                <a:ea typeface="Times New Roman" pitchFamily="18" charset="0"/>
              </a:rPr>
              <a:t> = 8</a:t>
            </a:r>
            <a:r>
              <a:rPr kumimoji="0" lang="en-US"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and chi-squared RBF kernel with standard deviation of </a:t>
            </a:r>
            <a:r>
              <a:rPr lang="en-US" sz="2400" dirty="0" smtClean="0">
                <a:ea typeface="Times New Roman" pitchFamily="18" charset="0"/>
              </a:rPr>
              <a:t>σ</a:t>
            </a:r>
            <a:r>
              <a:rPr kumimoji="0" lang="en-US" sz="2400" b="0" i="0" u="none" strike="noStrike" cap="none" normalizeH="0" baseline="0" dirty="0" smtClean="0">
                <a:ln>
                  <a:noFill/>
                </a:ln>
                <a:solidFill>
                  <a:schemeClr val="tx1"/>
                </a:solidFill>
                <a:effectLst/>
                <a:latin typeface="+mn-lt"/>
                <a:ea typeface="Times New Roman" pitchFamily="18" charset="0"/>
              </a:rPr>
              <a:t> = 1.025. </a:t>
            </a:r>
            <a:r>
              <a:rPr kumimoji="0" lang="en-US"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 overall accuracy is</a:t>
            </a:r>
            <a:r>
              <a:rPr kumimoji="0" lang="en-US" sz="2400" b="0" i="0" u="none" strike="noStrike" cap="none" normalizeH="0" baseline="0" dirty="0" smtClean="0">
                <a:ln>
                  <a:noFill/>
                </a:ln>
                <a:solidFill>
                  <a:schemeClr val="tx1"/>
                </a:solidFill>
                <a:effectLst/>
                <a:latin typeface="+mn-lt"/>
                <a:ea typeface="Times New Roman" pitchFamily="18" charset="0"/>
              </a:rPr>
              <a:t> 95.48%</a:t>
            </a:r>
            <a:r>
              <a:rPr lang="en-US" sz="2400" i="0" dirty="0" smtClean="0">
                <a:ea typeface="Times New Roman" pitchFamily="18" charset="0"/>
              </a:rPr>
              <a:t> </a:t>
            </a:r>
            <a:r>
              <a:rPr lang="en-US" sz="2400" i="0" dirty="0" smtClean="0">
                <a:latin typeface="Arial" pitchFamily="34" charset="0"/>
                <a:cs typeface="Arial" pitchFamily="34" charset="0"/>
              </a:rPr>
              <a:t>(Corona, Hill et al., 2013).</a:t>
            </a:r>
          </a:p>
          <a:p>
            <a:pPr marL="0" lvl="2" indent="0" eaLnBrk="1" hangingPunct="1">
              <a:spcBef>
                <a:spcPct val="20000"/>
              </a:spcBef>
              <a:buClr>
                <a:srgbClr val="C00000"/>
              </a:buClr>
              <a:buFont typeface="Courier New" pitchFamily="49" charset="0"/>
              <a:buChar char="o"/>
            </a:pPr>
            <a:endParaRPr lang="en-US" sz="2400" i="0" dirty="0" smtClean="0">
              <a:latin typeface="Arial" pitchFamily="34" charset="0"/>
              <a:cs typeface="Arial" pitchFamily="34" charset="0"/>
            </a:endParaRPr>
          </a:p>
          <a:p>
            <a:pPr marL="0" lvl="2" indent="0" eaLnBrk="1" hangingPunct="1">
              <a:spcBef>
                <a:spcPct val="20000"/>
              </a:spcBef>
              <a:buClr>
                <a:srgbClr val="C00000"/>
              </a:buClr>
              <a:buNone/>
            </a:pPr>
            <a:endParaRPr lang="en-US" sz="1900" i="0" dirty="0" smtClean="0">
              <a:latin typeface="Arial" pitchFamily="34" charset="0"/>
              <a:cs typeface="Arial" pitchFamily="34" charset="0"/>
            </a:endParaRPr>
          </a:p>
          <a:p>
            <a:pPr marL="0" lvl="2" indent="0" eaLnBrk="1" hangingPunct="1">
              <a:spcBef>
                <a:spcPct val="20000"/>
              </a:spcBef>
              <a:buClr>
                <a:srgbClr val="C00000"/>
              </a:buClr>
              <a:buFont typeface="Courier New" pitchFamily="49" charset="0"/>
              <a:buChar char="o"/>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a:solidFill>
                  <a:srgbClr val="CC0000"/>
                </a:solidFill>
              </a:rPr>
              <a:t>Validation with MRI Brain Images</a:t>
            </a:r>
            <a:endParaRPr lang="en-US" sz="1400" dirty="0" smtClean="0">
              <a:solidFill>
                <a:srgbClr val="CC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579967510"/>
              </p:ext>
            </p:extLst>
          </p:nvPr>
        </p:nvGraphicFramePr>
        <p:xfrm>
          <a:off x="232859" y="3369583"/>
          <a:ext cx="8721138" cy="2318696"/>
        </p:xfrm>
        <a:graphic>
          <a:graphicData uri="http://schemas.openxmlformats.org/drawingml/2006/table">
            <a:tbl>
              <a:tblPr firstRow="1" firstCol="1" lastRow="1" lastCol="1" bandRow="1" bandCol="1">
                <a:tableStyleId>{69CF1AB2-1976-4502-BF36-3FF5EA218861}</a:tableStyleId>
              </a:tblPr>
              <a:tblGrid>
                <a:gridCol w="1572663"/>
                <a:gridCol w="1429695"/>
                <a:gridCol w="1429695"/>
                <a:gridCol w="1429695"/>
                <a:gridCol w="1429695"/>
                <a:gridCol w="1429695"/>
              </a:tblGrid>
              <a:tr h="472496">
                <a:tc>
                  <a:txBody>
                    <a:bodyPr/>
                    <a:lstStyle/>
                    <a:p>
                      <a:pPr marL="0" marR="0" algn="ctr">
                        <a:spcBef>
                          <a:spcPts val="0"/>
                        </a:spcBef>
                        <a:spcAft>
                          <a:spcPts val="0"/>
                        </a:spcAft>
                      </a:pPr>
                      <a:r>
                        <a:rPr lang="en-US" sz="1600" i="1" dirty="0">
                          <a:effectLst/>
                        </a:rPr>
                        <a:t>True\Predicted</a:t>
                      </a:r>
                      <a:endParaRPr lang="en-US" sz="1600" i="1" dirty="0">
                        <a:effectLst/>
                        <a:latin typeface="Times New Roman"/>
                        <a:ea typeface="Times New Roman"/>
                      </a:endParaRPr>
                    </a:p>
                  </a:txBody>
                  <a:tcPr marL="68580" marR="68580" marT="0" marB="0" anchor="ctr"/>
                </a:tc>
                <a:tc>
                  <a:txBody>
                    <a:bodyPr/>
                    <a:lstStyle/>
                    <a:p>
                      <a:pPr marL="0" marR="0" algn="ctr">
                        <a:spcBef>
                          <a:spcPts val="0"/>
                        </a:spcBef>
                        <a:spcAft>
                          <a:spcPts val="0"/>
                        </a:spcAft>
                      </a:pPr>
                      <a:r>
                        <a:rPr lang="en-US" sz="2000" dirty="0">
                          <a:effectLst/>
                        </a:rPr>
                        <a:t>Segment 1</a:t>
                      </a:r>
                      <a:endParaRPr lang="en-US" sz="2000" dirty="0">
                        <a:effectLst/>
                        <a:latin typeface="Times New Roman"/>
                        <a:ea typeface="Times New Roman"/>
                      </a:endParaRPr>
                    </a:p>
                  </a:txBody>
                  <a:tcPr marL="68580" marR="68580" marT="0" marB="0" anchor="ctr"/>
                </a:tc>
                <a:tc>
                  <a:txBody>
                    <a:bodyPr/>
                    <a:lstStyle/>
                    <a:p>
                      <a:pPr marL="0" marR="0" algn="ctr">
                        <a:spcBef>
                          <a:spcPts val="0"/>
                        </a:spcBef>
                        <a:spcAft>
                          <a:spcPts val="0"/>
                        </a:spcAft>
                      </a:pPr>
                      <a:r>
                        <a:rPr lang="en-US" sz="2000" dirty="0">
                          <a:effectLst/>
                        </a:rPr>
                        <a:t>Segment 2</a:t>
                      </a:r>
                      <a:endParaRPr lang="en-US" sz="2000" dirty="0">
                        <a:effectLst/>
                        <a:latin typeface="Times New Roman"/>
                        <a:ea typeface="Times New Roman"/>
                      </a:endParaRPr>
                    </a:p>
                  </a:txBody>
                  <a:tcPr marL="68580" marR="68580" marT="0" marB="0" anchor="ctr"/>
                </a:tc>
                <a:tc>
                  <a:txBody>
                    <a:bodyPr/>
                    <a:lstStyle/>
                    <a:p>
                      <a:pPr marL="0" marR="0" algn="ctr">
                        <a:spcBef>
                          <a:spcPts val="0"/>
                        </a:spcBef>
                        <a:spcAft>
                          <a:spcPts val="0"/>
                        </a:spcAft>
                      </a:pPr>
                      <a:r>
                        <a:rPr lang="en-US" sz="2000" dirty="0">
                          <a:effectLst/>
                        </a:rPr>
                        <a:t>Segment 3</a:t>
                      </a:r>
                      <a:endParaRPr lang="en-US" sz="2000" dirty="0">
                        <a:effectLst/>
                        <a:latin typeface="Times New Roman"/>
                        <a:ea typeface="Times New Roman"/>
                      </a:endParaRPr>
                    </a:p>
                  </a:txBody>
                  <a:tcPr marL="68580" marR="68580" marT="0" marB="0" anchor="ctr"/>
                </a:tc>
                <a:tc>
                  <a:txBody>
                    <a:bodyPr/>
                    <a:lstStyle/>
                    <a:p>
                      <a:pPr marL="0" marR="0" algn="ctr">
                        <a:spcBef>
                          <a:spcPts val="0"/>
                        </a:spcBef>
                        <a:spcAft>
                          <a:spcPts val="0"/>
                        </a:spcAft>
                      </a:pPr>
                      <a:r>
                        <a:rPr lang="en-US" sz="2000" dirty="0">
                          <a:effectLst/>
                        </a:rPr>
                        <a:t>Segment 4</a:t>
                      </a:r>
                      <a:endParaRPr lang="en-US" sz="2000" dirty="0">
                        <a:effectLst/>
                        <a:latin typeface="Times New Roman"/>
                        <a:ea typeface="Times New Roman"/>
                      </a:endParaRPr>
                    </a:p>
                  </a:txBody>
                  <a:tcPr marL="68580" marR="68580" marT="0" marB="0" anchor="ctr"/>
                </a:tc>
                <a:tc>
                  <a:txBody>
                    <a:bodyPr/>
                    <a:lstStyle/>
                    <a:p>
                      <a:pPr marL="0" marR="0" algn="ctr">
                        <a:spcBef>
                          <a:spcPts val="0"/>
                        </a:spcBef>
                        <a:spcAft>
                          <a:spcPts val="0"/>
                        </a:spcAft>
                      </a:pPr>
                      <a:r>
                        <a:rPr lang="en-US" sz="2000" i="1" dirty="0">
                          <a:effectLst/>
                        </a:rPr>
                        <a:t>Accuracy</a:t>
                      </a:r>
                      <a:endParaRPr lang="en-US" sz="2000" i="1" dirty="0">
                        <a:effectLst/>
                        <a:latin typeface="Times New Roman"/>
                        <a:ea typeface="Times New Roman"/>
                      </a:endParaRPr>
                    </a:p>
                  </a:txBody>
                  <a:tcPr marL="68580" marR="68580" marT="0" marB="0" anchor="ctr"/>
                </a:tc>
              </a:tr>
              <a:tr h="472496">
                <a:tc>
                  <a:txBody>
                    <a:bodyPr/>
                    <a:lstStyle/>
                    <a:p>
                      <a:pPr marL="0" marR="0" algn="r">
                        <a:spcBef>
                          <a:spcPts val="0"/>
                        </a:spcBef>
                        <a:spcAft>
                          <a:spcPts val="0"/>
                        </a:spcAft>
                      </a:pPr>
                      <a:r>
                        <a:rPr lang="en-US" sz="1800" dirty="0">
                          <a:effectLst/>
                        </a:rPr>
                        <a:t>Background</a:t>
                      </a:r>
                      <a:endParaRPr lang="en-US" sz="18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dirty="0">
                          <a:effectLst/>
                        </a:rPr>
                        <a:t>11,234</a:t>
                      </a:r>
                      <a:endParaRPr lang="en-US" sz="2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dirty="0">
                          <a:effectLst/>
                        </a:rPr>
                        <a:t>0</a:t>
                      </a:r>
                      <a:endParaRPr lang="en-US" sz="2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dirty="0">
                          <a:effectLst/>
                        </a:rPr>
                        <a:t>0</a:t>
                      </a:r>
                      <a:endParaRPr lang="en-US" sz="2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dirty="0">
                          <a:effectLst/>
                        </a:rPr>
                        <a:t>0</a:t>
                      </a:r>
                      <a:endParaRPr lang="en-US" sz="2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000" dirty="0">
                          <a:effectLst/>
                        </a:rPr>
                        <a:t>100.00%</a:t>
                      </a:r>
                      <a:endParaRPr lang="en-US" sz="2000" dirty="0">
                        <a:effectLst/>
                        <a:latin typeface="Times New Roman"/>
                        <a:ea typeface="Times New Roman"/>
                      </a:endParaRPr>
                    </a:p>
                  </a:txBody>
                  <a:tcPr marL="68580" marR="68580" marT="0" marB="0" anchor="ctr"/>
                </a:tc>
              </a:tr>
              <a:tr h="472496">
                <a:tc>
                  <a:txBody>
                    <a:bodyPr/>
                    <a:lstStyle/>
                    <a:p>
                      <a:pPr marL="0" marR="0" algn="r">
                        <a:spcBef>
                          <a:spcPts val="0"/>
                        </a:spcBef>
                        <a:spcAft>
                          <a:spcPts val="0"/>
                        </a:spcAft>
                      </a:pPr>
                      <a:r>
                        <a:rPr lang="en-US" sz="1800" dirty="0">
                          <a:effectLst/>
                        </a:rPr>
                        <a:t>Grey matter</a:t>
                      </a:r>
                      <a:endParaRPr lang="en-US" sz="1800" dirty="0">
                        <a:effectLst/>
                        <a:latin typeface="Times New Roman"/>
                        <a:ea typeface="Times New Roman"/>
                      </a:endParaRPr>
                    </a:p>
                  </a:txBody>
                  <a:tcPr marL="68580" marR="68580" marT="0" marB="0" anchor="ctr">
                    <a:solidFill>
                      <a:srgbClr val="F3E7E7"/>
                    </a:solidFill>
                  </a:tcPr>
                </a:tc>
                <a:tc>
                  <a:txBody>
                    <a:bodyPr/>
                    <a:lstStyle/>
                    <a:p>
                      <a:pPr marL="0" marR="0" algn="r">
                        <a:spcBef>
                          <a:spcPts val="0"/>
                        </a:spcBef>
                        <a:spcAft>
                          <a:spcPts val="0"/>
                        </a:spcAft>
                      </a:pPr>
                      <a:r>
                        <a:rPr lang="en-US" sz="2400" dirty="0">
                          <a:effectLst/>
                        </a:rPr>
                        <a:t>4</a:t>
                      </a:r>
                      <a:endParaRPr lang="en-US" sz="2400" dirty="0">
                        <a:effectLst/>
                        <a:latin typeface="Times New Roman"/>
                        <a:ea typeface="Times New Roman"/>
                      </a:endParaRPr>
                    </a:p>
                  </a:txBody>
                  <a:tcPr marL="68580" marR="68580" marT="0" marB="0" anchor="ctr">
                    <a:solidFill>
                      <a:srgbClr val="F3E7E7"/>
                    </a:solidFill>
                  </a:tcPr>
                </a:tc>
                <a:tc>
                  <a:txBody>
                    <a:bodyPr/>
                    <a:lstStyle/>
                    <a:p>
                      <a:pPr marL="0" marR="0" algn="r">
                        <a:spcBef>
                          <a:spcPts val="0"/>
                        </a:spcBef>
                        <a:spcAft>
                          <a:spcPts val="0"/>
                        </a:spcAft>
                      </a:pPr>
                      <a:r>
                        <a:rPr lang="en-US" sz="2400" dirty="0">
                          <a:effectLst/>
                        </a:rPr>
                        <a:t>6,790</a:t>
                      </a:r>
                      <a:endParaRPr lang="en-US" sz="2400" dirty="0">
                        <a:effectLst/>
                        <a:latin typeface="Times New Roman"/>
                        <a:ea typeface="Times New Roman"/>
                      </a:endParaRPr>
                    </a:p>
                  </a:txBody>
                  <a:tcPr marL="68580" marR="68580" marT="0" marB="0" anchor="ctr">
                    <a:solidFill>
                      <a:srgbClr val="F3E7E7"/>
                    </a:solidFill>
                  </a:tcPr>
                </a:tc>
                <a:tc>
                  <a:txBody>
                    <a:bodyPr/>
                    <a:lstStyle/>
                    <a:p>
                      <a:pPr marL="0" marR="0" algn="r">
                        <a:spcBef>
                          <a:spcPts val="0"/>
                        </a:spcBef>
                        <a:spcAft>
                          <a:spcPts val="0"/>
                        </a:spcAft>
                      </a:pPr>
                      <a:r>
                        <a:rPr lang="en-US" sz="2400" dirty="0">
                          <a:effectLst/>
                        </a:rPr>
                        <a:t>120</a:t>
                      </a:r>
                      <a:endParaRPr lang="en-US" sz="2400" dirty="0">
                        <a:effectLst/>
                        <a:latin typeface="Times New Roman"/>
                        <a:ea typeface="Times New Roman"/>
                      </a:endParaRPr>
                    </a:p>
                  </a:txBody>
                  <a:tcPr marL="68580" marR="68580" marT="0" marB="0" anchor="ctr">
                    <a:solidFill>
                      <a:srgbClr val="F3E7E7"/>
                    </a:solidFill>
                  </a:tcPr>
                </a:tc>
                <a:tc>
                  <a:txBody>
                    <a:bodyPr/>
                    <a:lstStyle/>
                    <a:p>
                      <a:pPr marL="0" marR="0" algn="r">
                        <a:spcBef>
                          <a:spcPts val="0"/>
                        </a:spcBef>
                        <a:spcAft>
                          <a:spcPts val="0"/>
                        </a:spcAft>
                      </a:pPr>
                      <a:r>
                        <a:rPr lang="en-US" sz="2400" dirty="0">
                          <a:effectLst/>
                        </a:rPr>
                        <a:t>562</a:t>
                      </a:r>
                      <a:endParaRPr lang="en-US" sz="2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000">
                          <a:effectLst/>
                        </a:rPr>
                        <a:t>90.82%</a:t>
                      </a:r>
                      <a:endParaRPr lang="en-US" sz="2000">
                        <a:effectLst/>
                        <a:latin typeface="Times New Roman"/>
                        <a:ea typeface="Times New Roman"/>
                      </a:endParaRPr>
                    </a:p>
                  </a:txBody>
                  <a:tcPr marL="68580" marR="68580" marT="0" marB="0" anchor="ctr"/>
                </a:tc>
              </a:tr>
              <a:tr h="472496">
                <a:tc>
                  <a:txBody>
                    <a:bodyPr/>
                    <a:lstStyle/>
                    <a:p>
                      <a:pPr marL="0" marR="0" algn="r">
                        <a:spcBef>
                          <a:spcPts val="0"/>
                        </a:spcBef>
                        <a:spcAft>
                          <a:spcPts val="0"/>
                        </a:spcAft>
                      </a:pPr>
                      <a:r>
                        <a:rPr lang="en-US" sz="1800" dirty="0">
                          <a:effectLst/>
                        </a:rPr>
                        <a:t>White matter</a:t>
                      </a:r>
                      <a:endParaRPr lang="en-US" sz="18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dirty="0">
                          <a:effectLst/>
                        </a:rPr>
                        <a:t>0</a:t>
                      </a:r>
                      <a:endParaRPr lang="en-US" sz="2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dirty="0">
                          <a:effectLst/>
                        </a:rPr>
                        <a:t>508</a:t>
                      </a:r>
                      <a:endParaRPr lang="en-US" sz="2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dirty="0">
                          <a:effectLst/>
                        </a:rPr>
                        <a:t>8861</a:t>
                      </a:r>
                      <a:endParaRPr lang="en-US" sz="2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dirty="0">
                          <a:effectLst/>
                        </a:rPr>
                        <a:t>0</a:t>
                      </a:r>
                      <a:endParaRPr lang="en-US" sz="24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000" dirty="0">
                          <a:effectLst/>
                        </a:rPr>
                        <a:t>94.58%</a:t>
                      </a:r>
                      <a:endParaRPr lang="en-US" sz="2000" dirty="0">
                        <a:effectLst/>
                        <a:latin typeface="Times New Roman"/>
                        <a:ea typeface="Times New Roman"/>
                      </a:endParaRPr>
                    </a:p>
                  </a:txBody>
                  <a:tcPr marL="68580" marR="68580" marT="0" marB="0" anchor="ctr"/>
                </a:tc>
              </a:tr>
              <a:tr h="428712">
                <a:tc>
                  <a:txBody>
                    <a:bodyPr/>
                    <a:lstStyle/>
                    <a:p>
                      <a:pPr marL="0" marR="0" algn="r">
                        <a:spcBef>
                          <a:spcPts val="0"/>
                        </a:spcBef>
                        <a:spcAft>
                          <a:spcPts val="0"/>
                        </a:spcAft>
                      </a:pPr>
                      <a:r>
                        <a:rPr lang="en-US" sz="1800" dirty="0">
                          <a:effectLst/>
                        </a:rPr>
                        <a:t>CSF</a:t>
                      </a:r>
                      <a:endParaRPr lang="en-US" sz="180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b="0" dirty="0">
                          <a:effectLst/>
                        </a:rPr>
                        <a:t>127</a:t>
                      </a:r>
                      <a:endParaRPr lang="en-US" sz="2400" b="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b="0" dirty="0">
                          <a:effectLst/>
                        </a:rPr>
                        <a:t>73</a:t>
                      </a:r>
                      <a:endParaRPr lang="en-US" sz="2400" b="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b="0" dirty="0">
                          <a:effectLst/>
                        </a:rPr>
                        <a:t>0</a:t>
                      </a:r>
                      <a:endParaRPr lang="en-US" sz="2400" b="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400" b="0" dirty="0">
                          <a:effectLst/>
                        </a:rPr>
                        <a:t>2560</a:t>
                      </a:r>
                      <a:endParaRPr lang="en-US" sz="2400" b="0" dirty="0">
                        <a:effectLst/>
                        <a:latin typeface="Times New Roman"/>
                        <a:ea typeface="Times New Roman"/>
                      </a:endParaRPr>
                    </a:p>
                  </a:txBody>
                  <a:tcPr marL="68580" marR="68580" marT="0" marB="0" anchor="ctr"/>
                </a:tc>
                <a:tc>
                  <a:txBody>
                    <a:bodyPr/>
                    <a:lstStyle/>
                    <a:p>
                      <a:pPr marL="0" marR="0" algn="r">
                        <a:spcBef>
                          <a:spcPts val="0"/>
                        </a:spcBef>
                        <a:spcAft>
                          <a:spcPts val="0"/>
                        </a:spcAft>
                      </a:pPr>
                      <a:r>
                        <a:rPr lang="en-US" sz="2000" dirty="0">
                          <a:effectLst/>
                        </a:rPr>
                        <a:t>92.75%</a:t>
                      </a:r>
                      <a:endParaRPr lang="en-US" sz="2000" dirty="0">
                        <a:effectLst/>
                        <a:latin typeface="Times New Roman"/>
                        <a:ea typeface="Times New Roman"/>
                      </a:endParaRPr>
                    </a:p>
                  </a:txBody>
                  <a:tcPr marL="68580" marR="68580" marT="0" marB="0" anchor="ctr"/>
                </a:tc>
              </a:tr>
            </a:tbl>
          </a:graphicData>
        </a:graphic>
      </p:graphicFrame>
      <p:sp>
        <p:nvSpPr>
          <p:cNvPr id="5"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70</a:t>
            </a:fld>
            <a:endParaRPr lang="en-US" dirty="0">
              <a:solidFill>
                <a:srgbClr val="000000">
                  <a:tint val="75000"/>
                </a:srgbClr>
              </a:solidFill>
            </a:endParaRPr>
          </a:p>
        </p:txBody>
      </p:sp>
    </p:spTree>
    <p:extLst>
      <p:ext uri="{BB962C8B-B14F-4D97-AF65-F5344CB8AC3E}">
        <p14:creationId xmlns:p14="http://schemas.microsoft.com/office/powerpoint/2010/main" val="2383058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5535612"/>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ea typeface="Times New Roman" pitchFamily="18" charset="0"/>
              </a:rPr>
              <a:t>  </a:t>
            </a:r>
            <a:r>
              <a:rPr lang="en-US" sz="2400" i="0" dirty="0" smtClean="0">
                <a:latin typeface="Arial" pitchFamily="34" charset="0"/>
                <a:cs typeface="Arial" pitchFamily="34" charset="0"/>
              </a:rPr>
              <a:t>The </a:t>
            </a:r>
            <a:r>
              <a:rPr lang="en-US" sz="2400" i="0" dirty="0">
                <a:latin typeface="Arial" pitchFamily="34" charset="0"/>
                <a:cs typeface="Arial" pitchFamily="34" charset="0"/>
              </a:rPr>
              <a:t>original </a:t>
            </a:r>
            <a:r>
              <a:rPr lang="en-US" sz="2400" i="0" dirty="0" smtClean="0">
                <a:latin typeface="Arial" pitchFamily="34" charset="0"/>
                <a:cs typeface="Arial" pitchFamily="34" charset="0"/>
              </a:rPr>
              <a:t>MRI of brain with MS lesions </a:t>
            </a:r>
            <a:r>
              <a:rPr lang="en-US" sz="2400" i="0" dirty="0">
                <a:latin typeface="Arial" pitchFamily="34" charset="0"/>
                <a:cs typeface="Arial" pitchFamily="34" charset="0"/>
              </a:rPr>
              <a:t>after </a:t>
            </a:r>
            <a:r>
              <a:rPr lang="en-US" sz="2400" i="0" dirty="0" smtClean="0">
                <a:latin typeface="Arial" pitchFamily="34" charset="0"/>
                <a:cs typeface="Arial" pitchFamily="34" charset="0"/>
              </a:rPr>
              <a:t>preprocessing. </a:t>
            </a:r>
            <a:r>
              <a:rPr lang="en-US" i="0" dirty="0">
                <a:latin typeface="Arial" panose="020B0604020202020204" pitchFamily="34" charset="0"/>
                <a:cs typeface="Arial" panose="020B0604020202020204" pitchFamily="34" charset="0"/>
              </a:rPr>
              <a:t>The expected segments are </a:t>
            </a:r>
            <a:r>
              <a:rPr lang="en-US" i="0" dirty="0" smtClean="0">
                <a:latin typeface="Arial" panose="020B0604020202020204" pitchFamily="34" charset="0"/>
                <a:cs typeface="Arial" panose="020B0604020202020204" pitchFamily="34" charset="0"/>
              </a:rPr>
              <a:t>1) </a:t>
            </a:r>
            <a:r>
              <a:rPr lang="en-US" i="0" dirty="0">
                <a:latin typeface="Arial" panose="020B0604020202020204" pitchFamily="34" charset="0"/>
                <a:cs typeface="Arial" panose="020B0604020202020204" pitchFamily="34" charset="0"/>
              </a:rPr>
              <a:t>the WM </a:t>
            </a:r>
            <a:r>
              <a:rPr lang="en-US" i="0" dirty="0" smtClean="0">
                <a:latin typeface="Arial" panose="020B0604020202020204" pitchFamily="34" charset="0"/>
                <a:cs typeface="Arial" panose="020B0604020202020204" pitchFamily="34" charset="0"/>
              </a:rPr>
              <a:t>(red), </a:t>
            </a:r>
            <a:r>
              <a:rPr lang="en-US" i="0" dirty="0">
                <a:latin typeface="Arial" panose="020B0604020202020204" pitchFamily="34" charset="0"/>
                <a:cs typeface="Arial" panose="020B0604020202020204" pitchFamily="34" charset="0"/>
              </a:rPr>
              <a:t>2</a:t>
            </a:r>
            <a:r>
              <a:rPr lang="en-US" i="0" dirty="0" smtClean="0">
                <a:latin typeface="Arial" panose="020B0604020202020204" pitchFamily="34" charset="0"/>
                <a:cs typeface="Arial" panose="020B0604020202020204" pitchFamily="34" charset="0"/>
              </a:rPr>
              <a:t>) </a:t>
            </a:r>
            <a:r>
              <a:rPr lang="en-US" i="0" dirty="0">
                <a:latin typeface="Arial" panose="020B0604020202020204" pitchFamily="34" charset="0"/>
                <a:cs typeface="Arial" panose="020B0604020202020204" pitchFamily="34" charset="0"/>
              </a:rPr>
              <a:t>the GM </a:t>
            </a:r>
            <a:r>
              <a:rPr lang="en-US" i="0" dirty="0" smtClean="0">
                <a:latin typeface="Arial" panose="020B0604020202020204" pitchFamily="34" charset="0"/>
                <a:cs typeface="Arial" panose="020B0604020202020204" pitchFamily="34" charset="0"/>
              </a:rPr>
              <a:t>(purple), </a:t>
            </a:r>
            <a:r>
              <a:rPr lang="en-US" i="0" dirty="0">
                <a:latin typeface="Arial" panose="020B0604020202020204" pitchFamily="34" charset="0"/>
                <a:cs typeface="Arial" panose="020B0604020202020204" pitchFamily="34" charset="0"/>
              </a:rPr>
              <a:t>3</a:t>
            </a:r>
            <a:r>
              <a:rPr lang="en-US" i="0" dirty="0" smtClean="0">
                <a:latin typeface="Arial" panose="020B0604020202020204" pitchFamily="34" charset="0"/>
                <a:cs typeface="Arial" panose="020B0604020202020204" pitchFamily="34" charset="0"/>
              </a:rPr>
              <a:t>) </a:t>
            </a:r>
            <a:r>
              <a:rPr lang="en-US" i="0" dirty="0">
                <a:latin typeface="Arial" panose="020B0604020202020204" pitchFamily="34" charset="0"/>
                <a:cs typeface="Arial" panose="020B0604020202020204" pitchFamily="34" charset="0"/>
              </a:rPr>
              <a:t>the CSF (cyan) and </a:t>
            </a:r>
            <a:r>
              <a:rPr lang="en-US" i="0" dirty="0" smtClean="0">
                <a:latin typeface="Arial" panose="020B0604020202020204" pitchFamily="34" charset="0"/>
                <a:cs typeface="Arial" panose="020B0604020202020204" pitchFamily="34" charset="0"/>
              </a:rPr>
              <a:t>4) </a:t>
            </a:r>
            <a:r>
              <a:rPr lang="en-US" i="0" dirty="0">
                <a:latin typeface="Arial" panose="020B0604020202020204" pitchFamily="34" charset="0"/>
                <a:cs typeface="Arial" panose="020B0604020202020204" pitchFamily="34" charset="0"/>
              </a:rPr>
              <a:t>the MS lesions (whitish). </a:t>
            </a:r>
          </a:p>
          <a:p>
            <a:pPr marL="0" lvl="2" indent="0" eaLnBrk="1" hangingPunct="1">
              <a:spcBef>
                <a:spcPct val="20000"/>
              </a:spcBef>
              <a:buClr>
                <a:srgbClr val="C00000"/>
              </a:buClr>
              <a:buFont typeface="Courier New" pitchFamily="49" charset="0"/>
              <a:buChar char="o"/>
            </a:pPr>
            <a:endParaRPr lang="en-US" sz="2400" i="0" dirty="0" smtClean="0">
              <a:latin typeface="Arial" pitchFamily="34" charset="0"/>
              <a:cs typeface="Arial" pitchFamily="34" charset="0"/>
            </a:endParaRPr>
          </a:p>
          <a:p>
            <a:pPr marL="0" lvl="2" indent="0" eaLnBrk="1" hangingPunct="1">
              <a:spcBef>
                <a:spcPct val="20000"/>
              </a:spcBef>
              <a:buClr>
                <a:srgbClr val="C00000"/>
              </a:buClr>
              <a:buNone/>
            </a:pPr>
            <a:endParaRPr lang="en-US" sz="1900" i="0" dirty="0" smtClean="0">
              <a:latin typeface="Arial" pitchFamily="34" charset="0"/>
              <a:cs typeface="Arial" pitchFamily="34" charset="0"/>
            </a:endParaRPr>
          </a:p>
          <a:p>
            <a:pPr marL="0" lvl="2" indent="0" eaLnBrk="1" hangingPunct="1">
              <a:spcBef>
                <a:spcPct val="20000"/>
              </a:spcBef>
              <a:buClr>
                <a:srgbClr val="C00000"/>
              </a:buClr>
              <a:buFont typeface="Courier New" pitchFamily="49" charset="0"/>
              <a:buChar char="o"/>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Application to MR Images with MS Lesions – First Approach</a:t>
            </a:r>
            <a:endParaRPr lang="en-US" sz="1400" dirty="0" smtClean="0">
              <a:solidFill>
                <a:srgbClr val="CC0000"/>
              </a:solidFill>
            </a:endParaRPr>
          </a:p>
        </p:txBody>
      </p:sp>
      <p:pic>
        <p:nvPicPr>
          <p:cNvPr id="5" name="Picture 4"/>
          <p:cNvPicPr/>
          <p:nvPr/>
        </p:nvPicPr>
        <p:blipFill>
          <a:blip r:embed="rId2"/>
          <a:stretch>
            <a:fillRect/>
          </a:stretch>
        </p:blipFill>
        <p:spPr>
          <a:xfrm>
            <a:off x="2540000" y="2395220"/>
            <a:ext cx="3708400" cy="4310380"/>
          </a:xfrm>
          <a:prstGeom prst="rect">
            <a:avLst/>
          </a:prstGeom>
        </p:spPr>
      </p:pic>
      <p:sp>
        <p:nvSpPr>
          <p:cNvPr id="6"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71</a:t>
            </a:fld>
            <a:endParaRPr lang="en-US" dirty="0">
              <a:solidFill>
                <a:srgbClr val="000000">
                  <a:tint val="75000"/>
                </a:srgbClr>
              </a:solidFill>
            </a:endParaRPr>
          </a:p>
        </p:txBody>
      </p:sp>
    </p:spTree>
    <p:extLst>
      <p:ext uri="{BB962C8B-B14F-4D97-AF65-F5344CB8AC3E}">
        <p14:creationId xmlns:p14="http://schemas.microsoft.com/office/powerpoint/2010/main" val="15460309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25318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400" i="0" dirty="0">
                <a:latin typeface="Arial" panose="020B0604020202020204" pitchFamily="34" charset="0"/>
                <a:cs typeface="Arial" panose="020B0604020202020204" pitchFamily="34" charset="0"/>
              </a:rPr>
              <a:t>The </a:t>
            </a:r>
            <a:r>
              <a:rPr lang="en-US" sz="2400" i="0" dirty="0" smtClean="0">
                <a:latin typeface="Arial" panose="020B0604020202020204" pitchFamily="34" charset="0"/>
                <a:cs typeface="Arial" panose="020B0604020202020204" pitchFamily="34" charset="0"/>
              </a:rPr>
              <a:t>IJM </a:t>
            </a:r>
            <a:r>
              <a:rPr lang="en-US" sz="2400" i="0" dirty="0">
                <a:latin typeface="Arial" panose="020B0604020202020204" pitchFamily="34" charset="0"/>
                <a:cs typeface="Arial" panose="020B0604020202020204" pitchFamily="34" charset="0"/>
              </a:rPr>
              <a:t>alone fails to correctly segment the MRI of the brain with MS lesion into the expected </a:t>
            </a:r>
            <a:r>
              <a:rPr lang="en-US" sz="2400" dirty="0">
                <a:latin typeface="Arial" panose="020B0604020202020204" pitchFamily="34" charset="0"/>
                <a:cs typeface="Arial" panose="020B0604020202020204" pitchFamily="34" charset="0"/>
              </a:rPr>
              <a:t>K</a:t>
            </a:r>
            <a:r>
              <a:rPr lang="en-US" sz="2400" i="0" dirty="0">
                <a:latin typeface="Arial" panose="020B0604020202020204" pitchFamily="34" charset="0"/>
                <a:cs typeface="Arial" panose="020B0604020202020204" pitchFamily="34" charset="0"/>
              </a:rPr>
              <a:t> = 5 </a:t>
            </a:r>
            <a:r>
              <a:rPr lang="en-US" sz="2400" i="0" dirty="0" smtClean="0">
                <a:latin typeface="Arial" panose="020B0604020202020204" pitchFamily="34" charset="0"/>
                <a:cs typeface="Arial" panose="020B0604020202020204" pitchFamily="34" charset="0"/>
              </a:rPr>
              <a:t>segments. </a:t>
            </a: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b="1" dirty="0" smtClean="0"/>
              <a:t>Application of the Improved Jump Method to Medical Image Processing</a:t>
            </a:r>
            <a:br>
              <a:rPr lang="en-US" b="1" dirty="0" smtClean="0"/>
            </a:br>
            <a:r>
              <a:rPr lang="en-US" sz="1500" b="1" dirty="0">
                <a:solidFill>
                  <a:srgbClr val="CC0000"/>
                </a:solidFill>
              </a:rPr>
              <a:t>Application to MR Images with MS </a:t>
            </a:r>
            <a:r>
              <a:rPr lang="en-US" sz="1500" b="1" dirty="0" smtClean="0">
                <a:solidFill>
                  <a:srgbClr val="CC0000"/>
                </a:solidFill>
              </a:rPr>
              <a:t>Lesions </a:t>
            </a:r>
            <a:r>
              <a:rPr lang="en-US" sz="1400" b="1" dirty="0">
                <a:solidFill>
                  <a:srgbClr val="CC0000"/>
                </a:solidFill>
              </a:rPr>
              <a:t>– First Approach</a:t>
            </a:r>
            <a:endParaRPr lang="en-US" sz="1400" dirty="0" smtClean="0">
              <a:solidFill>
                <a:srgbClr val="CC0000"/>
              </a:solidFill>
            </a:endParaRPr>
          </a:p>
        </p:txBody>
      </p:sp>
      <p:sp>
        <p:nvSpPr>
          <p:cNvPr id="7" name="TextBox 6"/>
          <p:cNvSpPr txBox="1"/>
          <p:nvPr/>
        </p:nvSpPr>
        <p:spPr>
          <a:xfrm>
            <a:off x="3962400" y="5635823"/>
            <a:ext cx="1386831"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pitchFamily="34" charset="0"/>
                <a:cs typeface="Arial" pitchFamily="34" charset="0"/>
              </a:rPr>
              <a:t>White Matter</a:t>
            </a:r>
            <a:endParaRPr lang="en-US" sz="1400" dirty="0">
              <a:solidFill>
                <a:srgbClr val="000000"/>
              </a:solidFill>
              <a:latin typeface="Arial" pitchFamily="34" charset="0"/>
              <a:cs typeface="Arial" pitchFamily="34" charset="0"/>
            </a:endParaRPr>
          </a:p>
        </p:txBody>
      </p:sp>
      <p:sp>
        <p:nvSpPr>
          <p:cNvPr id="8" name="TextBox 7"/>
          <p:cNvSpPr txBox="1"/>
          <p:nvPr/>
        </p:nvSpPr>
        <p:spPr>
          <a:xfrm>
            <a:off x="1015894" y="5632846"/>
            <a:ext cx="1574906"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charset="0"/>
              </a:rPr>
              <a:t>Grey </a:t>
            </a:r>
            <a:r>
              <a:rPr lang="en-US" sz="1400" dirty="0">
                <a:solidFill>
                  <a:srgbClr val="000000"/>
                </a:solidFill>
                <a:latin typeface="Arial" charset="0"/>
              </a:rPr>
              <a:t>Matter</a:t>
            </a:r>
          </a:p>
        </p:txBody>
      </p:sp>
      <p:sp>
        <p:nvSpPr>
          <p:cNvPr id="10" name="TextBox 9"/>
          <p:cNvSpPr txBox="1"/>
          <p:nvPr/>
        </p:nvSpPr>
        <p:spPr>
          <a:xfrm>
            <a:off x="6756128" y="5632846"/>
            <a:ext cx="1854472"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pitchFamily="34" charset="0"/>
                <a:cs typeface="Arial" pitchFamily="34" charset="0"/>
              </a:rPr>
              <a:t>CSF + MS Lesions</a:t>
            </a:r>
            <a:endParaRPr lang="en-US" sz="1400" dirty="0">
              <a:solidFill>
                <a:srgbClr val="000000"/>
              </a:solidFill>
              <a:latin typeface="Arial" pitchFamily="34" charset="0"/>
              <a:cs typeface="Arial" pitchFamily="34" charset="0"/>
            </a:endParaRPr>
          </a:p>
        </p:txBody>
      </p:sp>
      <p:pic>
        <p:nvPicPr>
          <p:cNvPr id="5122" name="Picture 2"/>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l="23628" t="9843" r="23880" b="18787"/>
          <a:stretch>
            <a:fillRect/>
          </a:stretch>
        </p:blipFill>
        <p:spPr bwMode="auto">
          <a:xfrm>
            <a:off x="3420786" y="2815117"/>
            <a:ext cx="2294214" cy="274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l="23358" t="9561" r="23880" b="19095"/>
          <a:stretch>
            <a:fillRect/>
          </a:stretch>
        </p:blipFill>
        <p:spPr bwMode="auto">
          <a:xfrm>
            <a:off x="457200" y="2815116"/>
            <a:ext cx="2234258" cy="274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l="23358" t="9558" r="23880" b="18810"/>
          <a:stretch>
            <a:fillRect/>
          </a:stretch>
        </p:blipFill>
        <p:spPr bwMode="auto">
          <a:xfrm>
            <a:off x="6391304" y="2815117"/>
            <a:ext cx="2295496" cy="274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72</a:t>
            </a:fld>
            <a:endParaRPr lang="en-US" dirty="0">
              <a:solidFill>
                <a:srgbClr val="000000">
                  <a:tint val="75000"/>
                </a:srgbClr>
              </a:solidFill>
            </a:endParaRPr>
          </a:p>
        </p:txBody>
      </p:sp>
    </p:spTree>
    <p:extLst>
      <p:ext uri="{BB962C8B-B14F-4D97-AF65-F5344CB8AC3E}">
        <p14:creationId xmlns:p14="http://schemas.microsoft.com/office/powerpoint/2010/main" val="4819088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25318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400" i="0" dirty="0">
                <a:latin typeface="Arial" panose="020B0604020202020204" pitchFamily="34" charset="0"/>
                <a:cs typeface="Arial" panose="020B0604020202020204" pitchFamily="34" charset="0"/>
              </a:rPr>
              <a:t>The </a:t>
            </a:r>
            <a:r>
              <a:rPr lang="en-US" sz="2400" i="0" dirty="0" smtClean="0">
                <a:latin typeface="Arial" panose="020B0604020202020204" pitchFamily="34" charset="0"/>
                <a:cs typeface="Arial" panose="020B0604020202020204" pitchFamily="34" charset="0"/>
              </a:rPr>
              <a:t>red </a:t>
            </a:r>
            <a:r>
              <a:rPr lang="en-US" sz="2400" i="0" dirty="0">
                <a:latin typeface="Arial" panose="020B0604020202020204" pitchFamily="34" charset="0"/>
                <a:cs typeface="Arial" panose="020B0604020202020204" pitchFamily="34" charset="0"/>
              </a:rPr>
              <a:t>channel histogram of the </a:t>
            </a:r>
            <a:r>
              <a:rPr lang="en-US" sz="2400" i="0" dirty="0" smtClean="0">
                <a:latin typeface="Arial" panose="020B0604020202020204" pitchFamily="34" charset="0"/>
                <a:cs typeface="Arial" panose="020B0604020202020204" pitchFamily="34" charset="0"/>
              </a:rPr>
              <a:t>CSF + MS lesion super cluster has a gap.</a:t>
            </a:r>
            <a:endParaRPr lang="en-US" i="0" dirty="0" smtClean="0">
              <a:latin typeface="Arial" panose="020B0604020202020204" pitchFamily="34" charset="0"/>
              <a:cs typeface="Arial" panose="020B0604020202020204" pitchFamily="34" charset="0"/>
            </a:endParaRPr>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a:solidFill>
                  <a:srgbClr val="CC0000"/>
                </a:solidFill>
              </a:rPr>
              <a:t>Application to MR Images with MS </a:t>
            </a:r>
            <a:r>
              <a:rPr lang="en-US" sz="1500" b="1" dirty="0" smtClean="0">
                <a:solidFill>
                  <a:srgbClr val="CC0000"/>
                </a:solidFill>
              </a:rPr>
              <a:t>Lesions </a:t>
            </a:r>
            <a:r>
              <a:rPr lang="en-US" sz="1400" b="1" dirty="0">
                <a:solidFill>
                  <a:srgbClr val="CC0000"/>
                </a:solidFill>
              </a:rPr>
              <a:t>– First Approach</a:t>
            </a:r>
            <a:endParaRPr lang="en-US" sz="1400" dirty="0" smtClean="0">
              <a:solidFill>
                <a:srgbClr val="CC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200" y="2025650"/>
            <a:ext cx="6441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73</a:t>
            </a:fld>
            <a:endParaRPr lang="en-US" dirty="0">
              <a:solidFill>
                <a:srgbClr val="000000">
                  <a:tint val="75000"/>
                </a:srgbClr>
              </a:solidFill>
            </a:endParaRPr>
          </a:p>
        </p:txBody>
      </p:sp>
    </p:spTree>
    <p:extLst>
      <p:ext uri="{BB962C8B-B14F-4D97-AF65-F5344CB8AC3E}">
        <p14:creationId xmlns:p14="http://schemas.microsoft.com/office/powerpoint/2010/main" val="15033833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25318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400" i="0" dirty="0" smtClean="0">
                <a:latin typeface="Arial" panose="020B0604020202020204" pitchFamily="34" charset="0"/>
                <a:cs typeface="Arial" panose="020B0604020202020204" pitchFamily="34" charset="0"/>
              </a:rPr>
              <a:t>With the red threshold and parameters optimized for segmenting the 4 normal tissue types, </a:t>
            </a:r>
            <a:r>
              <a:rPr lang="en-US" sz="2400" i="0" dirty="0">
                <a:latin typeface="Arial" panose="020B0604020202020204" pitchFamily="34" charset="0"/>
                <a:cs typeface="Arial" panose="020B0604020202020204" pitchFamily="34" charset="0"/>
              </a:rPr>
              <a:t>the MS lesions </a:t>
            </a:r>
            <a:r>
              <a:rPr lang="en-US" sz="2400" i="0" dirty="0" smtClean="0">
                <a:latin typeface="Arial" panose="020B0604020202020204" pitchFamily="34" charset="0"/>
                <a:cs typeface="Arial" panose="020B0604020202020204" pitchFamily="34" charset="0"/>
              </a:rPr>
              <a:t>can be isolated first and then superimposed </a:t>
            </a:r>
            <a:r>
              <a:rPr lang="en-US" sz="2400" i="0" dirty="0">
                <a:latin typeface="Arial" panose="020B0604020202020204" pitchFamily="34" charset="0"/>
                <a:cs typeface="Arial" panose="020B0604020202020204" pitchFamily="34" charset="0"/>
              </a:rPr>
              <a:t>on this more overall accurate </a:t>
            </a:r>
            <a:r>
              <a:rPr lang="en-US" sz="2400" i="0" dirty="0" smtClean="0">
                <a:latin typeface="Arial" panose="020B0604020202020204" pitchFamily="34" charset="0"/>
                <a:cs typeface="Arial" panose="020B0604020202020204" pitchFamily="34" charset="0"/>
              </a:rPr>
              <a:t>segmentation as shown to the right.</a:t>
            </a:r>
            <a:endParaRPr lang="en-US" sz="2400" i="0" dirty="0">
              <a:latin typeface="Arial" panose="020B0604020202020204" pitchFamily="34" charset="0"/>
              <a:cs typeface="Arial" panose="020B0604020202020204" pitchFamily="34" charset="0"/>
            </a:endParaRPr>
          </a:p>
          <a:p>
            <a:pPr marL="0" lvl="2" indent="0" eaLnBrk="1" hangingPunct="1">
              <a:spcBef>
                <a:spcPct val="20000"/>
              </a:spcBef>
              <a:buClr>
                <a:srgbClr val="C00000"/>
              </a:buClr>
              <a:buFont typeface="Courier New" pitchFamily="49" charset="0"/>
              <a:buChar char="o"/>
            </a:pPr>
            <a:endParaRPr lang="en-US" sz="2400" i="0" dirty="0" smtClean="0">
              <a:latin typeface="Arial" pitchFamily="34" charset="0"/>
              <a:cs typeface="Arial" pitchFamily="34" charset="0"/>
            </a:endParaRPr>
          </a:p>
          <a:p>
            <a:pPr marL="514350" lvl="3" indent="0" eaLnBrk="1" hangingPunct="1">
              <a:spcBef>
                <a:spcPct val="0"/>
              </a:spcBef>
              <a:buClr>
                <a:srgbClr val="C00000"/>
              </a:buClr>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a:solidFill>
                  <a:srgbClr val="CC0000"/>
                </a:solidFill>
              </a:rPr>
              <a:t>Application to MR Images with MS </a:t>
            </a:r>
            <a:r>
              <a:rPr lang="en-US" sz="1500" b="1" dirty="0" smtClean="0">
                <a:solidFill>
                  <a:srgbClr val="CC0000"/>
                </a:solidFill>
              </a:rPr>
              <a:t>Lesions </a:t>
            </a:r>
            <a:r>
              <a:rPr lang="en-US" sz="1400" b="1" dirty="0">
                <a:solidFill>
                  <a:srgbClr val="CC0000"/>
                </a:solidFill>
              </a:rPr>
              <a:t>– First Approach</a:t>
            </a:r>
            <a:endParaRPr lang="en-US" sz="1400" dirty="0" smtClean="0">
              <a:solidFill>
                <a:srgbClr val="CC0000"/>
              </a:solidFill>
            </a:endParaRPr>
          </a:p>
        </p:txBody>
      </p:sp>
      <p:sp>
        <p:nvSpPr>
          <p:cNvPr id="7" name="TextBox 6"/>
          <p:cNvSpPr txBox="1"/>
          <p:nvPr/>
        </p:nvSpPr>
        <p:spPr>
          <a:xfrm>
            <a:off x="3962400" y="6173507"/>
            <a:ext cx="1386831"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pitchFamily="34" charset="0"/>
                <a:cs typeface="Arial" pitchFamily="34" charset="0"/>
              </a:rPr>
              <a:t>MS Lesions</a:t>
            </a:r>
            <a:endParaRPr lang="en-US" sz="1400" dirty="0">
              <a:solidFill>
                <a:srgbClr val="000000"/>
              </a:solidFill>
              <a:latin typeface="Arial" pitchFamily="34" charset="0"/>
              <a:cs typeface="Arial" pitchFamily="34" charset="0"/>
            </a:endParaRPr>
          </a:p>
        </p:txBody>
      </p:sp>
      <p:sp>
        <p:nvSpPr>
          <p:cNvPr id="8" name="TextBox 7"/>
          <p:cNvSpPr txBox="1"/>
          <p:nvPr/>
        </p:nvSpPr>
        <p:spPr>
          <a:xfrm>
            <a:off x="1447800" y="6170530"/>
            <a:ext cx="848802"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charset="0"/>
              </a:rPr>
              <a:t>CSF</a:t>
            </a:r>
            <a:endParaRPr lang="en-US" sz="1400" dirty="0">
              <a:solidFill>
                <a:srgbClr val="000000"/>
              </a:solidFill>
              <a:latin typeface="Arial" charset="0"/>
            </a:endParaRPr>
          </a:p>
        </p:txBody>
      </p:sp>
      <p:sp>
        <p:nvSpPr>
          <p:cNvPr id="10" name="TextBox 9"/>
          <p:cNvSpPr txBox="1"/>
          <p:nvPr/>
        </p:nvSpPr>
        <p:spPr>
          <a:xfrm>
            <a:off x="6756128" y="6170530"/>
            <a:ext cx="1854472"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pitchFamily="34" charset="0"/>
                <a:cs typeface="Arial" pitchFamily="34" charset="0"/>
              </a:rPr>
              <a:t>final segmentation</a:t>
            </a:r>
            <a:endParaRPr lang="en-US" sz="1400" dirty="0">
              <a:solidFill>
                <a:srgbClr val="000000"/>
              </a:solidFill>
              <a:latin typeface="Arial" pitchFamily="34" charset="0"/>
              <a:cs typeface="Arial"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l="23364" t="9558" r="23608" b="18810"/>
          <a:stretch>
            <a:fillRect/>
          </a:stretch>
        </p:blipFill>
        <p:spPr bwMode="auto">
          <a:xfrm>
            <a:off x="533400" y="3048000"/>
            <a:ext cx="2563716" cy="30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l="23634" t="9251" r="23608" b="18501"/>
          <a:stretch>
            <a:fillRect/>
          </a:stretch>
        </p:blipFill>
        <p:spPr bwMode="auto">
          <a:xfrm>
            <a:off x="3429000" y="3048000"/>
            <a:ext cx="2526040" cy="30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l="23479" t="9570" r="24059" b="18813"/>
          <a:stretch>
            <a:fillRect/>
          </a:stretch>
        </p:blipFill>
        <p:spPr bwMode="auto">
          <a:xfrm>
            <a:off x="6327888" y="3048000"/>
            <a:ext cx="2536502" cy="30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74</a:t>
            </a:fld>
            <a:endParaRPr lang="en-US" dirty="0">
              <a:solidFill>
                <a:srgbClr val="000000">
                  <a:tint val="75000"/>
                </a:srgbClr>
              </a:solidFill>
            </a:endParaRPr>
          </a:p>
        </p:txBody>
      </p:sp>
    </p:spTree>
    <p:extLst>
      <p:ext uri="{BB962C8B-B14F-4D97-AF65-F5344CB8AC3E}">
        <p14:creationId xmlns:p14="http://schemas.microsoft.com/office/powerpoint/2010/main" val="14572774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5535612"/>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mn-lt"/>
                <a:ea typeface="Times New Roman" pitchFamily="18" charset="0"/>
              </a:rPr>
              <a:t>  </a:t>
            </a:r>
            <a:r>
              <a:rPr kumimoji="0" lang="en-US"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The confusion matrix for MRI segmentation for slice 105. </a:t>
            </a:r>
            <a:r>
              <a:rPr lang="en-US" sz="2400" i="0" dirty="0">
                <a:latin typeface="Arial" panose="020B0604020202020204" pitchFamily="34" charset="0"/>
                <a:cs typeface="Arial" panose="020B0604020202020204" pitchFamily="34" charset="0"/>
              </a:rPr>
              <a:t>Most other slices have similar numbers. </a:t>
            </a:r>
            <a:r>
              <a:rPr lang="en-US" sz="2400" i="0" dirty="0" smtClean="0">
                <a:latin typeface="Arial" panose="020B0604020202020204" pitchFamily="34" charset="0"/>
                <a:ea typeface="Times New Roman" pitchFamily="18" charset="0"/>
                <a:cs typeface="Arial" panose="020B0604020202020204" pitchFamily="34" charset="0"/>
              </a:rPr>
              <a:t>Across the entire volume the</a:t>
            </a:r>
            <a:r>
              <a:rPr lang="en-US" sz="2400" i="0" dirty="0" smtClean="0">
                <a:latin typeface="Arial" panose="020B0604020202020204" pitchFamily="34" charset="0"/>
                <a:cs typeface="Arial" panose="020B0604020202020204" pitchFamily="34" charset="0"/>
              </a:rPr>
              <a:t> </a:t>
            </a:r>
            <a:r>
              <a:rPr lang="en-US" sz="2400" i="0" dirty="0">
                <a:latin typeface="Arial" panose="020B0604020202020204" pitchFamily="34" charset="0"/>
                <a:cs typeface="Arial" panose="020B0604020202020204" pitchFamily="34" charset="0"/>
              </a:rPr>
              <a:t>overall accuracy of the MS lesion detection is only 61.08%, but its overall reliability is 84.32</a:t>
            </a:r>
            <a:r>
              <a:rPr lang="en-US" sz="2400" i="0" dirty="0" smtClean="0">
                <a:latin typeface="Arial" panose="020B0604020202020204" pitchFamily="34" charset="0"/>
                <a:cs typeface="Arial" panose="020B0604020202020204" pitchFamily="34" charset="0"/>
              </a:rPr>
              <a:t>%. .... How can this be improved?</a:t>
            </a:r>
          </a:p>
          <a:p>
            <a:pPr marL="0" lvl="2" indent="0" eaLnBrk="1" hangingPunct="1">
              <a:spcBef>
                <a:spcPct val="20000"/>
              </a:spcBef>
              <a:buClr>
                <a:srgbClr val="C00000"/>
              </a:buClr>
              <a:buNone/>
            </a:pPr>
            <a:endParaRPr lang="en-US" sz="1900" i="0" dirty="0" smtClean="0">
              <a:latin typeface="Arial" pitchFamily="34" charset="0"/>
              <a:cs typeface="Arial" pitchFamily="34" charset="0"/>
            </a:endParaRPr>
          </a:p>
          <a:p>
            <a:pPr marL="0" lvl="2" indent="0" eaLnBrk="1" hangingPunct="1">
              <a:spcBef>
                <a:spcPct val="20000"/>
              </a:spcBef>
              <a:buClr>
                <a:srgbClr val="C00000"/>
              </a:buClr>
              <a:buFont typeface="Courier New" pitchFamily="49" charset="0"/>
              <a:buChar char="o"/>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a:solidFill>
                  <a:srgbClr val="CC0000"/>
                </a:solidFill>
              </a:rPr>
              <a:t>Application to MR Images with MS Lesions </a:t>
            </a:r>
            <a:r>
              <a:rPr lang="en-US" sz="1400" b="1" dirty="0">
                <a:solidFill>
                  <a:srgbClr val="CC0000"/>
                </a:solidFill>
              </a:rPr>
              <a:t>– First Approach</a:t>
            </a:r>
            <a:endParaRPr lang="en-US" sz="1400" dirty="0" smtClean="0">
              <a:solidFill>
                <a:srgbClr val="CC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65515505"/>
              </p:ext>
            </p:extLst>
          </p:nvPr>
        </p:nvGraphicFramePr>
        <p:xfrm>
          <a:off x="232859" y="3369583"/>
          <a:ext cx="8721138" cy="2394840"/>
        </p:xfrm>
        <a:graphic>
          <a:graphicData uri="http://schemas.openxmlformats.org/drawingml/2006/table">
            <a:tbl>
              <a:tblPr firstRow="1" firstCol="1" lastRow="1" lastCol="1" bandRow="1" bandCol="1">
                <a:tableStyleId>{69CF1AB2-1976-4502-BF36-3FF5EA218861}</a:tableStyleId>
              </a:tblPr>
              <a:tblGrid>
                <a:gridCol w="1572663"/>
                <a:gridCol w="1429695"/>
                <a:gridCol w="1429695"/>
                <a:gridCol w="1429695"/>
                <a:gridCol w="1429695"/>
                <a:gridCol w="1429695"/>
              </a:tblGrid>
              <a:tr h="472496">
                <a:tc>
                  <a:txBody>
                    <a:bodyPr/>
                    <a:lstStyle/>
                    <a:p>
                      <a:pPr marL="0" marR="0" algn="r">
                        <a:spcBef>
                          <a:spcPts val="0"/>
                        </a:spcBef>
                        <a:spcAft>
                          <a:spcPts val="0"/>
                        </a:spcAft>
                      </a:pPr>
                      <a:r>
                        <a:rPr lang="en-US" sz="1800" b="1" dirty="0">
                          <a:effectLst/>
                          <a:latin typeface="Times New Roman"/>
                          <a:ea typeface="SimSun"/>
                        </a:rPr>
                        <a:t>\True</a:t>
                      </a:r>
                      <a:r>
                        <a:rPr lang="en-US" sz="1800" b="1" i="1" dirty="0">
                          <a:effectLst/>
                          <a:latin typeface="Times New Roman"/>
                          <a:ea typeface="SimSun"/>
                        </a:rPr>
                        <a:t> Predicted</a:t>
                      </a:r>
                      <a:endParaRPr lang="en-US" sz="1800" dirty="0">
                        <a:effectLst/>
                        <a:latin typeface="Times New Roman"/>
                        <a:ea typeface="SimSun"/>
                      </a:endParaRPr>
                    </a:p>
                  </a:txBody>
                  <a:tcPr marL="68580" marR="68580" marT="0" marB="0"/>
                </a:tc>
                <a:tc>
                  <a:txBody>
                    <a:bodyPr/>
                    <a:lstStyle/>
                    <a:p>
                      <a:pPr marL="0" marR="0" algn="ctr">
                        <a:spcBef>
                          <a:spcPts val="0"/>
                        </a:spcBef>
                        <a:spcAft>
                          <a:spcPts val="0"/>
                        </a:spcAft>
                      </a:pPr>
                      <a:r>
                        <a:rPr lang="en-US" sz="1800" b="1" i="0" dirty="0">
                          <a:effectLst/>
                          <a:latin typeface="Times New Roman"/>
                          <a:ea typeface="SimSun"/>
                        </a:rPr>
                        <a:t>Back-ground</a:t>
                      </a:r>
                      <a:endParaRPr lang="en-US" sz="18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b="1" i="0" dirty="0">
                          <a:effectLst/>
                          <a:latin typeface="Times New Roman"/>
                          <a:ea typeface="SimSun"/>
                        </a:rPr>
                        <a:t>White Matter</a:t>
                      </a:r>
                      <a:endParaRPr lang="en-US" sz="18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b="1" i="0" dirty="0">
                          <a:effectLst/>
                          <a:latin typeface="Times New Roman"/>
                          <a:ea typeface="SimSun"/>
                        </a:rPr>
                        <a:t>Grey Matter</a:t>
                      </a:r>
                      <a:endParaRPr lang="en-US" sz="18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b="1" i="0" dirty="0">
                          <a:effectLst/>
                          <a:latin typeface="Times New Roman"/>
                          <a:ea typeface="SimSun"/>
                        </a:rPr>
                        <a:t>CSF</a:t>
                      </a:r>
                      <a:endParaRPr lang="en-US" sz="18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b="1" i="0" dirty="0">
                          <a:effectLst/>
                          <a:latin typeface="Times New Roman"/>
                          <a:ea typeface="SimSun"/>
                        </a:rPr>
                        <a:t>MS lesion</a:t>
                      </a:r>
                      <a:endParaRPr lang="en-US" sz="1800" b="1" i="1" dirty="0">
                        <a:effectLst/>
                        <a:latin typeface="Times New Roman"/>
                        <a:ea typeface="SimSun"/>
                      </a:endParaRPr>
                    </a:p>
                  </a:txBody>
                  <a:tcPr marL="68580" marR="68580" marT="0" marB="0" anchor="ctr"/>
                </a:tc>
              </a:tr>
              <a:tr h="472496">
                <a:tc>
                  <a:txBody>
                    <a:bodyPr/>
                    <a:lstStyle/>
                    <a:p>
                      <a:pPr marL="0" marR="0" algn="r">
                        <a:spcBef>
                          <a:spcPts val="0"/>
                        </a:spcBef>
                        <a:spcAft>
                          <a:spcPts val="0"/>
                        </a:spcAft>
                      </a:pPr>
                      <a:r>
                        <a:rPr lang="en-US" sz="1800" b="1" i="1" dirty="0">
                          <a:effectLst/>
                          <a:latin typeface="Times New Roman"/>
                          <a:ea typeface="SimSun"/>
                        </a:rPr>
                        <a:t>Segment 1</a:t>
                      </a:r>
                      <a:endParaRPr lang="en-US" sz="1800"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latin typeface="Times New Roman"/>
                          <a:ea typeface="SimSun"/>
                        </a:rPr>
                        <a:t>13257</a:t>
                      </a:r>
                    </a:p>
                  </a:txBody>
                  <a:tcPr marL="68580" marR="68580" marT="0" marB="0" anchor="ctr"/>
                </a:tc>
                <a:tc>
                  <a:txBody>
                    <a:bodyPr/>
                    <a:lstStyle/>
                    <a:p>
                      <a:pPr marL="0" marR="0" algn="ctr">
                        <a:spcBef>
                          <a:spcPts val="0"/>
                        </a:spcBef>
                        <a:spcAft>
                          <a:spcPts val="0"/>
                        </a:spcAft>
                      </a:pPr>
                      <a:r>
                        <a:rPr lang="en-US" sz="1800" dirty="0">
                          <a:effectLst/>
                          <a:latin typeface="Times New Roman"/>
                          <a:ea typeface="SimSun"/>
                        </a:rPr>
                        <a:t>0</a:t>
                      </a:r>
                    </a:p>
                  </a:txBody>
                  <a:tcPr marL="68580" marR="68580" marT="0" marB="0" anchor="ctr"/>
                </a:tc>
                <a:tc>
                  <a:txBody>
                    <a:bodyPr/>
                    <a:lstStyle/>
                    <a:p>
                      <a:pPr marL="0" marR="0" algn="ctr">
                        <a:spcBef>
                          <a:spcPts val="0"/>
                        </a:spcBef>
                        <a:spcAft>
                          <a:spcPts val="0"/>
                        </a:spcAft>
                      </a:pPr>
                      <a:r>
                        <a:rPr lang="en-US" sz="1800">
                          <a:effectLst/>
                          <a:latin typeface="Times New Roman"/>
                          <a:ea typeface="SimSun"/>
                        </a:rPr>
                        <a:t>3</a:t>
                      </a:r>
                    </a:p>
                  </a:txBody>
                  <a:tcPr marL="68580" marR="68580" marT="0" marB="0" anchor="ctr"/>
                </a:tc>
                <a:tc>
                  <a:txBody>
                    <a:bodyPr/>
                    <a:lstStyle/>
                    <a:p>
                      <a:pPr marL="0" marR="0" algn="ctr">
                        <a:spcBef>
                          <a:spcPts val="0"/>
                        </a:spcBef>
                        <a:spcAft>
                          <a:spcPts val="0"/>
                        </a:spcAft>
                      </a:pPr>
                      <a:r>
                        <a:rPr lang="en-US" sz="1800">
                          <a:effectLst/>
                          <a:latin typeface="Times New Roman"/>
                          <a:ea typeface="SimSun"/>
                        </a:rPr>
                        <a:t>152</a:t>
                      </a:r>
                    </a:p>
                  </a:txBody>
                  <a:tcPr marL="68580" marR="68580" marT="0" marB="0" anchor="ctr"/>
                </a:tc>
                <a:tc>
                  <a:txBody>
                    <a:bodyPr/>
                    <a:lstStyle/>
                    <a:p>
                      <a:pPr marL="0" marR="0" algn="ctr">
                        <a:spcBef>
                          <a:spcPts val="0"/>
                        </a:spcBef>
                        <a:spcAft>
                          <a:spcPts val="0"/>
                        </a:spcAft>
                      </a:pPr>
                      <a:r>
                        <a:rPr lang="en-US" sz="1800" b="0" dirty="0">
                          <a:effectLst/>
                          <a:latin typeface="Times New Roman"/>
                          <a:ea typeface="SimSun"/>
                        </a:rPr>
                        <a:t>0</a:t>
                      </a:r>
                    </a:p>
                  </a:txBody>
                  <a:tcPr marL="68580" marR="68580" marT="0" marB="0" anchor="ctr"/>
                </a:tc>
              </a:tr>
              <a:tr h="472496">
                <a:tc>
                  <a:txBody>
                    <a:bodyPr/>
                    <a:lstStyle/>
                    <a:p>
                      <a:pPr marL="0" marR="0" algn="r">
                        <a:spcBef>
                          <a:spcPts val="0"/>
                        </a:spcBef>
                        <a:spcAft>
                          <a:spcPts val="0"/>
                        </a:spcAft>
                      </a:pPr>
                      <a:r>
                        <a:rPr lang="en-US" sz="1800" b="1" i="1" dirty="0">
                          <a:effectLst/>
                          <a:latin typeface="Times New Roman"/>
                          <a:ea typeface="SimSun"/>
                        </a:rPr>
                        <a:t>Segment 2</a:t>
                      </a:r>
                      <a:endParaRPr lang="en-US" sz="1800" dirty="0">
                        <a:effectLst/>
                        <a:latin typeface="Times New Roman"/>
                        <a:ea typeface="SimSun"/>
                      </a:endParaRPr>
                    </a:p>
                  </a:txBody>
                  <a:tcPr marL="68580" marR="68580" marT="0" marB="0" anchor="ctr">
                    <a:solidFill>
                      <a:srgbClr val="F3E7E7"/>
                    </a:solidFill>
                  </a:tcPr>
                </a:tc>
                <a:tc>
                  <a:txBody>
                    <a:bodyPr/>
                    <a:lstStyle/>
                    <a:p>
                      <a:pPr marL="0" marR="0" algn="ctr">
                        <a:spcBef>
                          <a:spcPts val="0"/>
                        </a:spcBef>
                        <a:spcAft>
                          <a:spcPts val="0"/>
                        </a:spcAft>
                      </a:pPr>
                      <a:r>
                        <a:rPr lang="en-US" sz="1800" dirty="0">
                          <a:effectLst/>
                          <a:latin typeface="Times New Roman"/>
                          <a:ea typeface="SimSun"/>
                        </a:rPr>
                        <a:t>0</a:t>
                      </a:r>
                    </a:p>
                  </a:txBody>
                  <a:tcPr marL="68580" marR="68580" marT="0" marB="0" anchor="ctr">
                    <a:solidFill>
                      <a:srgbClr val="F3E7E7"/>
                    </a:solidFill>
                  </a:tcPr>
                </a:tc>
                <a:tc>
                  <a:txBody>
                    <a:bodyPr/>
                    <a:lstStyle/>
                    <a:p>
                      <a:pPr marL="0" marR="0" algn="ctr">
                        <a:spcBef>
                          <a:spcPts val="0"/>
                        </a:spcBef>
                        <a:spcAft>
                          <a:spcPts val="0"/>
                        </a:spcAft>
                      </a:pPr>
                      <a:r>
                        <a:rPr lang="en-US" sz="1800">
                          <a:effectLst/>
                          <a:latin typeface="Times New Roman"/>
                          <a:ea typeface="SimSun"/>
                        </a:rPr>
                        <a:t>8074</a:t>
                      </a:r>
                    </a:p>
                  </a:txBody>
                  <a:tcPr marL="68580" marR="68580" marT="0" marB="0" anchor="ctr">
                    <a:solidFill>
                      <a:srgbClr val="F3E7E7"/>
                    </a:solidFill>
                  </a:tcPr>
                </a:tc>
                <a:tc>
                  <a:txBody>
                    <a:bodyPr/>
                    <a:lstStyle/>
                    <a:p>
                      <a:pPr marL="0" marR="0" algn="ctr">
                        <a:spcBef>
                          <a:spcPts val="0"/>
                        </a:spcBef>
                        <a:spcAft>
                          <a:spcPts val="0"/>
                        </a:spcAft>
                      </a:pPr>
                      <a:r>
                        <a:rPr lang="en-US" sz="1800" dirty="0">
                          <a:effectLst/>
                          <a:latin typeface="Times New Roman"/>
                          <a:ea typeface="SimSun"/>
                        </a:rPr>
                        <a:t>91</a:t>
                      </a:r>
                    </a:p>
                  </a:txBody>
                  <a:tcPr marL="68580" marR="68580" marT="0" marB="0" anchor="ctr">
                    <a:solidFill>
                      <a:srgbClr val="F3E7E7"/>
                    </a:solidFill>
                  </a:tcPr>
                </a:tc>
                <a:tc>
                  <a:txBody>
                    <a:bodyPr/>
                    <a:lstStyle/>
                    <a:p>
                      <a:pPr marL="0" marR="0" algn="ctr">
                        <a:spcBef>
                          <a:spcPts val="0"/>
                        </a:spcBef>
                        <a:spcAft>
                          <a:spcPts val="0"/>
                        </a:spcAft>
                      </a:pPr>
                      <a:r>
                        <a:rPr lang="en-US" sz="1800" dirty="0">
                          <a:effectLst/>
                          <a:latin typeface="Times New Roman"/>
                          <a:ea typeface="SimSun"/>
                        </a:rPr>
                        <a:t>0</a:t>
                      </a:r>
                    </a:p>
                  </a:txBody>
                  <a:tcPr marL="68580" marR="68580" marT="0" marB="0" anchor="ctr"/>
                </a:tc>
                <a:tc>
                  <a:txBody>
                    <a:bodyPr/>
                    <a:lstStyle/>
                    <a:p>
                      <a:pPr marL="0" marR="0" algn="ctr">
                        <a:spcBef>
                          <a:spcPts val="0"/>
                        </a:spcBef>
                        <a:spcAft>
                          <a:spcPts val="0"/>
                        </a:spcAft>
                      </a:pPr>
                      <a:r>
                        <a:rPr lang="en-US" sz="1800" b="0" dirty="0">
                          <a:effectLst/>
                          <a:latin typeface="Times New Roman"/>
                          <a:ea typeface="SimSun"/>
                        </a:rPr>
                        <a:t>3</a:t>
                      </a:r>
                    </a:p>
                  </a:txBody>
                  <a:tcPr marL="68580" marR="68580" marT="0" marB="0" anchor="ctr"/>
                </a:tc>
              </a:tr>
              <a:tr h="472496">
                <a:tc>
                  <a:txBody>
                    <a:bodyPr/>
                    <a:lstStyle/>
                    <a:p>
                      <a:pPr marL="0" marR="0" algn="r">
                        <a:spcBef>
                          <a:spcPts val="0"/>
                        </a:spcBef>
                        <a:spcAft>
                          <a:spcPts val="0"/>
                        </a:spcAft>
                      </a:pPr>
                      <a:r>
                        <a:rPr lang="en-US" sz="1800" b="1" i="1" dirty="0">
                          <a:effectLst/>
                          <a:latin typeface="Times New Roman"/>
                          <a:ea typeface="SimSun"/>
                        </a:rPr>
                        <a:t>Segment 3</a:t>
                      </a:r>
                      <a:endParaRPr lang="en-US" sz="1800"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a:effectLst/>
                          <a:latin typeface="Times New Roman"/>
                          <a:ea typeface="SimSun"/>
                        </a:rPr>
                        <a:t>0</a:t>
                      </a:r>
                    </a:p>
                  </a:txBody>
                  <a:tcPr marL="68580" marR="68580" marT="0" marB="0" anchor="ctr"/>
                </a:tc>
                <a:tc>
                  <a:txBody>
                    <a:bodyPr/>
                    <a:lstStyle/>
                    <a:p>
                      <a:pPr marL="0" marR="0" algn="ctr">
                        <a:spcBef>
                          <a:spcPts val="0"/>
                        </a:spcBef>
                        <a:spcAft>
                          <a:spcPts val="0"/>
                        </a:spcAft>
                      </a:pPr>
                      <a:r>
                        <a:rPr lang="en-US" sz="1800" dirty="0">
                          <a:effectLst/>
                          <a:latin typeface="Times New Roman"/>
                          <a:ea typeface="SimSun"/>
                        </a:rPr>
                        <a:t>378</a:t>
                      </a:r>
                    </a:p>
                  </a:txBody>
                  <a:tcPr marL="68580" marR="68580" marT="0" marB="0" anchor="ctr"/>
                </a:tc>
                <a:tc>
                  <a:txBody>
                    <a:bodyPr/>
                    <a:lstStyle/>
                    <a:p>
                      <a:pPr marL="0" marR="0" algn="ctr">
                        <a:spcBef>
                          <a:spcPts val="0"/>
                        </a:spcBef>
                        <a:spcAft>
                          <a:spcPts val="0"/>
                        </a:spcAft>
                      </a:pPr>
                      <a:r>
                        <a:rPr lang="en-US" sz="1800" dirty="0">
                          <a:effectLst/>
                          <a:latin typeface="Times New Roman"/>
                          <a:ea typeface="SimSun"/>
                        </a:rPr>
                        <a:t>6062</a:t>
                      </a:r>
                    </a:p>
                  </a:txBody>
                  <a:tcPr marL="68580" marR="68580" marT="0" marB="0" anchor="ctr"/>
                </a:tc>
                <a:tc>
                  <a:txBody>
                    <a:bodyPr/>
                    <a:lstStyle/>
                    <a:p>
                      <a:pPr marL="0" marR="0" algn="ctr">
                        <a:spcBef>
                          <a:spcPts val="0"/>
                        </a:spcBef>
                        <a:spcAft>
                          <a:spcPts val="0"/>
                        </a:spcAft>
                      </a:pPr>
                      <a:r>
                        <a:rPr lang="en-US" sz="1800" dirty="0">
                          <a:effectLst/>
                          <a:latin typeface="Times New Roman"/>
                          <a:ea typeface="SimSun"/>
                        </a:rPr>
                        <a:t>14</a:t>
                      </a:r>
                    </a:p>
                  </a:txBody>
                  <a:tcPr marL="68580" marR="68580" marT="0" marB="0" anchor="ctr"/>
                </a:tc>
                <a:tc>
                  <a:txBody>
                    <a:bodyPr/>
                    <a:lstStyle/>
                    <a:p>
                      <a:pPr marL="0" marR="0" algn="ctr">
                        <a:spcBef>
                          <a:spcPts val="0"/>
                        </a:spcBef>
                        <a:spcAft>
                          <a:spcPts val="0"/>
                        </a:spcAft>
                      </a:pPr>
                      <a:r>
                        <a:rPr lang="en-US" sz="1800" b="0" dirty="0">
                          <a:effectLst/>
                          <a:latin typeface="Times New Roman"/>
                          <a:ea typeface="SimSun"/>
                        </a:rPr>
                        <a:t>8</a:t>
                      </a:r>
                    </a:p>
                  </a:txBody>
                  <a:tcPr marL="68580" marR="68580" marT="0" marB="0" anchor="ctr"/>
                </a:tc>
              </a:tr>
              <a:tr h="428712">
                <a:tc>
                  <a:txBody>
                    <a:bodyPr/>
                    <a:lstStyle/>
                    <a:p>
                      <a:pPr marL="0" marR="0" algn="r">
                        <a:spcBef>
                          <a:spcPts val="0"/>
                        </a:spcBef>
                        <a:spcAft>
                          <a:spcPts val="0"/>
                        </a:spcAft>
                      </a:pPr>
                      <a:r>
                        <a:rPr lang="en-US" sz="1800" b="1" i="1" dirty="0">
                          <a:effectLst/>
                          <a:latin typeface="Times New Roman"/>
                          <a:ea typeface="SimSun"/>
                        </a:rPr>
                        <a:t>Segment 4</a:t>
                      </a:r>
                      <a:endParaRPr lang="en-US" sz="1800"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b="0" dirty="0">
                          <a:effectLst/>
                          <a:latin typeface="Times New Roman"/>
                          <a:ea typeface="SimSun"/>
                        </a:rPr>
                        <a:t>0</a:t>
                      </a:r>
                    </a:p>
                  </a:txBody>
                  <a:tcPr marL="68580" marR="68580" marT="0" marB="0" anchor="ctr"/>
                </a:tc>
                <a:tc>
                  <a:txBody>
                    <a:bodyPr/>
                    <a:lstStyle/>
                    <a:p>
                      <a:pPr marL="0" marR="0" algn="ctr">
                        <a:spcBef>
                          <a:spcPts val="0"/>
                        </a:spcBef>
                        <a:spcAft>
                          <a:spcPts val="0"/>
                        </a:spcAft>
                      </a:pPr>
                      <a:r>
                        <a:rPr lang="en-US" sz="1800" b="0" dirty="0">
                          <a:effectLst/>
                          <a:latin typeface="Times New Roman"/>
                          <a:ea typeface="SimSun"/>
                        </a:rPr>
                        <a:t>0</a:t>
                      </a:r>
                    </a:p>
                  </a:txBody>
                  <a:tcPr marL="68580" marR="68580" marT="0" marB="0" anchor="ctr"/>
                </a:tc>
                <a:tc>
                  <a:txBody>
                    <a:bodyPr/>
                    <a:lstStyle/>
                    <a:p>
                      <a:pPr marL="0" marR="0" algn="ctr">
                        <a:spcBef>
                          <a:spcPts val="0"/>
                        </a:spcBef>
                        <a:spcAft>
                          <a:spcPts val="0"/>
                        </a:spcAft>
                      </a:pPr>
                      <a:r>
                        <a:rPr lang="en-US" sz="1800" b="0" dirty="0">
                          <a:effectLst/>
                          <a:latin typeface="Times New Roman"/>
                          <a:ea typeface="SimSun"/>
                        </a:rPr>
                        <a:t>772</a:t>
                      </a:r>
                    </a:p>
                  </a:txBody>
                  <a:tcPr marL="68580" marR="68580" marT="0" marB="0" anchor="ctr"/>
                </a:tc>
                <a:tc>
                  <a:txBody>
                    <a:bodyPr/>
                    <a:lstStyle/>
                    <a:p>
                      <a:pPr marL="0" marR="0" algn="ctr">
                        <a:spcBef>
                          <a:spcPts val="0"/>
                        </a:spcBef>
                        <a:spcAft>
                          <a:spcPts val="0"/>
                        </a:spcAft>
                      </a:pPr>
                      <a:r>
                        <a:rPr lang="en-US" sz="1800" b="0" dirty="0">
                          <a:effectLst/>
                          <a:latin typeface="Times New Roman"/>
                          <a:ea typeface="SimSun"/>
                        </a:rPr>
                        <a:t>1830</a:t>
                      </a:r>
                    </a:p>
                  </a:txBody>
                  <a:tcPr marL="68580" marR="68580" marT="0" marB="0" anchor="ctr"/>
                </a:tc>
                <a:tc>
                  <a:txBody>
                    <a:bodyPr/>
                    <a:lstStyle/>
                    <a:p>
                      <a:pPr marL="0" marR="0" algn="ctr">
                        <a:spcBef>
                          <a:spcPts val="0"/>
                        </a:spcBef>
                        <a:spcAft>
                          <a:spcPts val="0"/>
                        </a:spcAft>
                      </a:pPr>
                      <a:r>
                        <a:rPr lang="en-US" sz="1800" b="0" dirty="0">
                          <a:effectLst/>
                          <a:latin typeface="Times New Roman"/>
                          <a:ea typeface="SimSun"/>
                        </a:rPr>
                        <a:t>0</a:t>
                      </a:r>
                    </a:p>
                  </a:txBody>
                  <a:tcPr marL="68580" marR="68580" marT="0" marB="0" anchor="ct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08011634"/>
              </p:ext>
            </p:extLst>
          </p:nvPr>
        </p:nvGraphicFramePr>
        <p:xfrm>
          <a:off x="228600" y="5775904"/>
          <a:ext cx="8721138" cy="472496"/>
        </p:xfrm>
        <a:graphic>
          <a:graphicData uri="http://schemas.openxmlformats.org/drawingml/2006/table">
            <a:tbl>
              <a:tblPr firstRow="1" firstCol="1" lastRow="1" lastCol="1" bandRow="1" bandCol="1">
                <a:tableStyleId>{69CF1AB2-1976-4502-BF36-3FF5EA218861}</a:tableStyleId>
              </a:tblPr>
              <a:tblGrid>
                <a:gridCol w="1572663"/>
                <a:gridCol w="1429695"/>
                <a:gridCol w="1429695"/>
                <a:gridCol w="1429695"/>
                <a:gridCol w="1429695"/>
                <a:gridCol w="1429695"/>
              </a:tblGrid>
              <a:tr h="472496">
                <a:tc>
                  <a:txBody>
                    <a:bodyPr/>
                    <a:lstStyle/>
                    <a:p>
                      <a:pPr marL="0" marR="0" algn="r">
                        <a:spcBef>
                          <a:spcPts val="0"/>
                        </a:spcBef>
                        <a:spcAft>
                          <a:spcPts val="0"/>
                        </a:spcAft>
                      </a:pPr>
                      <a:r>
                        <a:rPr lang="en-US" sz="1800" b="0" i="1" dirty="0">
                          <a:effectLst/>
                        </a:rPr>
                        <a:t>Accuracy</a:t>
                      </a:r>
                      <a:endParaRPr lang="en-US" sz="1800" b="0"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100%</a:t>
                      </a:r>
                      <a:endParaRPr lang="en-US" sz="1800"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95.45%</a:t>
                      </a:r>
                      <a:endParaRPr lang="en-US" sz="1800"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87.5%</a:t>
                      </a:r>
                      <a:endParaRPr lang="en-US" sz="1800"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91.68%</a:t>
                      </a:r>
                      <a:endParaRPr lang="en-US" sz="1800"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90.18%</a:t>
                      </a:r>
                      <a:endParaRPr lang="en-US" sz="1800" dirty="0">
                        <a:effectLst/>
                        <a:latin typeface="Times New Roman"/>
                        <a:ea typeface="SimSun"/>
                      </a:endParaRPr>
                    </a:p>
                  </a:txBody>
                  <a:tcPr marL="68580" marR="68580" marT="0" marB="0" anchor="ctr"/>
                </a:tc>
              </a:tr>
            </a:tbl>
          </a:graphicData>
        </a:graphic>
      </p:graphicFrame>
      <p:sp>
        <p:nvSpPr>
          <p:cNvPr id="8"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75</a:t>
            </a:fld>
            <a:endParaRPr lang="en-US" dirty="0">
              <a:solidFill>
                <a:srgbClr val="000000">
                  <a:tint val="75000"/>
                </a:srgbClr>
              </a:solidFill>
            </a:endParaRPr>
          </a:p>
        </p:txBody>
      </p:sp>
    </p:spTree>
    <p:extLst>
      <p:ext uri="{BB962C8B-B14F-4D97-AF65-F5344CB8AC3E}">
        <p14:creationId xmlns:p14="http://schemas.microsoft.com/office/powerpoint/2010/main" val="22966532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25318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200" i="0" dirty="0">
                <a:latin typeface="Arial" panose="020B0604020202020204" pitchFamily="34" charset="0"/>
                <a:cs typeface="Arial" panose="020B0604020202020204" pitchFamily="34" charset="0"/>
              </a:rPr>
              <a:t>The  </a:t>
            </a:r>
            <a:r>
              <a:rPr lang="en-US" sz="2200" i="0" dirty="0" smtClean="0">
                <a:latin typeface="Arial" panose="020B0604020202020204" pitchFamily="34" charset="0"/>
                <a:cs typeface="Arial" panose="020B0604020202020204" pitchFamily="34" charset="0"/>
              </a:rPr>
              <a:t>flowchart </a:t>
            </a:r>
            <a:r>
              <a:rPr lang="en-US" sz="2200" i="0" dirty="0">
                <a:latin typeface="Arial" panose="020B0604020202020204" pitchFamily="34" charset="0"/>
                <a:cs typeface="Arial" panose="020B0604020202020204" pitchFamily="34" charset="0"/>
              </a:rPr>
              <a:t>of the </a:t>
            </a:r>
            <a:r>
              <a:rPr lang="en-US" sz="2200" i="0" dirty="0" smtClean="0">
                <a:latin typeface="Arial" panose="020B0604020202020204" pitchFamily="34" charset="0"/>
                <a:cs typeface="Arial" panose="020B0604020202020204" pitchFamily="34" charset="0"/>
              </a:rPr>
              <a:t>automated MS </a:t>
            </a:r>
            <a:r>
              <a:rPr lang="en-US" sz="2200" i="0" dirty="0">
                <a:latin typeface="Arial" panose="020B0604020202020204" pitchFamily="34" charset="0"/>
                <a:cs typeface="Arial" panose="020B0604020202020204" pitchFamily="34" charset="0"/>
              </a:rPr>
              <a:t>lesion segmentation process. Steps involving the pseudo-RGB images are highlighted cyan. The subsequent steps using the transformed pseudo-grayscale image are highlighted in light gray.</a:t>
            </a:r>
            <a:endParaRPr lang="en-US" sz="2200"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Automated </a:t>
            </a:r>
            <a:r>
              <a:rPr lang="en-US" sz="1500" b="1" dirty="0">
                <a:solidFill>
                  <a:srgbClr val="CC0000"/>
                </a:solidFill>
              </a:rPr>
              <a:t>Segmentation of MS lesions </a:t>
            </a:r>
            <a:r>
              <a:rPr lang="en-US" sz="1500" b="1" dirty="0" smtClean="0">
                <a:solidFill>
                  <a:srgbClr val="CC0000"/>
                </a:solidFill>
              </a:rPr>
              <a:t>with Contrast </a:t>
            </a:r>
            <a:r>
              <a:rPr lang="en-US" sz="1500" b="1" dirty="0">
                <a:solidFill>
                  <a:srgbClr val="CC0000"/>
                </a:solidFill>
              </a:rPr>
              <a:t>Transformations</a:t>
            </a:r>
            <a:endParaRPr lang="en-US" sz="1400" dirty="0" smtClean="0">
              <a:solidFill>
                <a:srgbClr val="CC0000"/>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295400" y="2667000"/>
            <a:ext cx="6934200" cy="4191000"/>
          </a:xfrm>
          <a:prstGeom prst="rect">
            <a:avLst/>
          </a:prstGeom>
        </p:spPr>
      </p:pic>
      <p:sp>
        <p:nvSpPr>
          <p:cNvPr id="6"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76</a:t>
            </a:fld>
            <a:endParaRPr lang="en-US" dirty="0">
              <a:solidFill>
                <a:srgbClr val="000000">
                  <a:tint val="75000"/>
                </a:srgbClr>
              </a:solidFill>
            </a:endParaRPr>
          </a:p>
        </p:txBody>
      </p:sp>
    </p:spTree>
    <p:extLst>
      <p:ext uri="{BB962C8B-B14F-4D97-AF65-F5344CB8AC3E}">
        <p14:creationId xmlns:p14="http://schemas.microsoft.com/office/powerpoint/2010/main" val="23671897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25318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200" i="0" dirty="0" smtClean="0">
                <a:latin typeface="Arial" panose="020B0604020202020204" pitchFamily="34" charset="0"/>
                <a:ea typeface="Times New Roman" pitchFamily="18" charset="0"/>
                <a:cs typeface="Arial" panose="020B0604020202020204" pitchFamily="34" charset="0"/>
              </a:rPr>
              <a:t>The failure of IJM alone to segment the MS lesions can be traced to the partial volumes dominating the sub-clustering process. These can be removed via a 3D edge mask.</a:t>
            </a:r>
            <a:endParaRPr lang="en-US" sz="2200"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Automated </a:t>
            </a:r>
            <a:r>
              <a:rPr lang="en-US" sz="1500" b="1" dirty="0">
                <a:solidFill>
                  <a:srgbClr val="CC0000"/>
                </a:solidFill>
              </a:rPr>
              <a:t>Segmentation of MS lesions </a:t>
            </a:r>
            <a:r>
              <a:rPr lang="en-US" sz="1500" b="1" dirty="0" smtClean="0">
                <a:solidFill>
                  <a:srgbClr val="CC0000"/>
                </a:solidFill>
              </a:rPr>
              <a:t>with Contrast </a:t>
            </a:r>
            <a:r>
              <a:rPr lang="en-US" sz="1500" b="1" dirty="0">
                <a:solidFill>
                  <a:srgbClr val="CC0000"/>
                </a:solidFill>
              </a:rPr>
              <a:t>Transformations</a:t>
            </a:r>
            <a:endParaRPr lang="en-US" sz="1400" dirty="0" smtClean="0">
              <a:solidFill>
                <a:srgbClr val="CC0000"/>
              </a:solidFill>
            </a:endParaRPr>
          </a:p>
        </p:txBody>
      </p:sp>
      <p:pic>
        <p:nvPicPr>
          <p:cNvPr id="6" name="Picture 5"/>
          <p:cNvPicPr/>
          <p:nvPr/>
        </p:nvPicPr>
        <p:blipFill>
          <a:blip r:embed="rId2"/>
          <a:stretch>
            <a:fillRect/>
          </a:stretch>
        </p:blipFill>
        <p:spPr>
          <a:xfrm>
            <a:off x="787400" y="2819399"/>
            <a:ext cx="2794000" cy="3167063"/>
          </a:xfrm>
          <a:prstGeom prst="rect">
            <a:avLst/>
          </a:prstGeom>
        </p:spPr>
      </p:pic>
      <p:pic>
        <p:nvPicPr>
          <p:cNvPr id="7" name="Picture 6"/>
          <p:cNvPicPr/>
          <p:nvPr/>
        </p:nvPicPr>
        <p:blipFill rotWithShape="1">
          <a:blip r:embed="rId3"/>
          <a:srcRect l="24256" t="9756" r="24379" b="20326"/>
          <a:stretch/>
        </p:blipFill>
        <p:spPr bwMode="auto">
          <a:xfrm>
            <a:off x="5611812" y="2819400"/>
            <a:ext cx="2693988" cy="3167063"/>
          </a:xfrm>
          <a:prstGeom prst="rect">
            <a:avLst/>
          </a:prstGeom>
          <a:ln>
            <a:noFill/>
          </a:ln>
          <a:extLst>
            <a:ext uri="{53640926-AAD7-44D8-BBD7-CCE9431645EC}">
              <a14:shadowObscured xmlns:a14="http://schemas.microsoft.com/office/drawing/2010/main"/>
            </a:ext>
          </a:extLst>
        </p:spPr>
      </p:pic>
      <p:sp>
        <p:nvSpPr>
          <p:cNvPr id="8" name="Right Arrow 7"/>
          <p:cNvSpPr/>
          <p:nvPr/>
        </p:nvSpPr>
        <p:spPr bwMode="auto">
          <a:xfrm>
            <a:off x="4085114" y="4038600"/>
            <a:ext cx="1080655" cy="629392"/>
          </a:xfrm>
          <a:prstGeom prst="rightArrow">
            <a:avLst/>
          </a:prstGeom>
          <a:solidFill>
            <a:schemeClr val="accent1">
              <a:lumMod val="40000"/>
              <a:lumOff val="60000"/>
            </a:schemeClr>
          </a:solidFill>
          <a:ln w="12700" cap="flat" cmpd="sng" algn="ctr">
            <a:solidFill>
              <a:srgbClr val="CC0000"/>
            </a:solidFill>
            <a:prstDash val="solid"/>
            <a:round/>
            <a:headEnd type="none" w="med" len="med"/>
            <a:tailEnd type="none" w="med" len="med"/>
          </a:ln>
          <a:effectLst/>
        </p:spPr>
        <p:txBody>
          <a:bodyPr vert="horz" wrap="square" lIns="438912" tIns="219456" rIns="438912" bIns="219456" numCol="1" rtlCol="0" anchor="t" anchorCtr="0" compatLnSpc="1">
            <a:prstTxWarp prst="textNoShape">
              <a:avLst/>
            </a:prstTxWarp>
          </a:bodyPr>
          <a:lstStyle/>
          <a:p>
            <a:pPr defTabSz="4179888" fontAlgn="base">
              <a:spcBef>
                <a:spcPct val="0"/>
              </a:spcBef>
              <a:spcAft>
                <a:spcPct val="0"/>
              </a:spcAft>
            </a:pPr>
            <a:endParaRPr lang="en-US" sz="8200">
              <a:solidFill>
                <a:srgbClr val="000000"/>
              </a:solidFill>
              <a:latin typeface="Arial" charset="0"/>
            </a:endParaRPr>
          </a:p>
        </p:txBody>
      </p:sp>
      <p:sp>
        <p:nvSpPr>
          <p:cNvPr id="9" name="Slide Number Placeholder 4"/>
          <p:cNvSpPr>
            <a:spLocks noGrp="1"/>
          </p:cNvSpPr>
          <p:nvPr>
            <p:ph type="sldNum" sz="quarter" idx="10"/>
          </p:nvPr>
        </p:nvSpPr>
        <p:spPr>
          <a:xfrm>
            <a:off x="8597900" y="6416675"/>
            <a:ext cx="498475" cy="365125"/>
          </a:xfrm>
        </p:spPr>
        <p:txBody>
          <a:bodyPr/>
          <a:lstStyle/>
          <a:p>
            <a:pPr>
              <a:defRPr/>
            </a:pPr>
            <a:fld id="{0D213620-EA4B-467D-A559-4D06AF0A2971}" type="slidenum">
              <a:rPr lang="en-US">
                <a:solidFill>
                  <a:srgbClr val="000000">
                    <a:tint val="75000"/>
                  </a:srgbClr>
                </a:solidFill>
              </a:rPr>
              <a:pPr>
                <a:defRPr/>
              </a:pPr>
              <a:t>77</a:t>
            </a:fld>
            <a:endParaRPr lang="en-US" dirty="0">
              <a:solidFill>
                <a:srgbClr val="000000">
                  <a:tint val="75000"/>
                </a:srgbClr>
              </a:solidFill>
            </a:endParaRPr>
          </a:p>
        </p:txBody>
      </p:sp>
    </p:spTree>
    <p:extLst>
      <p:ext uri="{BB962C8B-B14F-4D97-AF65-F5344CB8AC3E}">
        <p14:creationId xmlns:p14="http://schemas.microsoft.com/office/powerpoint/2010/main" val="18153946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25318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200" i="0" dirty="0" smtClean="0">
                <a:latin typeface="Arial" panose="020B0604020202020204" pitchFamily="34" charset="0"/>
                <a:ea typeface="Times New Roman" pitchFamily="18" charset="0"/>
                <a:cs typeface="Arial" panose="020B0604020202020204" pitchFamily="34" charset="0"/>
              </a:rPr>
              <a:t>A particular pseudo-grayscale </a:t>
            </a:r>
            <a:r>
              <a:rPr lang="en-US" sz="2200" i="0" dirty="0">
                <a:latin typeface="Arial" panose="020B0604020202020204" pitchFamily="34" charset="0"/>
                <a:ea typeface="Times New Roman" pitchFamily="18" charset="0"/>
                <a:cs typeface="Arial" panose="020B0604020202020204" pitchFamily="34" charset="0"/>
              </a:rPr>
              <a:t>transformation </a:t>
            </a:r>
            <a:r>
              <a:rPr lang="en-US" sz="2200" i="0" dirty="0" smtClean="0">
                <a:latin typeface="Arial" panose="020B0604020202020204" pitchFamily="34" charset="0"/>
                <a:ea typeface="Times New Roman" pitchFamily="18" charset="0"/>
                <a:cs typeface="Arial" panose="020B0604020202020204" pitchFamily="34" charset="0"/>
              </a:rPr>
              <a:t>enhances the contrast between normal and MS lesion tissue. </a:t>
            </a:r>
          </a:p>
          <a:p>
            <a:pPr marL="0" lvl="2" indent="0" eaLnBrk="1" hangingPunct="1">
              <a:spcBef>
                <a:spcPct val="20000"/>
              </a:spcBef>
              <a:buClr>
                <a:srgbClr val="C00000"/>
              </a:buClr>
              <a:buFont typeface="Courier New" pitchFamily="49" charset="0"/>
              <a:buChar char="o"/>
            </a:pPr>
            <a:r>
              <a:rPr lang="en-US" sz="2200" i="0" dirty="0">
                <a:latin typeface="Arial" panose="020B0604020202020204" pitchFamily="34" charset="0"/>
                <a:ea typeface="Times New Roman" pitchFamily="18" charset="0"/>
                <a:cs typeface="Arial" panose="020B0604020202020204" pitchFamily="34" charset="0"/>
              </a:rPr>
              <a:t> </a:t>
            </a:r>
            <a:r>
              <a:rPr lang="en-US" sz="2200" i="0" dirty="0" smtClean="0">
                <a:latin typeface="Arial" panose="020B0604020202020204" pitchFamily="34" charset="0"/>
                <a:ea typeface="Times New Roman" pitchFamily="18" charset="0"/>
                <a:cs typeface="Arial" panose="020B0604020202020204" pitchFamily="34" charset="0"/>
              </a:rPr>
              <a:t> Statistical methods are used to determine discrete &amp; fuzzy labels.</a:t>
            </a:r>
            <a:endParaRPr lang="en-US" sz="2200"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Automated </a:t>
            </a:r>
            <a:r>
              <a:rPr lang="en-US" sz="1500" b="1" dirty="0">
                <a:solidFill>
                  <a:srgbClr val="CC0000"/>
                </a:solidFill>
              </a:rPr>
              <a:t>Segmentation of MS lesions </a:t>
            </a:r>
            <a:r>
              <a:rPr lang="en-US" sz="1500" b="1" dirty="0" smtClean="0">
                <a:solidFill>
                  <a:srgbClr val="CC0000"/>
                </a:solidFill>
              </a:rPr>
              <a:t>with Contrast </a:t>
            </a:r>
            <a:r>
              <a:rPr lang="en-US" sz="1500" b="1" dirty="0">
                <a:solidFill>
                  <a:srgbClr val="CC0000"/>
                </a:solidFill>
              </a:rPr>
              <a:t>Transformations</a:t>
            </a:r>
            <a:endParaRPr lang="en-US" sz="1400" dirty="0" smtClean="0">
              <a:solidFill>
                <a:srgbClr val="CC0000"/>
              </a:solidFill>
            </a:endParaRPr>
          </a:p>
        </p:txBody>
      </p:sp>
      <p:pic>
        <p:nvPicPr>
          <p:cNvPr id="6" name="Picture 5"/>
          <p:cNvPicPr/>
          <p:nvPr/>
        </p:nvPicPr>
        <p:blipFill>
          <a:blip r:embed="rId2"/>
          <a:stretch>
            <a:fillRect/>
          </a:stretch>
        </p:blipFill>
        <p:spPr>
          <a:xfrm>
            <a:off x="0" y="2971800"/>
            <a:ext cx="2413000" cy="2895601"/>
          </a:xfrm>
          <a:prstGeom prst="rect">
            <a:avLst/>
          </a:prstGeom>
        </p:spPr>
      </p:pic>
      <p:pic>
        <p:nvPicPr>
          <p:cNvPr id="9" name="Picture 8"/>
          <p:cNvPicPr/>
          <p:nvPr/>
        </p:nvPicPr>
        <p:blipFill>
          <a:blip r:embed="rId3"/>
          <a:stretch>
            <a:fillRect/>
          </a:stretch>
        </p:blipFill>
        <p:spPr>
          <a:xfrm>
            <a:off x="2362200" y="2971800"/>
            <a:ext cx="2314812" cy="2895601"/>
          </a:xfrm>
          <a:prstGeom prst="rect">
            <a:avLst/>
          </a:prstGeom>
        </p:spPr>
      </p:pic>
      <p:pic>
        <p:nvPicPr>
          <p:cNvPr id="10" name="Picture 9"/>
          <p:cNvPicPr/>
          <p:nvPr/>
        </p:nvPicPr>
        <p:blipFill>
          <a:blip r:embed="rId4"/>
          <a:stretch>
            <a:fillRect/>
          </a:stretch>
        </p:blipFill>
        <p:spPr>
          <a:xfrm>
            <a:off x="4648200" y="2971800"/>
            <a:ext cx="2209801" cy="2895601"/>
          </a:xfrm>
          <a:prstGeom prst="rect">
            <a:avLst/>
          </a:prstGeom>
        </p:spPr>
      </p:pic>
      <p:sp>
        <p:nvSpPr>
          <p:cNvPr id="11" name="TextBox 10"/>
          <p:cNvSpPr txBox="1"/>
          <p:nvPr/>
        </p:nvSpPr>
        <p:spPr>
          <a:xfrm>
            <a:off x="253894" y="6143934"/>
            <a:ext cx="1879706"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charset="0"/>
              </a:rPr>
              <a:t>Color Mapped Data</a:t>
            </a:r>
            <a:endParaRPr lang="en-US" sz="1400" dirty="0">
              <a:solidFill>
                <a:srgbClr val="000000"/>
              </a:solidFill>
              <a:latin typeface="Arial" charset="0"/>
            </a:endParaRPr>
          </a:p>
        </p:txBody>
      </p:sp>
      <p:sp>
        <p:nvSpPr>
          <p:cNvPr id="12" name="TextBox 11"/>
          <p:cNvSpPr txBox="1"/>
          <p:nvPr/>
        </p:nvSpPr>
        <p:spPr>
          <a:xfrm>
            <a:off x="2743200" y="6154853"/>
            <a:ext cx="1687448"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charset="0"/>
              </a:rPr>
              <a:t>Pseudo-Grayscale</a:t>
            </a:r>
            <a:endParaRPr lang="en-US" sz="1400" dirty="0">
              <a:solidFill>
                <a:srgbClr val="000000"/>
              </a:solidFill>
              <a:latin typeface="Arial" charset="0"/>
            </a:endParaRPr>
          </a:p>
        </p:txBody>
      </p:sp>
      <p:sp>
        <p:nvSpPr>
          <p:cNvPr id="13" name="TextBox 12"/>
          <p:cNvSpPr txBox="1"/>
          <p:nvPr/>
        </p:nvSpPr>
        <p:spPr>
          <a:xfrm>
            <a:off x="5246752" y="6143933"/>
            <a:ext cx="1687448"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charset="0"/>
              </a:rPr>
              <a:t>Discrete labels</a:t>
            </a:r>
            <a:endParaRPr lang="en-US" sz="1400" dirty="0">
              <a:solidFill>
                <a:srgbClr val="000000"/>
              </a:solidFill>
              <a:latin typeface="Arial" charset="0"/>
            </a:endParaRPr>
          </a:p>
        </p:txBody>
      </p:sp>
      <p:pic>
        <p:nvPicPr>
          <p:cNvPr id="14" name="Picture 13"/>
          <p:cNvPicPr/>
          <p:nvPr/>
        </p:nvPicPr>
        <p:blipFill>
          <a:blip r:embed="rId5"/>
          <a:stretch>
            <a:fillRect/>
          </a:stretch>
        </p:blipFill>
        <p:spPr>
          <a:xfrm>
            <a:off x="6798860" y="2971800"/>
            <a:ext cx="2345140" cy="2895601"/>
          </a:xfrm>
          <a:prstGeom prst="rect">
            <a:avLst/>
          </a:prstGeom>
        </p:spPr>
      </p:pic>
      <p:sp>
        <p:nvSpPr>
          <p:cNvPr id="15" name="TextBox 14"/>
          <p:cNvSpPr txBox="1"/>
          <p:nvPr/>
        </p:nvSpPr>
        <p:spPr>
          <a:xfrm>
            <a:off x="7467600" y="6143934"/>
            <a:ext cx="1687448" cy="307777"/>
          </a:xfrm>
          <a:prstGeom prst="rect">
            <a:avLst/>
          </a:prstGeom>
          <a:solidFill>
            <a:schemeClr val="bg1"/>
          </a:solidFill>
        </p:spPr>
        <p:txBody>
          <a:bodyPr wrap="square" rtlCol="0">
            <a:spAutoFit/>
          </a:bodyPr>
          <a:lstStyle/>
          <a:p>
            <a:pPr fontAlgn="base">
              <a:spcBef>
                <a:spcPct val="0"/>
              </a:spcBef>
              <a:spcAft>
                <a:spcPct val="0"/>
              </a:spcAft>
            </a:pPr>
            <a:r>
              <a:rPr lang="en-US" sz="1400" dirty="0" smtClean="0">
                <a:solidFill>
                  <a:srgbClr val="000000"/>
                </a:solidFill>
                <a:latin typeface="Arial" charset="0"/>
              </a:rPr>
              <a:t>Fuzzy labels</a:t>
            </a:r>
            <a:endParaRPr lang="en-US" sz="1400" dirty="0">
              <a:solidFill>
                <a:srgbClr val="000000"/>
              </a:solidFill>
              <a:latin typeface="Arial" charset="0"/>
            </a:endParaRPr>
          </a:p>
        </p:txBody>
      </p:sp>
      <p:sp>
        <p:nvSpPr>
          <p:cNvPr id="16"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78</a:t>
            </a:fld>
            <a:endParaRPr lang="en-US" dirty="0">
              <a:solidFill>
                <a:srgbClr val="000000">
                  <a:tint val="75000"/>
                </a:srgbClr>
              </a:solidFill>
            </a:endParaRPr>
          </a:p>
        </p:txBody>
      </p:sp>
    </p:spTree>
    <p:extLst>
      <p:ext uri="{BB962C8B-B14F-4D97-AF65-F5344CB8AC3E}">
        <p14:creationId xmlns:p14="http://schemas.microsoft.com/office/powerpoint/2010/main" val="25376000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25318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200" i="0" dirty="0" smtClean="0">
                <a:latin typeface="Arial" panose="020B0604020202020204" pitchFamily="34" charset="0"/>
                <a:ea typeface="Times New Roman" pitchFamily="18" charset="0"/>
                <a:cs typeface="Arial" panose="020B0604020202020204" pitchFamily="34" charset="0"/>
              </a:rPr>
              <a:t>Comparison with </a:t>
            </a:r>
            <a:r>
              <a:rPr lang="en-US" sz="2200" i="0" dirty="0" smtClean="0">
                <a:latin typeface="Arial" panose="020B0604020202020204" pitchFamily="34" charset="0"/>
                <a:ea typeface="Times New Roman" pitchFamily="18" charset="0"/>
                <a:cs typeface="Arial" panose="020B0604020202020204" pitchFamily="34" charset="0"/>
              </a:rPr>
              <a:t>ground truth of </a:t>
            </a:r>
            <a:r>
              <a:rPr lang="en-US" sz="2200" i="0" dirty="0" err="1" smtClean="0">
                <a:latin typeface="Arial" panose="020B0604020202020204" pitchFamily="34" charset="0"/>
                <a:ea typeface="Times New Roman" pitchFamily="18" charset="0"/>
                <a:cs typeface="Arial" panose="020B0604020202020204" pitchFamily="34" charset="0"/>
              </a:rPr>
              <a:t>BrainWeb’s</a:t>
            </a:r>
            <a:r>
              <a:rPr lang="en-US" sz="2200" i="0" dirty="0" smtClean="0">
                <a:latin typeface="Arial" panose="020B0604020202020204" pitchFamily="34" charset="0"/>
                <a:ea typeface="Times New Roman" pitchFamily="18" charset="0"/>
                <a:cs typeface="Arial" panose="020B0604020202020204" pitchFamily="34" charset="0"/>
              </a:rPr>
              <a:t> brain </a:t>
            </a:r>
            <a:r>
              <a:rPr lang="en-US" sz="2200" i="0" dirty="0">
                <a:latin typeface="Arial" panose="020B0604020202020204" pitchFamily="34" charset="0"/>
                <a:ea typeface="Times New Roman" pitchFamily="18" charset="0"/>
                <a:cs typeface="Arial" panose="020B0604020202020204" pitchFamily="34" charset="0"/>
              </a:rPr>
              <a:t>(</a:t>
            </a:r>
            <a:r>
              <a:rPr lang="en-US" sz="2200" i="0" dirty="0" smtClean="0">
                <a:latin typeface="Arial" panose="020B0604020202020204" pitchFamily="34" charset="0"/>
                <a:ea typeface="Times New Roman" pitchFamily="18" charset="0"/>
                <a:cs typeface="Arial" panose="020B0604020202020204" pitchFamily="34" charset="0"/>
              </a:rPr>
              <a:t>moderate MS).</a:t>
            </a:r>
            <a:endParaRPr lang="en-US" sz="2200"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Automated </a:t>
            </a:r>
            <a:r>
              <a:rPr lang="en-US" sz="1500" b="1" dirty="0">
                <a:solidFill>
                  <a:srgbClr val="CC0000"/>
                </a:solidFill>
              </a:rPr>
              <a:t>Segmentation of MS lesions </a:t>
            </a:r>
            <a:r>
              <a:rPr lang="en-US" sz="1500" b="1" dirty="0" smtClean="0">
                <a:solidFill>
                  <a:srgbClr val="CC0000"/>
                </a:solidFill>
              </a:rPr>
              <a:t>with Contrast </a:t>
            </a:r>
            <a:r>
              <a:rPr lang="en-US" sz="1500" b="1" dirty="0">
                <a:solidFill>
                  <a:srgbClr val="CC0000"/>
                </a:solidFill>
              </a:rPr>
              <a:t>Transformations</a:t>
            </a:r>
            <a:endParaRPr lang="en-US" sz="1400" dirty="0" smtClean="0">
              <a:solidFill>
                <a:srgbClr val="CC0000"/>
              </a:solidFill>
            </a:endParaRPr>
          </a:p>
        </p:txBody>
      </p:sp>
      <p:pic>
        <p:nvPicPr>
          <p:cNvPr id="16" name="Picture 15"/>
          <p:cNvPicPr/>
          <p:nvPr/>
        </p:nvPicPr>
        <p:blipFill>
          <a:blip r:embed="rId2"/>
          <a:stretch>
            <a:fillRect/>
          </a:stretch>
        </p:blipFill>
        <p:spPr>
          <a:xfrm>
            <a:off x="1524000" y="2073592"/>
            <a:ext cx="6248400" cy="4784408"/>
          </a:xfrm>
          <a:prstGeom prst="rect">
            <a:avLst/>
          </a:prstGeom>
        </p:spPr>
      </p:pic>
      <p:sp>
        <p:nvSpPr>
          <p:cNvPr id="5"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79</a:t>
            </a:fld>
            <a:endParaRPr lang="en-US" dirty="0">
              <a:solidFill>
                <a:srgbClr val="000000">
                  <a:tint val="75000"/>
                </a:srgbClr>
              </a:solidFill>
            </a:endParaRPr>
          </a:p>
        </p:txBody>
      </p:sp>
    </p:spTree>
    <p:extLst>
      <p:ext uri="{BB962C8B-B14F-4D97-AF65-F5344CB8AC3E}">
        <p14:creationId xmlns:p14="http://schemas.microsoft.com/office/powerpoint/2010/main" val="745173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algn="l" eaLnBrk="1" hangingPunct="1">
              <a:defRPr/>
            </a:pPr>
            <a:r>
              <a:rPr lang="ko-KR" altLang="en-US" smtClean="0">
                <a:solidFill>
                  <a:srgbClr val="66FF66"/>
                </a:solidFill>
                <a:ea typeface="굴림" pitchFamily="50" charset="-127"/>
              </a:rPr>
              <a:t>	</a:t>
            </a:r>
            <a:r>
              <a:rPr lang="en-US" altLang="ko-KR" smtClean="0">
                <a:solidFill>
                  <a:srgbClr val="66FF66"/>
                </a:solidFill>
                <a:ea typeface="굴림" pitchFamily="50" charset="-127"/>
              </a:rPr>
              <a:t>Zigzag Edge States: </a:t>
            </a:r>
            <a:r>
              <a:rPr lang="en-US" altLang="ko-KR" smtClean="0">
                <a:solidFill>
                  <a:srgbClr val="66FF66"/>
                </a:solidFill>
                <a:latin typeface="Symbol" pitchFamily="18" charset="2"/>
                <a:ea typeface="굴림" pitchFamily="50" charset="-127"/>
              </a:rPr>
              <a:t>D</a:t>
            </a:r>
            <a:endParaRPr lang="en-US" altLang="ko-KR" i="1" smtClean="0">
              <a:solidFill>
                <a:srgbClr val="66FF66"/>
              </a:solidFill>
              <a:ea typeface="굴림" pitchFamily="50" charset="-127"/>
            </a:endParaRPr>
          </a:p>
        </p:txBody>
      </p:sp>
      <p:sp>
        <p:nvSpPr>
          <p:cNvPr id="7171" name="Text Box 6"/>
          <p:cNvSpPr txBox="1">
            <a:spLocks noChangeArrowheads="1"/>
          </p:cNvSpPr>
          <p:nvPr/>
        </p:nvSpPr>
        <p:spPr bwMode="auto">
          <a:xfrm>
            <a:off x="1219200" y="5715000"/>
            <a:ext cx="7924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ltLang="ko-KR" sz="2000" smtClean="0">
                <a:solidFill>
                  <a:srgbClr val="FFFFFF"/>
                </a:solidFill>
                <a:ea typeface="Gulim" pitchFamily="34" charset="-127"/>
              </a:rPr>
              <a:t>Current carrying edge states in the gap. They go far from K points.</a:t>
            </a:r>
          </a:p>
        </p:txBody>
      </p:sp>
      <p:sp>
        <p:nvSpPr>
          <p:cNvPr id="7172" name="Rectangle 7"/>
          <p:cNvSpPr>
            <a:spLocks noChangeArrowheads="1"/>
          </p:cNvSpPr>
          <p:nvPr/>
        </p:nvSpPr>
        <p:spPr bwMode="auto">
          <a:xfrm>
            <a:off x="3276600" y="0"/>
            <a:ext cx="2895600" cy="457200"/>
          </a:xfrm>
          <a:prstGeom prst="rect">
            <a:avLst/>
          </a:prstGeom>
          <a:solidFill>
            <a:srgbClr val="808080"/>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7173" name="Rectangle 8"/>
          <p:cNvSpPr>
            <a:spLocks noChangeArrowheads="1"/>
          </p:cNvSpPr>
          <p:nvPr/>
        </p:nvSpPr>
        <p:spPr bwMode="auto">
          <a:xfrm>
            <a:off x="6172200" y="0"/>
            <a:ext cx="2971800" cy="457200"/>
          </a:xfrm>
          <a:prstGeom prst="rect">
            <a:avLst/>
          </a:prstGeom>
          <a:solidFill>
            <a:schemeClr val="bg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ko-KR" altLang="en-US" smtClean="0">
              <a:solidFill>
                <a:srgbClr val="FFFFFF"/>
              </a:solidFill>
              <a:ea typeface="Gulim" pitchFamily="34" charset="-127"/>
            </a:endParaRPr>
          </a:p>
        </p:txBody>
      </p:sp>
      <p:sp>
        <p:nvSpPr>
          <p:cNvPr id="7174" name="Rectangle 9"/>
          <p:cNvSpPr>
            <a:spLocks noChangeArrowheads="1"/>
          </p:cNvSpPr>
          <p:nvPr/>
        </p:nvSpPr>
        <p:spPr bwMode="auto">
          <a:xfrm>
            <a:off x="0" y="0"/>
            <a:ext cx="3276600" cy="457200"/>
          </a:xfrm>
          <a:prstGeom prst="rect">
            <a:avLst/>
          </a:prstGeom>
          <a:solidFill>
            <a:srgbClr val="993300"/>
          </a:solidFill>
          <a:ln>
            <a:noFill/>
          </a:ln>
          <a:effectLst/>
          <a:extLst>
            <a:ext uri="{91240B29-F687-4F45-9708-019B960494DF}">
              <a14:hiddenLine xmlns:a14="http://schemas.microsoft.com/office/drawing/2010/main" w="76200" algn="ctr">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66FF66"/>
                </a:solidFill>
                <a:ea typeface="Gulim" pitchFamily="34" charset="-127"/>
              </a:rPr>
              <a:t>ZIGZAG: </a:t>
            </a:r>
            <a:r>
              <a:rPr lang="en-US" altLang="ko-KR" smtClean="0">
                <a:solidFill>
                  <a:srgbClr val="66FF66"/>
                </a:solidFill>
                <a:latin typeface="Century Schoolbook" pitchFamily="18" charset="0"/>
                <a:ea typeface="Gulim" pitchFamily="34" charset="-127"/>
              </a:rPr>
              <a:t>38 </a:t>
            </a:r>
            <a:r>
              <a:rPr lang="en-US" altLang="ko-KR" smtClean="0">
                <a:solidFill>
                  <a:srgbClr val="66FF66"/>
                </a:solidFill>
                <a:ea typeface="Gulim" pitchFamily="34" charset="-127"/>
              </a:rPr>
              <a:t>unit cells </a:t>
            </a:r>
            <a:r>
              <a:rPr lang="en-US" altLang="ko-KR" smtClean="0">
                <a:solidFill>
                  <a:srgbClr val="66FF66"/>
                </a:solidFill>
                <a:latin typeface="Math1" pitchFamily="2" charset="2"/>
                <a:ea typeface="Gulim" pitchFamily="34" charset="-127"/>
              </a:rPr>
              <a:t>@</a:t>
            </a:r>
            <a:r>
              <a:rPr lang="en-US" altLang="ko-KR" smtClean="0">
                <a:solidFill>
                  <a:srgbClr val="66FF66"/>
                </a:solidFill>
                <a:ea typeface="Gulim" pitchFamily="34" charset="-127"/>
              </a:rPr>
              <a:t> </a:t>
            </a:r>
            <a:r>
              <a:rPr lang="en-US" altLang="ko-KR" smtClean="0">
                <a:solidFill>
                  <a:srgbClr val="66FF66"/>
                </a:solidFill>
                <a:latin typeface="Century Schoolbook" pitchFamily="18" charset="0"/>
                <a:ea typeface="Gulim" pitchFamily="34" charset="-127"/>
              </a:rPr>
              <a:t>18</a:t>
            </a:r>
            <a:r>
              <a:rPr lang="en-US" altLang="ko-KR" smtClean="0">
                <a:solidFill>
                  <a:srgbClr val="66FF66"/>
                </a:solidFill>
                <a:ea typeface="Gulim" pitchFamily="34" charset="-127"/>
              </a:rPr>
              <a:t> </a:t>
            </a:r>
            <a:r>
              <a:rPr lang="en-US" altLang="ko-KR" smtClean="0">
                <a:solidFill>
                  <a:srgbClr val="66FF66"/>
                </a:solidFill>
                <a:latin typeface="Times New Roman" pitchFamily="18" charset="0"/>
                <a:ea typeface="Gulim" pitchFamily="34" charset="-127"/>
              </a:rPr>
              <a:t>nm</a:t>
            </a:r>
          </a:p>
        </p:txBody>
      </p:sp>
      <p:sp>
        <p:nvSpPr>
          <p:cNvPr id="7175" name="Text Box 11"/>
          <p:cNvSpPr txBox="1">
            <a:spLocks noChangeArrowheads="1"/>
          </p:cNvSpPr>
          <p:nvPr/>
        </p:nvSpPr>
        <p:spPr bwMode="auto">
          <a:xfrm>
            <a:off x="6156325" y="0"/>
            <a:ext cx="29876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i="1" smtClean="0">
                <a:solidFill>
                  <a:srgbClr val="FFCC00"/>
                </a:solidFill>
                <a:latin typeface="Century Schoolbook" pitchFamily="18" charset="0"/>
                <a:ea typeface="Gulim" pitchFamily="34" charset="-127"/>
              </a:rPr>
              <a:t>m</a:t>
            </a:r>
            <a:r>
              <a:rPr lang="en-US" altLang="ko-KR" smtClean="0">
                <a:solidFill>
                  <a:srgbClr val="FFCC00"/>
                </a:solidFill>
                <a:ea typeface="Gulim" pitchFamily="34" charset="-127"/>
              </a:rPr>
              <a:t> </a:t>
            </a:r>
            <a:r>
              <a:rPr lang="en-US" altLang="ko-KR" smtClean="0">
                <a:solidFill>
                  <a:srgbClr val="FFCC00"/>
                </a:solidFill>
                <a:latin typeface="Century Schoolbook" pitchFamily="18" charset="0"/>
                <a:ea typeface="Gulim" pitchFamily="34" charset="-127"/>
              </a:rPr>
              <a:t>= 0.0</a:t>
            </a:r>
            <a:r>
              <a:rPr lang="en-US" altLang="ko-KR" smtClean="0">
                <a:solidFill>
                  <a:srgbClr val="FFCC00"/>
                </a:solidFill>
                <a:ea typeface="Gulim" pitchFamily="34" charset="-127"/>
              </a:rPr>
              <a:t> </a:t>
            </a:r>
            <a:r>
              <a:rPr lang="en-US" altLang="ko-KR" smtClean="0">
                <a:solidFill>
                  <a:srgbClr val="FFCC00"/>
                </a:solidFill>
                <a:latin typeface="Times New Roman" pitchFamily="18" charset="0"/>
                <a:ea typeface="Gulim" pitchFamily="34" charset="-127"/>
              </a:rPr>
              <a:t>eV</a:t>
            </a:r>
          </a:p>
        </p:txBody>
      </p:sp>
      <p:sp>
        <p:nvSpPr>
          <p:cNvPr id="7176" name="Text Box 10"/>
          <p:cNvSpPr txBox="1">
            <a:spLocks noChangeArrowheads="1"/>
          </p:cNvSpPr>
          <p:nvPr/>
        </p:nvSpPr>
        <p:spPr bwMode="auto">
          <a:xfrm>
            <a:off x="3276600" y="0"/>
            <a:ext cx="28194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latin typeface="Symbol" pitchFamily="18" charset="2"/>
                <a:ea typeface="Gulim" pitchFamily="34" charset="-127"/>
              </a:rPr>
              <a:t>D</a:t>
            </a:r>
            <a:r>
              <a:rPr lang="en-US" altLang="ko-KR" smtClean="0">
                <a:solidFill>
                  <a:srgbClr val="FFFFFF"/>
                </a:solidFill>
                <a:ea typeface="Gulim" pitchFamily="34" charset="-127"/>
              </a:rPr>
              <a:t> </a:t>
            </a:r>
            <a:r>
              <a:rPr lang="en-US" altLang="ko-KR" smtClean="0">
                <a:solidFill>
                  <a:srgbClr val="FFFFFF"/>
                </a:solidFill>
                <a:latin typeface="Century Schoolbook" pitchFamily="18" charset="0"/>
                <a:ea typeface="Gulim" pitchFamily="34" charset="-127"/>
              </a:rPr>
              <a:t>= 0.5</a:t>
            </a:r>
            <a:r>
              <a:rPr lang="en-US" altLang="ko-KR" smtClean="0">
                <a:solidFill>
                  <a:srgbClr val="FFFFFF"/>
                </a:solidFill>
                <a:ea typeface="Gulim" pitchFamily="34" charset="-127"/>
              </a:rPr>
              <a:t> </a:t>
            </a:r>
            <a:r>
              <a:rPr lang="en-US" altLang="ko-KR" smtClean="0">
                <a:solidFill>
                  <a:srgbClr val="FFFFFF"/>
                </a:solidFill>
                <a:latin typeface="Times New Roman" pitchFamily="18" charset="0"/>
                <a:ea typeface="Gulim" pitchFamily="34" charset="-127"/>
              </a:rPr>
              <a:t>eV </a:t>
            </a:r>
          </a:p>
        </p:txBody>
      </p:sp>
      <p:sp>
        <p:nvSpPr>
          <p:cNvPr id="7177" name="Text Box 18"/>
          <p:cNvSpPr txBox="1">
            <a:spLocks noChangeArrowheads="1"/>
          </p:cNvSpPr>
          <p:nvPr/>
        </p:nvSpPr>
        <p:spPr bwMode="auto">
          <a:xfrm>
            <a:off x="381000" y="6400800"/>
            <a:ext cx="609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ltLang="ko-KR" sz="1400" smtClean="0">
                <a:solidFill>
                  <a:srgbClr val="FFFFFF"/>
                </a:solidFill>
                <a:ea typeface="Gulim" pitchFamily="34" charset="-127"/>
              </a:rPr>
              <a:t>QSHE:		C.L. Kane and E.J. Mele, PRL </a:t>
            </a:r>
            <a:r>
              <a:rPr lang="en-US" altLang="ko-KR" sz="1400" b="1" smtClean="0">
                <a:solidFill>
                  <a:srgbClr val="FFFFFF"/>
                </a:solidFill>
                <a:ea typeface="Gulim" pitchFamily="34" charset="-127"/>
              </a:rPr>
              <a:t>95</a:t>
            </a:r>
            <a:r>
              <a:rPr lang="en-US" altLang="ko-KR" sz="1400" smtClean="0">
                <a:solidFill>
                  <a:srgbClr val="FFFFFF"/>
                </a:solidFill>
                <a:ea typeface="Gulim" pitchFamily="34" charset="-127"/>
              </a:rPr>
              <a:t>, 226801 (2005)</a:t>
            </a:r>
          </a:p>
        </p:txBody>
      </p:sp>
      <p:pic>
        <p:nvPicPr>
          <p:cNvPr id="7178"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295400"/>
            <a:ext cx="624840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8</a:t>
            </a:fld>
            <a:endParaRPr lang="en-US"/>
          </a:p>
        </p:txBody>
      </p:sp>
    </p:spTree>
    <p:extLst>
      <p:ext uri="{BB962C8B-B14F-4D97-AF65-F5344CB8AC3E}">
        <p14:creationId xmlns:p14="http://schemas.microsoft.com/office/powerpoint/2010/main" val="738419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14366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600" i="0" dirty="0">
                <a:latin typeface="Arial" pitchFamily="34" charset="0"/>
                <a:ea typeface="Times New Roman" pitchFamily="18" charset="0"/>
                <a:cs typeface="Arial" pitchFamily="34" charset="0"/>
              </a:rPr>
              <a:t>Results for the binary discretely labeled MS lesion voxels (foreground) across the entire brain ROI of the mild, moderate and severe MS lesion brain data from </a:t>
            </a:r>
            <a:r>
              <a:rPr lang="en-US" sz="2600" i="0" dirty="0" err="1">
                <a:latin typeface="Arial" pitchFamily="34" charset="0"/>
                <a:ea typeface="Times New Roman" pitchFamily="18" charset="0"/>
                <a:cs typeface="Arial" pitchFamily="34" charset="0"/>
              </a:rPr>
              <a:t>BrainWeb</a:t>
            </a:r>
            <a:r>
              <a:rPr lang="en-US" sz="2600" i="0" dirty="0">
                <a:latin typeface="Arial" pitchFamily="34" charset="0"/>
                <a:ea typeface="Times New Roman" pitchFamily="18" charset="0"/>
                <a:cs typeface="Arial" pitchFamily="34" charset="0"/>
              </a:rPr>
              <a:t>. </a:t>
            </a:r>
            <a:endParaRPr lang="en-US" sz="2600"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Automated </a:t>
            </a:r>
            <a:r>
              <a:rPr lang="en-US" sz="1500" b="1" dirty="0">
                <a:solidFill>
                  <a:srgbClr val="CC0000"/>
                </a:solidFill>
              </a:rPr>
              <a:t>Segmentation of MS lesions </a:t>
            </a:r>
            <a:r>
              <a:rPr lang="en-US" sz="1500" b="1" dirty="0" smtClean="0">
                <a:solidFill>
                  <a:srgbClr val="CC0000"/>
                </a:solidFill>
              </a:rPr>
              <a:t>with Contrast </a:t>
            </a:r>
            <a:r>
              <a:rPr lang="en-US" sz="1500" b="1" dirty="0">
                <a:solidFill>
                  <a:srgbClr val="CC0000"/>
                </a:solidFill>
              </a:rPr>
              <a:t>Transformations</a:t>
            </a:r>
            <a:endParaRPr lang="en-US" sz="1400" dirty="0" smtClean="0">
              <a:solidFill>
                <a:srgbClr val="CC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578058594"/>
              </p:ext>
            </p:extLst>
          </p:nvPr>
        </p:nvGraphicFramePr>
        <p:xfrm>
          <a:off x="381000" y="3048000"/>
          <a:ext cx="8458200" cy="3124200"/>
        </p:xfrm>
        <a:graphic>
          <a:graphicData uri="http://schemas.openxmlformats.org/drawingml/2006/table">
            <a:tbl>
              <a:tblPr>
                <a:tableStyleId>{5C22544A-7EE6-4342-B048-85BDC9FD1C3A}</a:tableStyleId>
              </a:tblPr>
              <a:tblGrid>
                <a:gridCol w="1296614"/>
                <a:gridCol w="1145005"/>
                <a:gridCol w="1145005"/>
                <a:gridCol w="1145005"/>
                <a:gridCol w="1059570"/>
                <a:gridCol w="1418095"/>
                <a:gridCol w="1248906"/>
              </a:tblGrid>
              <a:tr h="1352748">
                <a:tc>
                  <a:txBody>
                    <a:bodyPr/>
                    <a:lstStyle/>
                    <a:p>
                      <a:pPr marL="0" marR="0" algn="just">
                        <a:lnSpc>
                          <a:spcPts val="1700"/>
                        </a:lnSpc>
                        <a:spcBef>
                          <a:spcPts val="0"/>
                        </a:spcBef>
                        <a:spcAft>
                          <a:spcPts val="0"/>
                        </a:spcAft>
                      </a:pPr>
                      <a:r>
                        <a:rPr lang="en-US" sz="1800" dirty="0">
                          <a:effectLst/>
                        </a:rPr>
                        <a:t> </a:t>
                      </a:r>
                      <a:endParaRPr lang="en-US" sz="1800" dirty="0">
                        <a:solidFill>
                          <a:srgbClr val="000000"/>
                        </a:solidFill>
                        <a:effectLst/>
                        <a:latin typeface="Times New Roman"/>
                        <a:ea typeface="Times New Roman"/>
                      </a:endParaRPr>
                    </a:p>
                  </a:txBody>
                  <a:tcPr marL="68580" marR="68580" marT="0" marB="0"/>
                </a:tc>
                <a:tc>
                  <a:txBody>
                    <a:bodyPr/>
                    <a:lstStyle/>
                    <a:p>
                      <a:pPr marL="0" marR="0" algn="ctr">
                        <a:spcBef>
                          <a:spcPts val="0"/>
                        </a:spcBef>
                        <a:spcAft>
                          <a:spcPts val="0"/>
                        </a:spcAft>
                      </a:pPr>
                      <a:r>
                        <a:rPr lang="en-US" sz="1800" dirty="0">
                          <a:effectLst/>
                        </a:rPr>
                        <a:t>True Positive (TP)</a:t>
                      </a:r>
                      <a:endParaRPr lang="en-US" sz="18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True Negative (TN)</a:t>
                      </a:r>
                      <a:endParaRPr lang="en-US" sz="18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False Positive</a:t>
                      </a:r>
                    </a:p>
                    <a:p>
                      <a:pPr marL="0" marR="0" algn="ctr">
                        <a:spcBef>
                          <a:spcPts val="0"/>
                        </a:spcBef>
                        <a:spcAft>
                          <a:spcPts val="0"/>
                        </a:spcAft>
                      </a:pPr>
                      <a:r>
                        <a:rPr lang="en-US" sz="1800" dirty="0">
                          <a:effectLst/>
                        </a:rPr>
                        <a:t>(FP)</a:t>
                      </a:r>
                      <a:endParaRPr lang="en-US" sz="18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a:effectLst/>
                        </a:rPr>
                        <a:t>False</a:t>
                      </a:r>
                    </a:p>
                    <a:p>
                      <a:pPr marL="0" marR="0" algn="ctr">
                        <a:spcBef>
                          <a:spcPts val="0"/>
                        </a:spcBef>
                        <a:spcAft>
                          <a:spcPts val="0"/>
                        </a:spcAft>
                      </a:pPr>
                      <a:r>
                        <a:rPr lang="en-US" sz="1800">
                          <a:effectLst/>
                        </a:rPr>
                        <a:t>Negative (FN)</a:t>
                      </a:r>
                      <a:endParaRPr lang="en-US" sz="1800" b="1" i="1">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a:effectLst/>
                        </a:rPr>
                        <a:t>Ground Truth</a:t>
                      </a:r>
                    </a:p>
                    <a:p>
                      <a:pPr marL="0" marR="0" algn="ctr">
                        <a:spcBef>
                          <a:spcPts val="0"/>
                        </a:spcBef>
                        <a:spcAft>
                          <a:spcPts val="0"/>
                        </a:spcAft>
                      </a:pPr>
                      <a:r>
                        <a:rPr lang="en-US" sz="1800">
                          <a:effectLst/>
                        </a:rPr>
                        <a:t>(GT=TP+FP)</a:t>
                      </a:r>
                      <a:endParaRPr lang="en-US" sz="1800" b="1" i="1">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Sensitivity</a:t>
                      </a:r>
                    </a:p>
                    <a:p>
                      <a:pPr marL="0" marR="0" algn="ctr">
                        <a:spcBef>
                          <a:spcPts val="0"/>
                        </a:spcBef>
                        <a:spcAft>
                          <a:spcPts val="0"/>
                        </a:spcAft>
                      </a:pPr>
                      <a:r>
                        <a:rPr lang="en-US" sz="1800" dirty="0">
                          <a:effectLst/>
                        </a:rPr>
                        <a:t>TP/GT</a:t>
                      </a:r>
                      <a:endParaRPr lang="en-US" sz="1800" b="1" i="1" dirty="0">
                        <a:effectLst/>
                        <a:latin typeface="Times New Roman"/>
                        <a:ea typeface="SimSun"/>
                      </a:endParaRPr>
                    </a:p>
                  </a:txBody>
                  <a:tcPr marL="68580" marR="68580" marT="0" marB="0" anchor="ctr"/>
                </a:tc>
              </a:tr>
              <a:tr h="590484">
                <a:tc>
                  <a:txBody>
                    <a:bodyPr/>
                    <a:lstStyle/>
                    <a:p>
                      <a:pPr marL="0" marR="0" algn="just">
                        <a:spcBef>
                          <a:spcPts val="0"/>
                        </a:spcBef>
                        <a:spcAft>
                          <a:spcPts val="0"/>
                        </a:spcAft>
                      </a:pPr>
                      <a:r>
                        <a:rPr lang="en-US" sz="1800">
                          <a:effectLst/>
                        </a:rPr>
                        <a:t>mild</a:t>
                      </a:r>
                      <a:endParaRPr lang="en-US" sz="1800">
                        <a:effectLst/>
                        <a:latin typeface="Times New Roman"/>
                        <a:ea typeface="SimSun"/>
                      </a:endParaRPr>
                    </a:p>
                  </a:txBody>
                  <a:tcPr marL="68580" marR="68580" marT="0" marB="0" anchor="ctr"/>
                </a:tc>
                <a:tc>
                  <a:txBody>
                    <a:bodyPr/>
                    <a:lstStyle/>
                    <a:p>
                      <a:pPr marL="0" marR="0" algn="r">
                        <a:lnSpc>
                          <a:spcPts val="1700"/>
                        </a:lnSpc>
                        <a:spcBef>
                          <a:spcPts val="0"/>
                        </a:spcBef>
                        <a:spcAft>
                          <a:spcPts val="0"/>
                        </a:spcAft>
                      </a:pPr>
                      <a:r>
                        <a:rPr lang="en-US" sz="1800" dirty="0">
                          <a:effectLst/>
                        </a:rPr>
                        <a:t>340</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1954051</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552</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82</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422</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80.57%</a:t>
                      </a:r>
                      <a:endParaRPr lang="en-US" sz="1800">
                        <a:solidFill>
                          <a:srgbClr val="000000"/>
                        </a:solidFill>
                        <a:effectLst/>
                        <a:latin typeface="Times New Roman"/>
                        <a:ea typeface="Times New Roman"/>
                      </a:endParaRPr>
                    </a:p>
                  </a:txBody>
                  <a:tcPr marL="68580" marR="68580" marT="0" marB="0" anchor="ctr"/>
                </a:tc>
              </a:tr>
              <a:tr h="590484">
                <a:tc>
                  <a:txBody>
                    <a:bodyPr/>
                    <a:lstStyle/>
                    <a:p>
                      <a:pPr marL="0" marR="0" algn="just">
                        <a:spcBef>
                          <a:spcPts val="0"/>
                        </a:spcBef>
                        <a:spcAft>
                          <a:spcPts val="0"/>
                        </a:spcAft>
                      </a:pPr>
                      <a:r>
                        <a:rPr lang="en-US" sz="1800">
                          <a:effectLst/>
                        </a:rPr>
                        <a:t>moderate</a:t>
                      </a:r>
                      <a:endParaRPr lang="en-US" sz="1800">
                        <a:effectLst/>
                        <a:latin typeface="Times New Roman"/>
                        <a:ea typeface="SimSun"/>
                      </a:endParaRPr>
                    </a:p>
                  </a:txBody>
                  <a:tcPr marL="68580" marR="68580" marT="0" marB="0" anchor="ctr"/>
                </a:tc>
                <a:tc>
                  <a:txBody>
                    <a:bodyPr/>
                    <a:lstStyle/>
                    <a:p>
                      <a:pPr marL="0" marR="0" algn="r">
                        <a:lnSpc>
                          <a:spcPts val="1700"/>
                        </a:lnSpc>
                        <a:spcBef>
                          <a:spcPts val="0"/>
                        </a:spcBef>
                        <a:spcAft>
                          <a:spcPts val="0"/>
                        </a:spcAft>
                      </a:pPr>
                      <a:r>
                        <a:rPr lang="en-US" sz="1800">
                          <a:effectLst/>
                        </a:rPr>
                        <a:t>3383</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1951234</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347</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129</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3512</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96.33%</a:t>
                      </a:r>
                      <a:endParaRPr lang="en-US" sz="1800">
                        <a:solidFill>
                          <a:srgbClr val="000000"/>
                        </a:solidFill>
                        <a:effectLst/>
                        <a:latin typeface="Times New Roman"/>
                        <a:ea typeface="Times New Roman"/>
                      </a:endParaRPr>
                    </a:p>
                  </a:txBody>
                  <a:tcPr marL="68580" marR="68580" marT="0" marB="0" anchor="ctr"/>
                </a:tc>
              </a:tr>
              <a:tr h="590484">
                <a:tc>
                  <a:txBody>
                    <a:bodyPr/>
                    <a:lstStyle/>
                    <a:p>
                      <a:pPr marL="0" marR="0" algn="just">
                        <a:spcBef>
                          <a:spcPts val="0"/>
                        </a:spcBef>
                        <a:spcAft>
                          <a:spcPts val="0"/>
                        </a:spcAft>
                      </a:pPr>
                      <a:r>
                        <a:rPr lang="en-US" sz="1800">
                          <a:effectLst/>
                        </a:rPr>
                        <a:t>severe</a:t>
                      </a:r>
                      <a:endParaRPr lang="en-US" sz="1800">
                        <a:effectLst/>
                        <a:latin typeface="Times New Roman"/>
                        <a:ea typeface="SimSun"/>
                      </a:endParaRPr>
                    </a:p>
                  </a:txBody>
                  <a:tcPr marL="68580" marR="68580" marT="0" marB="0" anchor="ctr"/>
                </a:tc>
                <a:tc>
                  <a:txBody>
                    <a:bodyPr/>
                    <a:lstStyle/>
                    <a:p>
                      <a:pPr marL="0" marR="0" algn="r">
                        <a:lnSpc>
                          <a:spcPts val="1700"/>
                        </a:lnSpc>
                        <a:spcBef>
                          <a:spcPts val="0"/>
                        </a:spcBef>
                        <a:spcAft>
                          <a:spcPts val="0"/>
                        </a:spcAft>
                      </a:pPr>
                      <a:r>
                        <a:rPr lang="en-US" sz="1800">
                          <a:effectLst/>
                        </a:rPr>
                        <a:t>9496</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1941702</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3375</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608</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10104</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93.98%</a:t>
                      </a:r>
                      <a:endParaRPr lang="en-US" sz="1800" dirty="0">
                        <a:solidFill>
                          <a:srgbClr val="000000"/>
                        </a:solidFill>
                        <a:effectLst/>
                        <a:latin typeface="Times New Roman"/>
                        <a:ea typeface="Times New Roman"/>
                      </a:endParaRPr>
                    </a:p>
                  </a:txBody>
                  <a:tcPr marL="68580" marR="68580" marT="0" marB="0" anchor="ctr"/>
                </a:tc>
              </a:tr>
            </a:tbl>
          </a:graphicData>
        </a:graphic>
      </p:graphicFrame>
      <p:sp>
        <p:nvSpPr>
          <p:cNvPr id="5"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80</a:t>
            </a:fld>
            <a:endParaRPr lang="en-US" dirty="0">
              <a:solidFill>
                <a:srgbClr val="000000">
                  <a:tint val="75000"/>
                </a:srgbClr>
              </a:solidFill>
            </a:endParaRPr>
          </a:p>
        </p:txBody>
      </p:sp>
    </p:spTree>
    <p:extLst>
      <p:ext uri="{BB962C8B-B14F-4D97-AF65-F5344CB8AC3E}">
        <p14:creationId xmlns:p14="http://schemas.microsoft.com/office/powerpoint/2010/main" val="5790350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0"/>
          <p:cNvSpPr>
            <a:spLocks noGrp="1"/>
          </p:cNvSpPr>
          <p:nvPr>
            <p:ph idx="1"/>
          </p:nvPr>
        </p:nvSpPr>
        <p:spPr>
          <a:xfrm>
            <a:off x="106363" y="1230313"/>
            <a:ext cx="9037637" cy="1436687"/>
          </a:xfrm>
        </p:spPr>
        <p:txBody>
          <a:bodyPr/>
          <a:lstStyle/>
          <a:p>
            <a:pPr marL="0" lvl="2" indent="0" eaLnBrk="1" hangingPunct="1">
              <a:spcBef>
                <a:spcPct val="20000"/>
              </a:spcBef>
              <a:buClr>
                <a:srgbClr val="C00000"/>
              </a:buClr>
              <a:buFont typeface="Courier New" pitchFamily="49" charset="0"/>
              <a:buChar char="o"/>
            </a:pPr>
            <a:r>
              <a:rPr kumimoji="0" lang="en-US" sz="2400"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lang="en-US" sz="2600" i="0" dirty="0">
                <a:latin typeface="Arial" pitchFamily="34" charset="0"/>
                <a:ea typeface="Times New Roman" pitchFamily="18" charset="0"/>
                <a:cs typeface="Arial" pitchFamily="34" charset="0"/>
              </a:rPr>
              <a:t>Comparisons measures for the discrete and fuzzy labels of MS lesion voxels across the entire brain ROI of the mild, moderate and severe MS lesion brain </a:t>
            </a:r>
            <a:r>
              <a:rPr lang="en-US" sz="2600" i="0" dirty="0" smtClean="0">
                <a:latin typeface="Arial" pitchFamily="34" charset="0"/>
                <a:ea typeface="Times New Roman" pitchFamily="18" charset="0"/>
                <a:cs typeface="Arial" pitchFamily="34" charset="0"/>
              </a:rPr>
              <a:t>data.</a:t>
            </a: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 typeface="Arial" charset="0"/>
              <a:buChar char="•"/>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endParaRPr lang="en-US" dirty="0" smtClean="0"/>
          </a:p>
          <a:p>
            <a:pPr marL="514350" lvl="3" indent="0" eaLnBrk="1" hangingPunct="1">
              <a:spcBef>
                <a:spcPct val="0"/>
              </a:spcBef>
              <a:buClr>
                <a:srgbClr val="C00000"/>
              </a:buClr>
              <a:buFontTx/>
              <a:buNone/>
            </a:pPr>
            <a:r>
              <a:rPr lang="en-US" dirty="0" smtClean="0"/>
              <a:t> </a:t>
            </a:r>
          </a:p>
        </p:txBody>
      </p:sp>
      <p:sp>
        <p:nvSpPr>
          <p:cNvPr id="8397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Automated </a:t>
            </a:r>
            <a:r>
              <a:rPr lang="en-US" sz="1500" b="1" dirty="0">
                <a:solidFill>
                  <a:srgbClr val="CC0000"/>
                </a:solidFill>
              </a:rPr>
              <a:t>Segmentation of MS lesions </a:t>
            </a:r>
            <a:r>
              <a:rPr lang="en-US" sz="1500" b="1" dirty="0" smtClean="0">
                <a:solidFill>
                  <a:srgbClr val="CC0000"/>
                </a:solidFill>
              </a:rPr>
              <a:t>with Contrast </a:t>
            </a:r>
            <a:r>
              <a:rPr lang="en-US" sz="1500" b="1" dirty="0">
                <a:solidFill>
                  <a:srgbClr val="CC0000"/>
                </a:solidFill>
              </a:rPr>
              <a:t>Transformations</a:t>
            </a:r>
            <a:endParaRPr lang="en-US" sz="1400" dirty="0" smtClean="0">
              <a:solidFill>
                <a:srgbClr val="CC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799467534"/>
              </p:ext>
            </p:extLst>
          </p:nvPr>
        </p:nvGraphicFramePr>
        <p:xfrm>
          <a:off x="152401" y="2819401"/>
          <a:ext cx="8839199" cy="3124198"/>
        </p:xfrm>
        <a:graphic>
          <a:graphicData uri="http://schemas.openxmlformats.org/drawingml/2006/table">
            <a:tbl>
              <a:tblPr>
                <a:tableStyleId>{5C22544A-7EE6-4342-B048-85BDC9FD1C3A}</a:tableStyleId>
              </a:tblPr>
              <a:tblGrid>
                <a:gridCol w="1066799"/>
                <a:gridCol w="1295400"/>
                <a:gridCol w="1219200"/>
                <a:gridCol w="1508376"/>
                <a:gridCol w="1311024"/>
                <a:gridCol w="1295400"/>
                <a:gridCol w="1143000"/>
              </a:tblGrid>
              <a:tr h="1711238">
                <a:tc>
                  <a:txBody>
                    <a:bodyPr/>
                    <a:lstStyle/>
                    <a:p>
                      <a:pPr marL="0" marR="0" algn="ctr">
                        <a:lnSpc>
                          <a:spcPts val="1700"/>
                        </a:lnSpc>
                        <a:spcBef>
                          <a:spcPts val="0"/>
                        </a:spcBef>
                        <a:spcAft>
                          <a:spcPts val="0"/>
                        </a:spcAft>
                      </a:pPr>
                      <a:r>
                        <a:rPr lang="en-US" sz="1800" dirty="0">
                          <a:effectLst/>
                        </a:rPr>
                        <a:t> </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ctr">
                        <a:spcBef>
                          <a:spcPts val="0"/>
                        </a:spcBef>
                        <a:spcAft>
                          <a:spcPts val="0"/>
                        </a:spcAft>
                      </a:pPr>
                      <a:r>
                        <a:rPr lang="en-US" sz="1800" dirty="0">
                          <a:effectLst/>
                        </a:rPr>
                        <a:t>Specificity</a:t>
                      </a:r>
                    </a:p>
                    <a:p>
                      <a:pPr marL="0" marR="0" algn="ctr">
                        <a:spcBef>
                          <a:spcPts val="0"/>
                        </a:spcBef>
                        <a:spcAft>
                          <a:spcPts val="0"/>
                        </a:spcAft>
                      </a:pPr>
                      <a:r>
                        <a:rPr lang="en-US" sz="1600" b="1" dirty="0">
                          <a:effectLst/>
                        </a:rPr>
                        <a:t>TN/(TN+FP)</a:t>
                      </a:r>
                      <a:endParaRPr lang="en-US" sz="16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Reliability  </a:t>
                      </a:r>
                    </a:p>
                    <a:p>
                      <a:pPr marL="0" marR="0" algn="ctr">
                        <a:spcBef>
                          <a:spcPts val="0"/>
                        </a:spcBef>
                        <a:spcAft>
                          <a:spcPts val="0"/>
                        </a:spcAft>
                      </a:pPr>
                      <a:r>
                        <a:rPr lang="en-US" sz="1600" b="1" dirty="0">
                          <a:effectLst/>
                        </a:rPr>
                        <a:t>TP/(TP+FP)</a:t>
                      </a:r>
                      <a:endParaRPr lang="en-US" sz="16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Dice Similarity</a:t>
                      </a:r>
                    </a:p>
                    <a:p>
                      <a:pPr marL="0" marR="0" algn="ctr">
                        <a:spcBef>
                          <a:spcPts val="0"/>
                        </a:spcBef>
                        <a:spcAft>
                          <a:spcPts val="0"/>
                        </a:spcAft>
                      </a:pPr>
                      <a:r>
                        <a:rPr lang="en-US" sz="1800" dirty="0">
                          <a:effectLst/>
                        </a:rPr>
                        <a:t>Coefficient</a:t>
                      </a:r>
                    </a:p>
                    <a:p>
                      <a:pPr marL="0" marR="0" algn="ctr">
                        <a:spcBef>
                          <a:spcPts val="0"/>
                        </a:spcBef>
                        <a:spcAft>
                          <a:spcPts val="0"/>
                        </a:spcAft>
                      </a:pPr>
                      <a:r>
                        <a:rPr lang="en-US" sz="1800" dirty="0">
                          <a:effectLst/>
                        </a:rPr>
                        <a:t> </a:t>
                      </a:r>
                      <a:r>
                        <a:rPr lang="en-US" sz="1800" u="sng" dirty="0">
                          <a:effectLst/>
                        </a:rPr>
                        <a:t>   </a:t>
                      </a:r>
                      <a:r>
                        <a:rPr lang="en-US" sz="1800" b="1" u="sng" dirty="0">
                          <a:effectLst/>
                        </a:rPr>
                        <a:t>     </a:t>
                      </a:r>
                      <a:r>
                        <a:rPr lang="en-US" sz="1600" b="1" u="sng" dirty="0">
                          <a:effectLst/>
                        </a:rPr>
                        <a:t>2TP       </a:t>
                      </a:r>
                      <a:r>
                        <a:rPr lang="en-US" sz="1600" b="1" u="sng" dirty="0">
                          <a:solidFill>
                            <a:schemeClr val="accent5">
                              <a:lumMod val="20000"/>
                              <a:lumOff val="80000"/>
                            </a:schemeClr>
                          </a:solidFill>
                          <a:effectLst/>
                        </a:rPr>
                        <a:t>.</a:t>
                      </a:r>
                      <a:r>
                        <a:rPr lang="en-US" sz="1600" b="1" u="sng" dirty="0">
                          <a:effectLst/>
                        </a:rPr>
                        <a:t> </a:t>
                      </a:r>
                      <a:r>
                        <a:rPr lang="en-US" sz="1600" b="1" dirty="0">
                          <a:effectLst/>
                        </a:rPr>
                        <a:t>    2TP+FP+FN</a:t>
                      </a:r>
                      <a:endParaRPr lang="en-US" sz="16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Under Estimation </a:t>
                      </a:r>
                      <a:r>
                        <a:rPr lang="en-US" sz="1600" b="1" dirty="0">
                          <a:effectLst/>
                        </a:rPr>
                        <a:t>FN/(TN+FN)</a:t>
                      </a:r>
                      <a:endParaRPr lang="en-US" sz="16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dirty="0">
                          <a:effectLst/>
                        </a:rPr>
                        <a:t>Over Estimation </a:t>
                      </a:r>
                      <a:r>
                        <a:rPr lang="en-US" sz="1600" b="1" dirty="0">
                          <a:effectLst/>
                        </a:rPr>
                        <a:t>FP/(TN+FN)</a:t>
                      </a:r>
                      <a:endParaRPr lang="en-US" sz="1600" b="1" i="1" dirty="0">
                        <a:effectLst/>
                        <a:latin typeface="Times New Roman"/>
                        <a:ea typeface="SimSun"/>
                      </a:endParaRPr>
                    </a:p>
                  </a:txBody>
                  <a:tcPr marL="68580" marR="68580" marT="0" marB="0" anchor="ctr"/>
                </a:tc>
                <a:tc>
                  <a:txBody>
                    <a:bodyPr/>
                    <a:lstStyle/>
                    <a:p>
                      <a:pPr marL="0" marR="0" algn="ctr">
                        <a:spcBef>
                          <a:spcPts val="0"/>
                        </a:spcBef>
                        <a:spcAft>
                          <a:spcPts val="0"/>
                        </a:spcAft>
                      </a:pPr>
                      <a:r>
                        <a:rPr lang="en-US" sz="1800">
                          <a:effectLst/>
                        </a:rPr>
                        <a:t>Average</a:t>
                      </a:r>
                    </a:p>
                    <a:p>
                      <a:pPr marL="0" marR="0" algn="ctr">
                        <a:spcBef>
                          <a:spcPts val="0"/>
                        </a:spcBef>
                        <a:spcAft>
                          <a:spcPts val="0"/>
                        </a:spcAft>
                      </a:pPr>
                      <a:r>
                        <a:rPr lang="en-US" sz="1800">
                          <a:effectLst/>
                        </a:rPr>
                        <a:t>Fuzzy</a:t>
                      </a:r>
                    </a:p>
                    <a:p>
                      <a:pPr marL="0" marR="0" algn="ctr">
                        <a:spcBef>
                          <a:spcPts val="0"/>
                        </a:spcBef>
                        <a:spcAft>
                          <a:spcPts val="0"/>
                        </a:spcAft>
                      </a:pPr>
                      <a:r>
                        <a:rPr lang="en-US" sz="1800">
                          <a:effectLst/>
                        </a:rPr>
                        <a:t>SSIM</a:t>
                      </a:r>
                      <a:endParaRPr lang="en-US" sz="1800" b="1" i="1">
                        <a:effectLst/>
                        <a:latin typeface="Times New Roman"/>
                        <a:ea typeface="SimSun"/>
                      </a:endParaRPr>
                    </a:p>
                  </a:txBody>
                  <a:tcPr marL="68580" marR="68580" marT="0" marB="0" anchor="ctr"/>
                </a:tc>
              </a:tr>
              <a:tr h="475344">
                <a:tc>
                  <a:txBody>
                    <a:bodyPr/>
                    <a:lstStyle/>
                    <a:p>
                      <a:pPr marL="0" marR="0" algn="just">
                        <a:spcBef>
                          <a:spcPts val="0"/>
                        </a:spcBef>
                        <a:spcAft>
                          <a:spcPts val="0"/>
                        </a:spcAft>
                      </a:pPr>
                      <a:r>
                        <a:rPr lang="en-US" sz="1800">
                          <a:effectLst/>
                        </a:rPr>
                        <a:t>mild</a:t>
                      </a:r>
                      <a:endParaRPr lang="en-US" sz="1800">
                        <a:effectLst/>
                        <a:latin typeface="Times New Roman"/>
                        <a:ea typeface="SimSun"/>
                      </a:endParaRPr>
                    </a:p>
                  </a:txBody>
                  <a:tcPr marL="68580" marR="68580" marT="0" marB="0" anchor="ctr"/>
                </a:tc>
                <a:tc>
                  <a:txBody>
                    <a:bodyPr/>
                    <a:lstStyle/>
                    <a:p>
                      <a:pPr marL="0" marR="0" algn="r">
                        <a:lnSpc>
                          <a:spcPts val="1700"/>
                        </a:lnSpc>
                        <a:spcBef>
                          <a:spcPts val="0"/>
                        </a:spcBef>
                        <a:spcAft>
                          <a:spcPts val="0"/>
                        </a:spcAft>
                      </a:pPr>
                      <a:r>
                        <a:rPr lang="en-US" sz="1800">
                          <a:effectLst/>
                        </a:rPr>
                        <a:t>99.97%</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47.31%</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0.5175</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0.0042%</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0.0282%</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0.9029</a:t>
                      </a:r>
                      <a:endParaRPr lang="en-US" sz="1800" dirty="0">
                        <a:solidFill>
                          <a:srgbClr val="000000"/>
                        </a:solidFill>
                        <a:effectLst/>
                        <a:latin typeface="Times New Roman"/>
                        <a:ea typeface="Times New Roman"/>
                      </a:endParaRPr>
                    </a:p>
                  </a:txBody>
                  <a:tcPr marL="68580" marR="68580" marT="0" marB="0" anchor="ctr"/>
                </a:tc>
              </a:tr>
              <a:tr h="475344">
                <a:tc>
                  <a:txBody>
                    <a:bodyPr/>
                    <a:lstStyle/>
                    <a:p>
                      <a:pPr marL="0" marR="0" algn="just">
                        <a:spcBef>
                          <a:spcPts val="0"/>
                        </a:spcBef>
                        <a:spcAft>
                          <a:spcPts val="0"/>
                        </a:spcAft>
                      </a:pPr>
                      <a:r>
                        <a:rPr lang="en-US" sz="1800">
                          <a:effectLst/>
                        </a:rPr>
                        <a:t>moderate</a:t>
                      </a:r>
                      <a:endParaRPr lang="en-US" sz="1800">
                        <a:effectLst/>
                        <a:latin typeface="Times New Roman"/>
                        <a:ea typeface="SimSun"/>
                      </a:endParaRPr>
                    </a:p>
                  </a:txBody>
                  <a:tcPr marL="68580" marR="68580" marT="0" marB="0" anchor="ctr"/>
                </a:tc>
                <a:tc>
                  <a:txBody>
                    <a:bodyPr/>
                    <a:lstStyle/>
                    <a:p>
                      <a:pPr marL="0" marR="0" algn="r">
                        <a:lnSpc>
                          <a:spcPts val="1700"/>
                        </a:lnSpc>
                        <a:spcBef>
                          <a:spcPts val="0"/>
                        </a:spcBef>
                        <a:spcAft>
                          <a:spcPts val="0"/>
                        </a:spcAft>
                      </a:pPr>
                      <a:r>
                        <a:rPr lang="en-US" sz="1800">
                          <a:effectLst/>
                        </a:rPr>
                        <a:t>99.96%</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90.70%</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0.8739</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0.0066%</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0.0434%</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0.9468</a:t>
                      </a:r>
                      <a:endParaRPr lang="en-US" sz="1800" dirty="0">
                        <a:solidFill>
                          <a:srgbClr val="000000"/>
                        </a:solidFill>
                        <a:effectLst/>
                        <a:latin typeface="Times New Roman"/>
                        <a:ea typeface="Times New Roman"/>
                      </a:endParaRPr>
                    </a:p>
                  </a:txBody>
                  <a:tcPr marL="68580" marR="68580" marT="0" marB="0" anchor="ctr"/>
                </a:tc>
              </a:tr>
              <a:tr h="462272">
                <a:tc>
                  <a:txBody>
                    <a:bodyPr/>
                    <a:lstStyle/>
                    <a:p>
                      <a:pPr marL="0" marR="0" algn="just">
                        <a:spcBef>
                          <a:spcPts val="0"/>
                        </a:spcBef>
                        <a:spcAft>
                          <a:spcPts val="0"/>
                        </a:spcAft>
                      </a:pPr>
                      <a:r>
                        <a:rPr lang="en-US" sz="1800">
                          <a:effectLst/>
                        </a:rPr>
                        <a:t>severe</a:t>
                      </a:r>
                      <a:endParaRPr lang="en-US" sz="1800">
                        <a:effectLst/>
                        <a:latin typeface="Times New Roman"/>
                        <a:ea typeface="SimSun"/>
                      </a:endParaRPr>
                    </a:p>
                  </a:txBody>
                  <a:tcPr marL="68580" marR="68580" marT="0" marB="0" anchor="ctr"/>
                </a:tc>
                <a:tc>
                  <a:txBody>
                    <a:bodyPr/>
                    <a:lstStyle/>
                    <a:p>
                      <a:pPr marL="0" marR="0" algn="r">
                        <a:lnSpc>
                          <a:spcPts val="1700"/>
                        </a:lnSpc>
                        <a:spcBef>
                          <a:spcPts val="0"/>
                        </a:spcBef>
                        <a:spcAft>
                          <a:spcPts val="0"/>
                        </a:spcAft>
                      </a:pPr>
                      <a:r>
                        <a:rPr lang="en-US" sz="1800">
                          <a:effectLst/>
                        </a:rPr>
                        <a:t>99.83%</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73.78%</a:t>
                      </a:r>
                      <a:endParaRPr lang="en-US" sz="1800" dirty="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0.8266</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0.0313%</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a:effectLst/>
                        </a:rPr>
                        <a:t>0.1700%</a:t>
                      </a:r>
                      <a:endParaRPr lang="en-US" sz="1800">
                        <a:solidFill>
                          <a:srgbClr val="000000"/>
                        </a:solidFill>
                        <a:effectLst/>
                        <a:latin typeface="Times New Roman"/>
                        <a:ea typeface="Times New Roman"/>
                      </a:endParaRPr>
                    </a:p>
                  </a:txBody>
                  <a:tcPr marL="68580" marR="68580" marT="0" marB="0" anchor="ctr"/>
                </a:tc>
                <a:tc>
                  <a:txBody>
                    <a:bodyPr/>
                    <a:lstStyle/>
                    <a:p>
                      <a:pPr marL="0" marR="0" algn="r">
                        <a:lnSpc>
                          <a:spcPts val="1700"/>
                        </a:lnSpc>
                        <a:spcBef>
                          <a:spcPts val="0"/>
                        </a:spcBef>
                        <a:spcAft>
                          <a:spcPts val="0"/>
                        </a:spcAft>
                      </a:pPr>
                      <a:r>
                        <a:rPr lang="en-US" sz="1800" dirty="0">
                          <a:effectLst/>
                        </a:rPr>
                        <a:t>0.9102</a:t>
                      </a:r>
                      <a:endParaRPr lang="en-US" sz="1800" dirty="0">
                        <a:solidFill>
                          <a:srgbClr val="000000"/>
                        </a:solidFill>
                        <a:effectLst/>
                        <a:latin typeface="Times New Roman"/>
                        <a:ea typeface="Times New Roman"/>
                      </a:endParaRPr>
                    </a:p>
                  </a:txBody>
                  <a:tcPr marL="68580" marR="68580" marT="0" marB="0" anchor="ctr"/>
                </a:tc>
              </a:tr>
            </a:tbl>
          </a:graphicData>
        </a:graphic>
      </p:graphicFrame>
      <p:sp>
        <p:nvSpPr>
          <p:cNvPr id="5" name="Slide Number Placeholder 4"/>
          <p:cNvSpPr>
            <a:spLocks noGrp="1"/>
          </p:cNvSpPr>
          <p:nvPr>
            <p:ph type="sldNum" sz="quarter" idx="10"/>
          </p:nvPr>
        </p:nvSpPr>
        <p:spPr>
          <a:xfrm>
            <a:off x="8597900" y="6437313"/>
            <a:ext cx="498475" cy="365125"/>
          </a:xfrm>
        </p:spPr>
        <p:txBody>
          <a:bodyPr/>
          <a:lstStyle/>
          <a:p>
            <a:pPr>
              <a:defRPr/>
            </a:pPr>
            <a:fld id="{0D213620-EA4B-467D-A559-4D06AF0A2971}" type="slidenum">
              <a:rPr lang="en-US">
                <a:solidFill>
                  <a:srgbClr val="000000">
                    <a:tint val="75000"/>
                  </a:srgbClr>
                </a:solidFill>
              </a:rPr>
              <a:pPr>
                <a:defRPr/>
              </a:pPr>
              <a:t>81</a:t>
            </a:fld>
            <a:endParaRPr lang="en-US" dirty="0">
              <a:solidFill>
                <a:srgbClr val="000000">
                  <a:tint val="75000"/>
                </a:srgbClr>
              </a:solidFill>
            </a:endParaRPr>
          </a:p>
        </p:txBody>
      </p:sp>
    </p:spTree>
    <p:extLst>
      <p:ext uri="{BB962C8B-B14F-4D97-AF65-F5344CB8AC3E}">
        <p14:creationId xmlns:p14="http://schemas.microsoft.com/office/powerpoint/2010/main" val="21158329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Content Placeholder 20"/>
          <p:cNvSpPr>
            <a:spLocks noGrp="1"/>
          </p:cNvSpPr>
          <p:nvPr>
            <p:ph idx="1"/>
          </p:nvPr>
        </p:nvSpPr>
        <p:spPr>
          <a:xfrm>
            <a:off x="92075" y="1230313"/>
            <a:ext cx="4784725" cy="5426075"/>
          </a:xfrm>
        </p:spPr>
        <p:txBody>
          <a:bodyPr/>
          <a:lstStyle/>
          <a:p>
            <a:pPr marL="0" lvl="2" indent="0" eaLnBrk="1" hangingPunct="1">
              <a:spcBef>
                <a:spcPct val="20000"/>
              </a:spcBef>
              <a:buClr>
                <a:srgbClr val="C00000"/>
              </a:buClr>
              <a:buFont typeface="Courier New" pitchFamily="49" charset="0"/>
              <a:buChar char="o"/>
            </a:pPr>
            <a:r>
              <a:rPr lang="en-US" sz="3200" b="1" i="0" dirty="0" smtClean="0"/>
              <a:t> Further Work</a:t>
            </a:r>
          </a:p>
          <a:p>
            <a:pPr marL="514350" lvl="3" indent="0" eaLnBrk="1" hangingPunct="1">
              <a:spcBef>
                <a:spcPts val="1200"/>
              </a:spcBef>
              <a:spcAft>
                <a:spcPts val="600"/>
              </a:spcAft>
              <a:buClr>
                <a:srgbClr val="C00000"/>
              </a:buClr>
              <a:buFont typeface="Wingdings" pitchFamily="2" charset="2"/>
              <a:buChar char="q"/>
            </a:pPr>
            <a:r>
              <a:rPr lang="en-US" sz="2000" dirty="0" smtClean="0"/>
              <a:t> Repeat segmentation using color mapped data of clinically relevant T2-w, FLAIR and DIR  images</a:t>
            </a:r>
            <a:r>
              <a:rPr lang="en-US" sz="2000" dirty="0"/>
              <a:t>. </a:t>
            </a:r>
            <a:endParaRPr lang="en-US" sz="2000" dirty="0" smtClean="0"/>
          </a:p>
          <a:p>
            <a:pPr marL="514350" lvl="3" indent="0" eaLnBrk="1" hangingPunct="1">
              <a:spcBef>
                <a:spcPts val="1200"/>
              </a:spcBef>
              <a:spcAft>
                <a:spcPts val="600"/>
              </a:spcAft>
              <a:buClr>
                <a:srgbClr val="C00000"/>
              </a:buClr>
              <a:buFont typeface="Wingdings" pitchFamily="2" charset="2"/>
              <a:buChar char="q"/>
            </a:pPr>
            <a:r>
              <a:rPr lang="en-US" sz="2000" dirty="0"/>
              <a:t> </a:t>
            </a:r>
            <a:r>
              <a:rPr lang="en-US" sz="2000" dirty="0" smtClean="0"/>
              <a:t> FLAIR </a:t>
            </a:r>
            <a:r>
              <a:rPr lang="en-US" sz="2000" dirty="0"/>
              <a:t>offers the best SNR and is available from </a:t>
            </a:r>
            <a:r>
              <a:rPr lang="en-US" sz="2000" dirty="0" err="1" smtClean="0"/>
              <a:t>BrainWeb</a:t>
            </a:r>
            <a:r>
              <a:rPr lang="en-US" sz="2000" dirty="0" smtClean="0"/>
              <a:t>.</a:t>
            </a:r>
          </a:p>
          <a:p>
            <a:pPr marL="514350" lvl="3" indent="0" eaLnBrk="1" hangingPunct="1">
              <a:spcBef>
                <a:spcPts val="1200"/>
              </a:spcBef>
              <a:spcAft>
                <a:spcPts val="600"/>
              </a:spcAft>
              <a:buClr>
                <a:srgbClr val="C00000"/>
              </a:buClr>
              <a:buFont typeface="Wingdings" pitchFamily="2" charset="2"/>
              <a:buChar char="q"/>
            </a:pPr>
            <a:r>
              <a:rPr lang="en-US" sz="2000" dirty="0"/>
              <a:t> </a:t>
            </a:r>
            <a:r>
              <a:rPr lang="en-US" sz="2000" dirty="0" smtClean="0"/>
              <a:t> DIR offers the best contrast between MS lesions and White Matter, but needs to be simulated. </a:t>
            </a:r>
          </a:p>
          <a:p>
            <a:pPr marL="514350" lvl="3" indent="0" eaLnBrk="1" hangingPunct="1">
              <a:spcBef>
                <a:spcPts val="1200"/>
              </a:spcBef>
              <a:spcAft>
                <a:spcPts val="600"/>
              </a:spcAft>
              <a:buClr>
                <a:srgbClr val="C00000"/>
              </a:buClr>
              <a:buFont typeface="Wingdings" pitchFamily="2" charset="2"/>
              <a:buChar char="q"/>
            </a:pPr>
            <a:r>
              <a:rPr lang="en-US" sz="2000" dirty="0" smtClean="0"/>
              <a:t>  Validate the segmentation with various levels noise. </a:t>
            </a:r>
          </a:p>
          <a:p>
            <a:pPr marL="514350" lvl="3" indent="0" eaLnBrk="1" hangingPunct="1">
              <a:spcBef>
                <a:spcPct val="0"/>
              </a:spcBef>
              <a:buClr>
                <a:srgbClr val="C00000"/>
              </a:buClr>
              <a:buFontTx/>
              <a:buNone/>
            </a:pPr>
            <a:r>
              <a:rPr lang="en-US" dirty="0" smtClean="0"/>
              <a:t> </a:t>
            </a:r>
          </a:p>
        </p:txBody>
      </p:sp>
      <p:sp>
        <p:nvSpPr>
          <p:cNvPr id="104451" name="Rectangle 2"/>
          <p:cNvSpPr>
            <a:spLocks noGrp="1" noChangeArrowheads="1"/>
          </p:cNvSpPr>
          <p:nvPr>
            <p:ph type="title"/>
          </p:nvPr>
        </p:nvSpPr>
        <p:spPr/>
        <p:txBody>
          <a:bodyPr/>
          <a:lstStyle/>
          <a:p>
            <a:pPr eaLnBrk="1" hangingPunct="1"/>
            <a:r>
              <a:rPr lang="en-US" altLang="en-US" b="1" dirty="0"/>
              <a:t>Information Theoretic Approach via IJM to Segmenting MR Images with MS Lesions</a:t>
            </a:r>
            <a:r>
              <a:rPr lang="en-US" b="1" dirty="0" smtClean="0"/>
              <a:t/>
            </a:r>
            <a:br>
              <a:rPr lang="en-US" b="1" dirty="0" smtClean="0"/>
            </a:br>
            <a:r>
              <a:rPr lang="en-US" sz="1500" b="1" dirty="0" smtClean="0">
                <a:solidFill>
                  <a:srgbClr val="CC0000"/>
                </a:solidFill>
              </a:rPr>
              <a:t>Conclusions and Future Work</a:t>
            </a:r>
            <a:endParaRPr lang="en-US" sz="1400" dirty="0" smtClean="0">
              <a:solidFill>
                <a:srgbClr val="CC0000"/>
              </a:solidFill>
            </a:endParaRPr>
          </a:p>
        </p:txBody>
      </p:sp>
      <p:pic>
        <p:nvPicPr>
          <p:cNvPr id="36866" name="Picture 2" descr="http://clinical-mri.com/wp-content/uploads/2014/09/Multiple-sclerosis-visualization-of-plaques-with-differing-MR-techniques.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799" y="1297750"/>
            <a:ext cx="4112061" cy="533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5934670"/>
            <a:ext cx="4876799" cy="923330"/>
          </a:xfrm>
          <a:prstGeom prst="rect">
            <a:avLst/>
          </a:prstGeom>
        </p:spPr>
        <p:txBody>
          <a:bodyPr wrap="square">
            <a:spAutoFit/>
          </a:bodyPr>
          <a:lstStyle/>
          <a:p>
            <a:r>
              <a:rPr lang="en-US" dirty="0">
                <a:solidFill>
                  <a:srgbClr val="000000"/>
                </a:solidFill>
              </a:rPr>
              <a:t>http://clinical-mri.com/multiple-sclerosis-visualization-of-plaques-with-differing-mr-techniques/</a:t>
            </a:r>
          </a:p>
        </p:txBody>
      </p:sp>
      <p:sp>
        <p:nvSpPr>
          <p:cNvPr id="6" name="Slide Number Placeholder 4"/>
          <p:cNvSpPr>
            <a:spLocks noGrp="1"/>
          </p:cNvSpPr>
          <p:nvPr>
            <p:ph type="sldNum" sz="quarter" idx="10"/>
          </p:nvPr>
        </p:nvSpPr>
        <p:spPr>
          <a:xfrm>
            <a:off x="8597900" y="6569075"/>
            <a:ext cx="498475" cy="365125"/>
          </a:xfrm>
        </p:spPr>
        <p:txBody>
          <a:bodyPr/>
          <a:lstStyle/>
          <a:p>
            <a:pPr>
              <a:defRPr/>
            </a:pPr>
            <a:fld id="{0D213620-EA4B-467D-A559-4D06AF0A2971}" type="slidenum">
              <a:rPr lang="en-US">
                <a:solidFill>
                  <a:srgbClr val="000000">
                    <a:tint val="75000"/>
                  </a:srgbClr>
                </a:solidFill>
              </a:rPr>
              <a:pPr>
                <a:defRPr/>
              </a:pPr>
              <a:t>82</a:t>
            </a:fld>
            <a:endParaRPr lang="en-US" dirty="0">
              <a:solidFill>
                <a:srgbClr val="000000">
                  <a:tint val="75000"/>
                </a:srgbClr>
              </a:solidFill>
            </a:endParaRPr>
          </a:p>
        </p:txBody>
      </p:sp>
    </p:spTree>
    <p:extLst>
      <p:ext uri="{BB962C8B-B14F-4D97-AF65-F5344CB8AC3E}">
        <p14:creationId xmlns:p14="http://schemas.microsoft.com/office/powerpoint/2010/main" val="41680217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t>
            </a:r>
            <a:r>
              <a:rPr lang="en-US" altLang="en-US" b="1" dirty="0" smtClean="0"/>
              <a:t>Approach</a:t>
            </a:r>
            <a:br>
              <a:rPr lang="en-US" altLang="en-US" b="1" dirty="0" smtClean="0"/>
            </a:br>
            <a:r>
              <a:rPr lang="en-US" altLang="en-US" sz="1500" b="1" dirty="0" smtClean="0">
                <a:solidFill>
                  <a:srgbClr val="CC0000"/>
                </a:solidFill>
              </a:rPr>
              <a:t>Presentation by Jason E. Hill</a:t>
            </a:r>
            <a:endParaRPr lang="en-US" altLang="en-US" sz="1400" dirty="0" smtClean="0">
              <a:solidFill>
                <a:srgbClr val="CC0000"/>
              </a:solidFill>
            </a:endParaRPr>
          </a:p>
        </p:txBody>
      </p:sp>
      <p:sp>
        <p:nvSpPr>
          <p:cNvPr id="21" name="Content Placeholder 20"/>
          <p:cNvSpPr>
            <a:spLocks noGrp="1"/>
          </p:cNvSpPr>
          <p:nvPr>
            <p:ph idx="1"/>
          </p:nvPr>
        </p:nvSpPr>
        <p:spPr>
          <a:xfrm>
            <a:off x="0" y="1117600"/>
            <a:ext cx="9144000" cy="2616200"/>
          </a:xfrm>
        </p:spPr>
        <p:txBody>
          <a:bodyPr/>
          <a:lstStyle/>
          <a:p>
            <a:pPr marL="0" indent="0" algn="ctr" defTabSz="914142" eaLnBrk="1" hangingPunct="1">
              <a:defRPr/>
            </a:pPr>
            <a:endParaRPr lang="en-US" sz="1600" dirty="0" smtClean="0"/>
          </a:p>
          <a:p>
            <a:pPr algn="ctr"/>
            <a:r>
              <a:rPr lang="en-US" sz="3600" dirty="0" smtClean="0"/>
              <a:t>	</a:t>
            </a:r>
            <a:r>
              <a:rPr lang="en-US" sz="3600" dirty="0"/>
              <a:t>Automated Segmentation of MS Lesions in FLAIR, DIR and T2-w MR images via an Information Theoretic </a:t>
            </a:r>
            <a:r>
              <a:rPr lang="en-US" sz="3600" dirty="0" smtClean="0"/>
              <a:t>Approach</a:t>
            </a:r>
            <a:r>
              <a:rPr lang="en-US" sz="3600" dirty="0"/>
              <a:t/>
            </a:r>
            <a:br>
              <a:rPr lang="en-US" sz="3600" dirty="0"/>
            </a:br>
            <a:endParaRPr lang="en-US" sz="3600" dirty="0" smtClean="0"/>
          </a:p>
          <a:p>
            <a:pPr marL="0" indent="0" algn="ctr" defTabSz="914142" eaLnBrk="1" hangingPunct="1">
              <a:spcBef>
                <a:spcPts val="0"/>
              </a:spcBef>
              <a:spcAft>
                <a:spcPts val="0"/>
              </a:spcAft>
              <a:defRPr/>
            </a:pPr>
            <a:r>
              <a:rPr lang="en-US" sz="2000" dirty="0" smtClean="0"/>
              <a:t>Presentation by</a:t>
            </a:r>
          </a:p>
          <a:p>
            <a:pPr marL="0" indent="0" algn="ctr" defTabSz="914142" eaLnBrk="1" hangingPunct="1">
              <a:spcBef>
                <a:spcPts val="0"/>
              </a:spcBef>
              <a:spcAft>
                <a:spcPts val="0"/>
              </a:spcAft>
              <a:defRPr/>
            </a:pPr>
            <a:r>
              <a:rPr lang="en-US" sz="2000" b="1" dirty="0" smtClean="0"/>
              <a:t>Dr. Jason E. Hill</a:t>
            </a:r>
          </a:p>
          <a:p>
            <a:pPr marL="0" indent="0" algn="ctr" defTabSz="914142" eaLnBrk="1" hangingPunct="1">
              <a:spcBef>
                <a:spcPts val="0"/>
              </a:spcBef>
              <a:spcAft>
                <a:spcPts val="0"/>
              </a:spcAft>
              <a:defRPr/>
            </a:pPr>
            <a:endParaRPr lang="en-US" sz="2000" dirty="0" smtClean="0"/>
          </a:p>
          <a:p>
            <a:pPr marL="0" indent="0" algn="ctr" defTabSz="914142" eaLnBrk="1" hangingPunct="1">
              <a:spcBef>
                <a:spcPts val="0"/>
              </a:spcBef>
              <a:spcAft>
                <a:spcPts val="0"/>
              </a:spcAft>
              <a:defRPr/>
            </a:pPr>
            <a:r>
              <a:rPr lang="en-US" sz="1600" i="1" dirty="0" smtClean="0"/>
              <a:t>Co-authors </a:t>
            </a:r>
          </a:p>
          <a:p>
            <a:pPr marL="0" indent="0" algn="ctr" defTabSz="914142" eaLnBrk="1" hangingPunct="1">
              <a:spcBef>
                <a:spcPts val="0"/>
              </a:spcBef>
              <a:spcAft>
                <a:spcPts val="0"/>
              </a:spcAft>
              <a:defRPr/>
            </a:pPr>
            <a:r>
              <a:rPr lang="en-US" sz="1600" dirty="0" smtClean="0"/>
              <a:t>Mr. Kevin Matlock (TTU)</a:t>
            </a:r>
          </a:p>
          <a:p>
            <a:pPr marL="0" indent="0" algn="ctr" defTabSz="914142" eaLnBrk="1" hangingPunct="1">
              <a:spcBef>
                <a:spcPts val="0"/>
              </a:spcBef>
              <a:spcAft>
                <a:spcPts val="0"/>
              </a:spcAft>
              <a:defRPr/>
            </a:pPr>
            <a:r>
              <a:rPr lang="en-US" sz="1600" dirty="0" smtClean="0"/>
              <a:t>Dr. Brian </a:t>
            </a:r>
            <a:r>
              <a:rPr lang="en-US" sz="1600" dirty="0" err="1" smtClean="0"/>
              <a:t>Nutter</a:t>
            </a:r>
            <a:r>
              <a:rPr lang="en-US" sz="1600" dirty="0" smtClean="0"/>
              <a:t> (TTU)</a:t>
            </a:r>
          </a:p>
          <a:p>
            <a:pPr marL="0" indent="0" algn="ctr" defTabSz="914142" eaLnBrk="1" hangingPunct="1">
              <a:spcBef>
                <a:spcPts val="0"/>
              </a:spcBef>
              <a:spcAft>
                <a:spcPts val="0"/>
              </a:spcAft>
              <a:defRPr/>
            </a:pPr>
            <a:r>
              <a:rPr lang="en-US" sz="1600" dirty="0" smtClean="0"/>
              <a:t>Dr. Sunanda </a:t>
            </a:r>
            <a:r>
              <a:rPr lang="en-US" sz="1600" dirty="0" err="1" smtClean="0"/>
              <a:t>Mitra</a:t>
            </a:r>
            <a:r>
              <a:rPr lang="en-US" sz="1600" dirty="0" smtClean="0"/>
              <a:t> (TTU.)</a:t>
            </a:r>
            <a:endParaRPr lang="en-US" sz="2000" dirty="0" smtClean="0">
              <a:effectLst>
                <a:outerShdw blurRad="38100" dist="38100" dir="2700000" algn="tl">
                  <a:srgbClr val="000000">
                    <a:alpha val="43137"/>
                  </a:srgbClr>
                </a:outerShdw>
              </a:effectLst>
            </a:endParaRPr>
          </a:p>
          <a:p>
            <a:pPr marL="0" indent="0" algn="ctr" defTabSz="914142" eaLnBrk="1" hangingPunct="1">
              <a:defRPr/>
            </a:pPr>
            <a:endParaRPr lang="en-US" dirty="0" smtClean="0"/>
          </a:p>
          <a:p>
            <a:pPr marL="0" indent="0" algn="ctr" defTabSz="914142" eaLnBrk="1" hangingPunct="1">
              <a:defRPr/>
            </a:pPr>
            <a:endParaRPr lang="en-US" dirty="0" smtClean="0"/>
          </a:p>
        </p:txBody>
      </p:sp>
      <p:sp>
        <p:nvSpPr>
          <p:cNvPr id="4" name="Slide Number Placeholder 3"/>
          <p:cNvSpPr>
            <a:spLocks noGrp="1"/>
          </p:cNvSpPr>
          <p:nvPr>
            <p:ph type="sldNum" sz="quarter" idx="10"/>
          </p:nvPr>
        </p:nvSpPr>
        <p:spPr/>
        <p:txBody>
          <a:bodyPr/>
          <a:lstStyle/>
          <a:p>
            <a:pPr>
              <a:defRPr/>
            </a:pPr>
            <a:fld id="{59E6A499-BCAC-488B-92D7-8472BEC8675E}" type="slidenum">
              <a:rPr lang="en-US">
                <a:solidFill>
                  <a:srgbClr val="000000">
                    <a:tint val="75000"/>
                  </a:srgbClr>
                </a:solidFill>
              </a:rPr>
              <a:pPr>
                <a:defRPr/>
              </a:pPr>
              <a:t>83</a:t>
            </a:fld>
            <a:endParaRPr lang="en-US" dirty="0">
              <a:solidFill>
                <a:srgbClr val="000000">
                  <a:tint val="75000"/>
                </a:srgbClr>
              </a:solidFill>
            </a:endParaRPr>
          </a:p>
        </p:txBody>
      </p:sp>
    </p:spTree>
    <p:extLst>
      <p:ext uri="{BB962C8B-B14F-4D97-AF65-F5344CB8AC3E}">
        <p14:creationId xmlns:p14="http://schemas.microsoft.com/office/powerpoint/2010/main" val="21399822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0"/>
          <p:cNvSpPr>
            <a:spLocks noGrp="1"/>
          </p:cNvSpPr>
          <p:nvPr>
            <p:ph idx="1"/>
          </p:nvPr>
        </p:nvSpPr>
        <p:spPr>
          <a:xfrm>
            <a:off x="569913" y="1376363"/>
            <a:ext cx="8229600" cy="5141912"/>
          </a:xfrm>
        </p:spPr>
        <p:txBody>
          <a:bodyPr/>
          <a:lstStyle/>
          <a:p>
            <a:pPr lvl="1" eaLnBrk="1" hangingPunct="1">
              <a:spcBef>
                <a:spcPts val="1200"/>
              </a:spcBef>
              <a:spcAft>
                <a:spcPts val="1200"/>
              </a:spcAft>
              <a:buFont typeface="Courier New" pitchFamily="49" charset="0"/>
              <a:buChar char="o"/>
            </a:pPr>
            <a:r>
              <a:rPr lang="en-US" sz="4600" dirty="0" smtClean="0"/>
              <a:t>  Introduction</a:t>
            </a:r>
          </a:p>
          <a:p>
            <a:pPr lvl="1" eaLnBrk="1" hangingPunct="1">
              <a:spcBef>
                <a:spcPts val="1200"/>
              </a:spcBef>
              <a:spcAft>
                <a:spcPts val="1200"/>
              </a:spcAft>
              <a:buFont typeface="Courier New" pitchFamily="49" charset="0"/>
              <a:buChar char="o"/>
            </a:pPr>
            <a:r>
              <a:rPr lang="en-US" sz="4600" dirty="0" smtClean="0"/>
              <a:t>  Approach</a:t>
            </a:r>
          </a:p>
          <a:p>
            <a:pPr lvl="1" eaLnBrk="1" hangingPunct="1">
              <a:spcBef>
                <a:spcPts val="1200"/>
              </a:spcBef>
              <a:spcAft>
                <a:spcPts val="1200"/>
              </a:spcAft>
              <a:buFont typeface="Courier New" pitchFamily="49" charset="0"/>
              <a:buChar char="o"/>
            </a:pPr>
            <a:r>
              <a:rPr lang="en-US" sz="4600" dirty="0" smtClean="0"/>
              <a:t>  Methodology</a:t>
            </a:r>
          </a:p>
          <a:p>
            <a:pPr lvl="1" eaLnBrk="1" hangingPunct="1">
              <a:spcBef>
                <a:spcPts val="1200"/>
              </a:spcBef>
              <a:spcAft>
                <a:spcPts val="1200"/>
              </a:spcAft>
              <a:buFont typeface="Courier New" pitchFamily="49" charset="0"/>
              <a:buChar char="o"/>
            </a:pPr>
            <a:r>
              <a:rPr lang="en-US" sz="4600" dirty="0" smtClean="0"/>
              <a:t>  Results</a:t>
            </a:r>
            <a:endParaRPr lang="en-US" sz="4600" dirty="0"/>
          </a:p>
          <a:p>
            <a:pPr lvl="1" eaLnBrk="1" hangingPunct="1">
              <a:spcBef>
                <a:spcPts val="1200"/>
              </a:spcBef>
              <a:spcAft>
                <a:spcPts val="1200"/>
              </a:spcAft>
              <a:buFont typeface="Courier New" pitchFamily="49" charset="0"/>
              <a:buChar char="o"/>
            </a:pPr>
            <a:r>
              <a:rPr lang="en-US" sz="4600" dirty="0" smtClean="0"/>
              <a:t>  Conclusion</a:t>
            </a:r>
          </a:p>
        </p:txBody>
      </p:sp>
      <p:sp>
        <p:nvSpPr>
          <p:cNvPr id="39939"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b="1" dirty="0" smtClean="0"/>
              <a:t/>
            </a:r>
            <a:br>
              <a:rPr lang="en-US" b="1" dirty="0" smtClean="0"/>
            </a:br>
            <a:r>
              <a:rPr lang="en-US" sz="1500" b="1" dirty="0" smtClean="0">
                <a:solidFill>
                  <a:srgbClr val="CC0000"/>
                </a:solidFill>
              </a:rPr>
              <a:t>Presentation Outline</a:t>
            </a:r>
            <a:endParaRPr lang="en-US" sz="1400" dirty="0" smtClean="0">
              <a:solidFill>
                <a:srgbClr val="CC0000"/>
              </a:solidFill>
            </a:endParaRPr>
          </a:p>
        </p:txBody>
      </p:sp>
      <p:sp>
        <p:nvSpPr>
          <p:cNvPr id="4" name="Slide Number Placeholder 3"/>
          <p:cNvSpPr>
            <a:spLocks noGrp="1"/>
          </p:cNvSpPr>
          <p:nvPr>
            <p:ph type="sldNum" sz="quarter" idx="10"/>
          </p:nvPr>
        </p:nvSpPr>
        <p:spPr/>
        <p:txBody>
          <a:bodyPr/>
          <a:lstStyle/>
          <a:p>
            <a:pPr>
              <a:defRPr/>
            </a:pPr>
            <a:fld id="{D396A9A3-6271-4A5A-B007-3DBF17CC21CA}" type="slidenum">
              <a:rPr lang="en-US">
                <a:solidFill>
                  <a:srgbClr val="000000">
                    <a:tint val="75000"/>
                  </a:srgbClr>
                </a:solidFill>
              </a:rPr>
              <a:pPr>
                <a:defRPr/>
              </a:pPr>
              <a:t>84</a:t>
            </a:fld>
            <a:endParaRPr lang="en-US" dirty="0">
              <a:solidFill>
                <a:srgbClr val="000000">
                  <a:tint val="75000"/>
                </a:srgbClr>
              </a:solidFill>
            </a:endParaRPr>
          </a:p>
        </p:txBody>
      </p:sp>
    </p:spTree>
    <p:extLst>
      <p:ext uri="{BB962C8B-B14F-4D97-AF65-F5344CB8AC3E}">
        <p14:creationId xmlns:p14="http://schemas.microsoft.com/office/powerpoint/2010/main" val="6019206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altLang="en-US" b="1" dirty="0" smtClean="0"/>
              <a:t/>
            </a:r>
            <a:br>
              <a:rPr lang="en-US" altLang="en-US" b="1" dirty="0" smtClean="0"/>
            </a:br>
            <a:r>
              <a:rPr lang="en-US" altLang="en-US" sz="1500" b="1" dirty="0" smtClean="0">
                <a:solidFill>
                  <a:srgbClr val="CC0000"/>
                </a:solidFill>
              </a:rPr>
              <a:t>Introduction</a:t>
            </a:r>
            <a:endParaRPr lang="en-US" altLang="en-US" sz="1400" dirty="0" smtClean="0">
              <a:solidFill>
                <a:srgbClr val="CC0000"/>
              </a:solidFill>
            </a:endParaRPr>
          </a:p>
        </p:txBody>
      </p:sp>
      <p:sp>
        <p:nvSpPr>
          <p:cNvPr id="40963" name="Content Placeholder 20"/>
          <p:cNvSpPr>
            <a:spLocks noGrp="1"/>
          </p:cNvSpPr>
          <p:nvPr>
            <p:ph idx="1"/>
          </p:nvPr>
        </p:nvSpPr>
        <p:spPr>
          <a:xfrm>
            <a:off x="569913" y="1381125"/>
            <a:ext cx="8229600" cy="5208588"/>
          </a:xfrm>
        </p:spPr>
        <p:txBody>
          <a:bodyPr/>
          <a:lstStyle/>
          <a:p>
            <a:pPr lvl="1" eaLnBrk="1" hangingPunct="1">
              <a:spcBef>
                <a:spcPts val="1200"/>
              </a:spcBef>
              <a:spcAft>
                <a:spcPts val="1200"/>
              </a:spcAft>
              <a:defRPr/>
            </a:pPr>
            <a:r>
              <a:rPr lang="en-US" sz="2800" u="sng" dirty="0" smtClean="0"/>
              <a:t>Problem</a:t>
            </a:r>
            <a:r>
              <a:rPr lang="en-US" sz="2800" dirty="0" smtClean="0"/>
              <a:t>: the automated </a:t>
            </a:r>
            <a:r>
              <a:rPr lang="en-US" sz="2800" dirty="0"/>
              <a:t>segmentation of T2-weighted (T2-w), Fluid Attenuated Inversion Recovery  (FLAIR</a:t>
            </a:r>
            <a:r>
              <a:rPr lang="en-US" sz="2800" dirty="0" smtClean="0"/>
              <a:t>) </a:t>
            </a:r>
            <a:r>
              <a:rPr lang="en-US" sz="2800" dirty="0"/>
              <a:t>&amp; Double Inversion Recovery (DIR</a:t>
            </a:r>
            <a:r>
              <a:rPr lang="en-US" sz="2800" dirty="0" smtClean="0"/>
              <a:t>) </a:t>
            </a:r>
            <a:r>
              <a:rPr lang="en-US" sz="2800" dirty="0"/>
              <a:t>Magnetic Resonance Images (MRIs) with Multiple Sclerosis (MS) </a:t>
            </a:r>
            <a:r>
              <a:rPr lang="en-US" sz="2800" dirty="0" smtClean="0"/>
              <a:t>lesions </a:t>
            </a:r>
            <a:r>
              <a:rPr lang="en-US" sz="2800" dirty="0"/>
              <a:t>of various severity. </a:t>
            </a:r>
          </a:p>
          <a:p>
            <a:pPr lvl="1" eaLnBrk="1" hangingPunct="1">
              <a:spcBef>
                <a:spcPts val="1200"/>
              </a:spcBef>
              <a:spcAft>
                <a:spcPts val="1200"/>
              </a:spcAft>
              <a:defRPr/>
            </a:pPr>
            <a:r>
              <a:rPr lang="en-US" sz="2800" u="sng" dirty="0"/>
              <a:t>Validation</a:t>
            </a:r>
            <a:r>
              <a:rPr lang="en-US" sz="2800" dirty="0"/>
              <a:t>: the segmentation of labeled benchmark MRI datasets of brains with MS </a:t>
            </a:r>
            <a:r>
              <a:rPr lang="en-US" sz="2800" dirty="0" smtClean="0"/>
              <a:t>lesions. </a:t>
            </a:r>
            <a:endParaRPr lang="en-US" sz="2800" dirty="0"/>
          </a:p>
          <a:p>
            <a:pPr lvl="1" eaLnBrk="1" hangingPunct="1">
              <a:spcBef>
                <a:spcPts val="1200"/>
              </a:spcBef>
              <a:spcAft>
                <a:spcPts val="1200"/>
              </a:spcAft>
              <a:defRPr/>
            </a:pPr>
            <a:r>
              <a:rPr lang="en-US" sz="2800" u="sng" dirty="0"/>
              <a:t>Goal</a:t>
            </a:r>
            <a:r>
              <a:rPr lang="en-US" sz="2800" dirty="0"/>
              <a:t>: the automated segmentation of brain MR images for detection and tracking of </a:t>
            </a:r>
            <a:r>
              <a:rPr lang="en-US" sz="2800" dirty="0" smtClean="0"/>
              <a:t>MS. </a:t>
            </a:r>
            <a:endParaRPr lang="en-US" dirty="0" smtClean="0">
              <a:ea typeface="+mn-ea"/>
              <a:cs typeface="+mn-cs"/>
            </a:endParaRPr>
          </a:p>
          <a:p>
            <a:pPr lvl="1" eaLnBrk="1" hangingPunct="1">
              <a:spcBef>
                <a:spcPts val="1200"/>
              </a:spcBef>
              <a:spcAft>
                <a:spcPts val="1200"/>
              </a:spcAft>
              <a:defRPr/>
            </a:pPr>
            <a:endParaRPr lang="en-US" sz="2800"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85</a:t>
            </a:fld>
            <a:endParaRPr lang="en-US" dirty="0">
              <a:solidFill>
                <a:srgbClr val="000000">
                  <a:tint val="75000"/>
                </a:srgbClr>
              </a:solidFill>
            </a:endParaRPr>
          </a:p>
        </p:txBody>
      </p:sp>
    </p:spTree>
    <p:extLst>
      <p:ext uri="{BB962C8B-B14F-4D97-AF65-F5344CB8AC3E}">
        <p14:creationId xmlns:p14="http://schemas.microsoft.com/office/powerpoint/2010/main" val="90081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altLang="en-US" b="1" dirty="0" smtClean="0"/>
              <a:t/>
            </a:r>
            <a:br>
              <a:rPr lang="en-US" altLang="en-US" b="1" dirty="0" smtClean="0"/>
            </a:br>
            <a:r>
              <a:rPr lang="en-US" altLang="en-US" sz="1500" b="1" dirty="0" smtClean="0">
                <a:solidFill>
                  <a:srgbClr val="CC0000"/>
                </a:solidFill>
              </a:rPr>
              <a:t>Methodology: workflow diagram</a:t>
            </a:r>
            <a:endParaRPr lang="en-US" altLang="en-US" sz="1400" dirty="0" smtClean="0">
              <a:solidFill>
                <a:srgbClr val="CC0000"/>
              </a:solidFill>
            </a:endParaRPr>
          </a:p>
        </p:txBody>
      </p:sp>
      <p:sp>
        <p:nvSpPr>
          <p:cNvPr id="40963" name="Content Placeholder 20"/>
          <p:cNvSpPr>
            <a:spLocks noGrp="1"/>
          </p:cNvSpPr>
          <p:nvPr>
            <p:ph idx="1"/>
          </p:nvPr>
        </p:nvSpPr>
        <p:spPr>
          <a:xfrm>
            <a:off x="569913" y="1381125"/>
            <a:ext cx="8229600" cy="5208588"/>
          </a:xfrm>
        </p:spPr>
        <p:txBody>
          <a:bodyPr/>
          <a:lstStyle/>
          <a:p>
            <a:pPr marL="114300" lvl="1" indent="0" eaLnBrk="1" hangingPunct="1">
              <a:spcBef>
                <a:spcPts val="1200"/>
              </a:spcBef>
              <a:spcAft>
                <a:spcPts val="1200"/>
              </a:spcAft>
              <a:buNone/>
              <a:defRPr/>
            </a:pPr>
            <a:r>
              <a:rPr lang="en-US" sz="2800" dirty="0" smtClean="0"/>
              <a:t>Workflow diagram:</a:t>
            </a:r>
            <a:endParaRPr lang="en-US" sz="2800" dirty="0"/>
          </a:p>
          <a:p>
            <a:pPr marL="114300" lvl="1" indent="0" eaLnBrk="1" hangingPunct="1">
              <a:spcBef>
                <a:spcPts val="1200"/>
              </a:spcBef>
              <a:spcAft>
                <a:spcPts val="1200"/>
              </a:spcAft>
              <a:buNone/>
              <a:defRPr/>
            </a:pPr>
            <a:endParaRPr lang="en-US" sz="2800"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86</a:t>
            </a:fld>
            <a:endParaRPr lang="en-US" dirty="0">
              <a:solidFill>
                <a:srgbClr val="000000">
                  <a:tint val="75000"/>
                </a:srgbClr>
              </a:solidFill>
            </a:endParaRPr>
          </a:p>
        </p:txBody>
      </p:sp>
      <p:pic>
        <p:nvPicPr>
          <p:cNvPr id="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t="544" b="1877"/>
          <a:stretch/>
        </p:blipFill>
        <p:spPr bwMode="auto">
          <a:xfrm>
            <a:off x="0" y="2133600"/>
            <a:ext cx="9163289" cy="399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6840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altLang="en-US" b="1" dirty="0" smtClean="0"/>
              <a:t/>
            </a:r>
            <a:br>
              <a:rPr lang="en-US" altLang="en-US" b="1" dirty="0" smtClean="0"/>
            </a:br>
            <a:r>
              <a:rPr lang="en-US" altLang="en-US" sz="1500" b="1" dirty="0" smtClean="0">
                <a:solidFill>
                  <a:srgbClr val="CC0000"/>
                </a:solidFill>
              </a:rPr>
              <a:t>Methodology: simulation</a:t>
            </a:r>
            <a:endParaRPr lang="en-US" altLang="en-US" sz="1400" dirty="0" smtClean="0">
              <a:solidFill>
                <a:srgbClr val="CC0000"/>
              </a:solidFill>
            </a:endParaRPr>
          </a:p>
        </p:txBody>
      </p:sp>
      <p:sp>
        <p:nvSpPr>
          <p:cNvPr id="40963" name="Content Placeholder 20"/>
          <p:cNvSpPr>
            <a:spLocks noGrp="1"/>
          </p:cNvSpPr>
          <p:nvPr>
            <p:ph idx="1"/>
          </p:nvPr>
        </p:nvSpPr>
        <p:spPr>
          <a:xfrm>
            <a:off x="569913" y="1381125"/>
            <a:ext cx="8229600" cy="5208588"/>
          </a:xfrm>
        </p:spPr>
        <p:txBody>
          <a:bodyPr/>
          <a:lstStyle/>
          <a:p>
            <a:pPr marL="114300" lvl="1" indent="0" eaLnBrk="1" hangingPunct="1">
              <a:spcBef>
                <a:spcPts val="1200"/>
              </a:spcBef>
              <a:spcAft>
                <a:spcPts val="1200"/>
              </a:spcAft>
              <a:buNone/>
              <a:defRPr/>
            </a:pPr>
            <a:r>
              <a:rPr lang="en-US" sz="2800" dirty="0" smtClean="0"/>
              <a:t>MRI simulation:</a:t>
            </a:r>
            <a:endParaRPr lang="en-US" sz="2800" dirty="0"/>
          </a:p>
          <a:p>
            <a:pPr marL="114300" lvl="1" indent="0" eaLnBrk="1" hangingPunct="1">
              <a:spcBef>
                <a:spcPts val="1200"/>
              </a:spcBef>
              <a:spcAft>
                <a:spcPts val="1200"/>
              </a:spcAft>
              <a:buNone/>
              <a:defRPr/>
            </a:pPr>
            <a:endParaRPr lang="en-US" sz="2800" dirty="0" smtClean="0"/>
          </a:p>
          <a:p>
            <a:pPr marL="114300" lvl="1" indent="0" eaLnBrk="1" hangingPunct="1">
              <a:spcBef>
                <a:spcPts val="1200"/>
              </a:spcBef>
              <a:spcAft>
                <a:spcPts val="1200"/>
              </a:spcAft>
              <a:buNone/>
              <a:defRPr/>
            </a:pPr>
            <a:endParaRPr lang="en-US" sz="2800" dirty="0"/>
          </a:p>
          <a:p>
            <a:pPr marL="114300" lvl="1" indent="0" eaLnBrk="1" hangingPunct="1">
              <a:spcBef>
                <a:spcPts val="1200"/>
              </a:spcBef>
              <a:spcAft>
                <a:spcPts val="1200"/>
              </a:spcAft>
              <a:buNone/>
              <a:defRPr/>
            </a:pPr>
            <a:endParaRPr lang="en-US" sz="2800" dirty="0" smtClean="0"/>
          </a:p>
          <a:p>
            <a:pPr marL="114300" lvl="1" indent="0" eaLnBrk="1" hangingPunct="1">
              <a:spcBef>
                <a:spcPts val="1200"/>
              </a:spcBef>
              <a:spcAft>
                <a:spcPts val="1200"/>
              </a:spcAft>
              <a:buNone/>
              <a:defRPr/>
            </a:pPr>
            <a:endParaRPr lang="en-US" sz="2800" dirty="0"/>
          </a:p>
          <a:p>
            <a:pPr marL="0" lvl="0" indent="0" defTabSz="914400" eaLnBrk="1" hangingPunct="1">
              <a:spcBef>
                <a:spcPct val="0"/>
              </a:spcBef>
              <a:spcAft>
                <a:spcPct val="0"/>
              </a:spcAft>
            </a:pPr>
            <a:endParaRPr lang="en-US" sz="2200" kern="1200" dirty="0" smtClean="0">
              <a:solidFill>
                <a:srgbClr val="000000"/>
              </a:solidFill>
            </a:endParaRPr>
          </a:p>
          <a:p>
            <a:pPr marL="0" lvl="0" indent="0" defTabSz="914400" eaLnBrk="1" hangingPunct="1">
              <a:spcBef>
                <a:spcPct val="0"/>
              </a:spcBef>
              <a:spcAft>
                <a:spcPct val="0"/>
              </a:spcAft>
            </a:pPr>
            <a:r>
              <a:rPr lang="en-US" sz="2200" kern="1200" dirty="0" smtClean="0">
                <a:solidFill>
                  <a:srgbClr val="000000"/>
                </a:solidFill>
              </a:rPr>
              <a:t>FLAIR </a:t>
            </a:r>
            <a:r>
              <a:rPr lang="en-US" sz="2200" kern="1200" dirty="0">
                <a:solidFill>
                  <a:srgbClr val="000000"/>
                </a:solidFill>
              </a:rPr>
              <a:t>(a) and T2-w (c) MRIs are obtainable from </a:t>
            </a:r>
            <a:r>
              <a:rPr lang="en-US" sz="2200" kern="1200" dirty="0" err="1" smtClean="0">
                <a:solidFill>
                  <a:srgbClr val="000000"/>
                </a:solidFill>
              </a:rPr>
              <a:t>BrainWEB</a:t>
            </a:r>
            <a:r>
              <a:rPr lang="en-US" sz="2200" kern="1200" dirty="0" smtClean="0">
                <a:solidFill>
                  <a:srgbClr val="000000"/>
                </a:solidFill>
              </a:rPr>
              <a:t>, </a:t>
            </a:r>
            <a:r>
              <a:rPr lang="en-US" sz="2200" kern="1200" dirty="0">
                <a:solidFill>
                  <a:srgbClr val="000000"/>
                </a:solidFill>
              </a:rPr>
              <a:t>and DIR (b) is a simulated </a:t>
            </a:r>
            <a:r>
              <a:rPr lang="en-US" sz="2200" kern="1200" dirty="0" smtClean="0">
                <a:solidFill>
                  <a:srgbClr val="000000"/>
                </a:solidFill>
              </a:rPr>
              <a:t>signal </a:t>
            </a:r>
            <a:r>
              <a:rPr lang="en-US" sz="2200" kern="1200" dirty="0">
                <a:solidFill>
                  <a:srgbClr val="000000"/>
                </a:solidFill>
              </a:rPr>
              <a:t>derived from the Bloch equation.</a:t>
            </a:r>
          </a:p>
          <a:p>
            <a:pPr marL="114300" lvl="1" indent="0" eaLnBrk="1" hangingPunct="1">
              <a:spcBef>
                <a:spcPts val="1200"/>
              </a:spcBef>
              <a:spcAft>
                <a:spcPts val="1200"/>
              </a:spcAft>
              <a:buNone/>
              <a:defRPr/>
            </a:pPr>
            <a:endParaRPr lang="en-US" sz="2800"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87</a:t>
            </a:fld>
            <a:endParaRPr lang="en-US" dirty="0">
              <a:solidFill>
                <a:srgbClr val="000000">
                  <a:tint val="75000"/>
                </a:srgbClr>
              </a:solidFill>
            </a:endParaRP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7686675"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65496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altLang="en-US" b="1" dirty="0" smtClean="0"/>
              <a:t/>
            </a:r>
            <a:br>
              <a:rPr lang="en-US" altLang="en-US" b="1" dirty="0" smtClean="0"/>
            </a:br>
            <a:r>
              <a:rPr lang="en-US" altLang="en-US" sz="1500" b="1" dirty="0" smtClean="0">
                <a:solidFill>
                  <a:srgbClr val="CC0000"/>
                </a:solidFill>
              </a:rPr>
              <a:t>Methodology: preprocessing</a:t>
            </a:r>
            <a:endParaRPr lang="en-US" altLang="en-US" sz="1400" dirty="0" smtClean="0">
              <a:solidFill>
                <a:srgbClr val="CC0000"/>
              </a:solidFill>
            </a:endParaRPr>
          </a:p>
        </p:txBody>
      </p:sp>
      <p:sp>
        <p:nvSpPr>
          <p:cNvPr id="40963" name="Content Placeholder 20"/>
          <p:cNvSpPr>
            <a:spLocks noGrp="1"/>
          </p:cNvSpPr>
          <p:nvPr>
            <p:ph idx="1"/>
          </p:nvPr>
        </p:nvSpPr>
        <p:spPr>
          <a:xfrm>
            <a:off x="569912" y="1381125"/>
            <a:ext cx="8497888" cy="5208588"/>
          </a:xfrm>
        </p:spPr>
        <p:txBody>
          <a:bodyPr/>
          <a:lstStyle/>
          <a:p>
            <a:pPr marL="114300" lvl="1" indent="0" eaLnBrk="1" hangingPunct="1">
              <a:spcBef>
                <a:spcPts val="1200"/>
              </a:spcBef>
              <a:spcAft>
                <a:spcPts val="1200"/>
              </a:spcAft>
              <a:buNone/>
              <a:defRPr/>
            </a:pPr>
            <a:r>
              <a:rPr lang="en-US" sz="2800" dirty="0" smtClean="0"/>
              <a:t>Preprocessing: </a:t>
            </a:r>
            <a:endParaRPr lang="en-US" sz="2800" dirty="0"/>
          </a:p>
          <a:p>
            <a:pPr marL="114300" lvl="1" indent="0" eaLnBrk="1" hangingPunct="1">
              <a:spcBef>
                <a:spcPts val="1200"/>
              </a:spcBef>
              <a:spcAft>
                <a:spcPts val="1200"/>
              </a:spcAft>
              <a:buNone/>
              <a:defRPr/>
            </a:pPr>
            <a:endParaRPr lang="en-US" sz="2800" dirty="0" smtClean="0"/>
          </a:p>
          <a:p>
            <a:pPr marL="114300" lvl="1" indent="0" eaLnBrk="1" hangingPunct="1">
              <a:spcBef>
                <a:spcPts val="1200"/>
              </a:spcBef>
              <a:spcAft>
                <a:spcPts val="1200"/>
              </a:spcAft>
              <a:buNone/>
              <a:defRPr/>
            </a:pPr>
            <a:endParaRPr lang="en-US" sz="2800" dirty="0"/>
          </a:p>
          <a:p>
            <a:pPr marL="114300" lvl="1" indent="0" eaLnBrk="1" hangingPunct="1">
              <a:spcBef>
                <a:spcPts val="1200"/>
              </a:spcBef>
              <a:spcAft>
                <a:spcPts val="1200"/>
              </a:spcAft>
              <a:buNone/>
              <a:defRPr/>
            </a:pPr>
            <a:endParaRPr lang="en-US" sz="2800" dirty="0" smtClean="0"/>
          </a:p>
          <a:p>
            <a:pPr marL="114300" lvl="1" indent="0" eaLnBrk="1" hangingPunct="1">
              <a:spcBef>
                <a:spcPts val="1200"/>
              </a:spcBef>
              <a:spcAft>
                <a:spcPts val="1200"/>
              </a:spcAft>
              <a:buNone/>
              <a:defRPr/>
            </a:pPr>
            <a:endParaRPr lang="en-US" sz="2800" dirty="0"/>
          </a:p>
          <a:p>
            <a:pPr marL="0" lvl="0" indent="0" defTabSz="914400" eaLnBrk="1" hangingPunct="1">
              <a:spcBef>
                <a:spcPct val="0"/>
              </a:spcBef>
              <a:spcAft>
                <a:spcPct val="0"/>
              </a:spcAft>
            </a:pPr>
            <a:endParaRPr lang="en-US" sz="2200" kern="1200" dirty="0" smtClean="0">
              <a:solidFill>
                <a:srgbClr val="000000"/>
              </a:solidFill>
            </a:endParaRPr>
          </a:p>
          <a:p>
            <a:pPr marL="0" lvl="0" indent="0" defTabSz="914400" eaLnBrk="1" hangingPunct="1">
              <a:spcBef>
                <a:spcPct val="0"/>
              </a:spcBef>
              <a:spcAft>
                <a:spcPct val="0"/>
              </a:spcAft>
            </a:pPr>
            <a:r>
              <a:rPr lang="en-US" sz="2000" kern="1200" dirty="0" smtClean="0">
                <a:solidFill>
                  <a:srgbClr val="000000"/>
                </a:solidFill>
              </a:rPr>
              <a:t>12-bit data are </a:t>
            </a:r>
            <a:r>
              <a:rPr lang="en-US" sz="2000" kern="1200" dirty="0">
                <a:solidFill>
                  <a:srgbClr val="000000"/>
                </a:solidFill>
              </a:rPr>
              <a:t>converted to 8-bit after screening for outliers &amp;</a:t>
            </a:r>
            <a:r>
              <a:rPr lang="en-US" sz="2000" kern="1200" dirty="0" smtClean="0">
                <a:solidFill>
                  <a:srgbClr val="000000"/>
                </a:solidFill>
              </a:rPr>
              <a:t> </a:t>
            </a:r>
            <a:r>
              <a:rPr lang="en-US" sz="2000" kern="1200" dirty="0">
                <a:solidFill>
                  <a:srgbClr val="000000"/>
                </a:solidFill>
              </a:rPr>
              <a:t>contrast </a:t>
            </a:r>
            <a:r>
              <a:rPr lang="en-US" sz="2000" kern="1200" dirty="0" smtClean="0">
                <a:solidFill>
                  <a:srgbClr val="000000"/>
                </a:solidFill>
              </a:rPr>
              <a:t>enhancement; combined </a:t>
            </a:r>
            <a:r>
              <a:rPr lang="en-US" sz="2000" kern="1200" dirty="0">
                <a:solidFill>
                  <a:srgbClr val="000000"/>
                </a:solidFill>
              </a:rPr>
              <a:t>into colorized images (a) with FLAIR (red), DIR (green) and T2-w (blue). To remove the affect of the PVs, the edges are suppressed (b) for the input of the segmentation process; severe MS result shown (c).</a:t>
            </a:r>
            <a:endParaRPr lang="en-US" sz="2000" dirty="0" smtClean="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88</a:t>
            </a:fld>
            <a:endParaRPr lang="en-US" dirty="0">
              <a:solidFill>
                <a:srgbClr val="000000">
                  <a:tint val="75000"/>
                </a:srgbClr>
              </a:solidFill>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1905000"/>
            <a:ext cx="83439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05171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altLang="en-US" b="1" dirty="0" smtClean="0"/>
              <a:t/>
            </a:r>
            <a:br>
              <a:rPr lang="en-US" altLang="en-US" b="1" dirty="0" smtClean="0"/>
            </a:br>
            <a:r>
              <a:rPr lang="en-US" altLang="en-US" sz="1500" b="1" dirty="0" smtClean="0">
                <a:solidFill>
                  <a:srgbClr val="CC0000"/>
                </a:solidFill>
              </a:rPr>
              <a:t>Results: find tissue centroids by IJM and fuzzy labels</a:t>
            </a:r>
            <a:endParaRPr lang="en-US" altLang="en-US" sz="1400" dirty="0" smtClean="0">
              <a:solidFill>
                <a:srgbClr val="CC0000"/>
              </a:solidFill>
            </a:endParaRPr>
          </a:p>
        </p:txBody>
      </p:sp>
      <p:sp>
        <p:nvSpPr>
          <p:cNvPr id="40963" name="Content Placeholder 20"/>
          <p:cNvSpPr>
            <a:spLocks noGrp="1"/>
          </p:cNvSpPr>
          <p:nvPr>
            <p:ph idx="1"/>
          </p:nvPr>
        </p:nvSpPr>
        <p:spPr>
          <a:xfrm>
            <a:off x="569912" y="1381125"/>
            <a:ext cx="8497888" cy="5208588"/>
          </a:xfrm>
        </p:spPr>
        <p:txBody>
          <a:bodyPr/>
          <a:lstStyle/>
          <a:p>
            <a:pPr marL="114300" lvl="1" indent="0" eaLnBrk="1" hangingPunct="1">
              <a:spcBef>
                <a:spcPts val="1200"/>
              </a:spcBef>
              <a:spcAft>
                <a:spcPts val="1200"/>
              </a:spcAft>
              <a:buNone/>
              <a:defRPr/>
            </a:pPr>
            <a:r>
              <a:rPr lang="en-US" sz="2800" dirty="0"/>
              <a:t>Determination of tissue centroids by </a:t>
            </a:r>
            <a:r>
              <a:rPr lang="en-US" sz="2800" dirty="0" smtClean="0"/>
              <a:t>IJM:</a:t>
            </a:r>
            <a:endParaRPr lang="en-US" sz="2800" dirty="0"/>
          </a:p>
          <a:p>
            <a:pPr marL="114300" lvl="1" indent="0" eaLnBrk="1" hangingPunct="1">
              <a:spcBef>
                <a:spcPts val="1200"/>
              </a:spcBef>
              <a:spcAft>
                <a:spcPts val="1200"/>
              </a:spcAft>
              <a:buNone/>
              <a:defRPr/>
            </a:pPr>
            <a:endParaRPr lang="en-US" sz="2800" dirty="0" smtClean="0"/>
          </a:p>
          <a:p>
            <a:pPr marL="0" lvl="0" indent="0" defTabSz="914400" eaLnBrk="1" hangingPunct="1">
              <a:spcBef>
                <a:spcPct val="0"/>
              </a:spcBef>
              <a:spcAft>
                <a:spcPct val="0"/>
              </a:spcAft>
            </a:pPr>
            <a:endParaRPr lang="en-US" sz="2800" dirty="0"/>
          </a:p>
          <a:p>
            <a:pPr marL="0" lvl="0" indent="0" defTabSz="914400" eaLnBrk="1" hangingPunct="1">
              <a:spcBef>
                <a:spcPct val="0"/>
              </a:spcBef>
              <a:spcAft>
                <a:spcPct val="0"/>
              </a:spcAft>
            </a:pPr>
            <a:endParaRPr lang="en-US" sz="2800" dirty="0" smtClean="0"/>
          </a:p>
          <a:p>
            <a:pPr marL="0" lvl="0" indent="0" defTabSz="914400" eaLnBrk="1" hangingPunct="1">
              <a:spcBef>
                <a:spcPct val="0"/>
              </a:spcBef>
              <a:spcAft>
                <a:spcPct val="0"/>
              </a:spcAft>
            </a:pPr>
            <a:endParaRPr lang="en-US" sz="2800" dirty="0" smtClean="0"/>
          </a:p>
          <a:p>
            <a:pPr marL="0" marR="0" algn="just">
              <a:spcBef>
                <a:spcPts val="0"/>
              </a:spcBef>
              <a:spcAft>
                <a:spcPts val="0"/>
              </a:spcAft>
              <a:tabLst>
                <a:tab pos="2857500" algn="ctr"/>
                <a:tab pos="6057900" algn="r"/>
              </a:tabLst>
            </a:pPr>
            <a:r>
              <a:rPr lang="en-US" sz="2000" dirty="0"/>
              <a:t>Table 1. </a:t>
            </a:r>
            <a:r>
              <a:rPr lang="en-US" sz="2000" dirty="0">
                <a:ea typeface="Times New Roman"/>
              </a:rPr>
              <a:t>IJM results for the estimated centroids for the four tissue types in the form of RBG triples </a:t>
            </a:r>
            <a:r>
              <a:rPr lang="en-US" sz="2000" dirty="0" smtClean="0">
                <a:ea typeface="Times New Roman"/>
              </a:rPr>
              <a:t>across </a:t>
            </a:r>
            <a:r>
              <a:rPr lang="en-US" sz="2000" dirty="0">
                <a:ea typeface="Times New Roman"/>
              </a:rPr>
              <a:t>all three MS severities obtained from </a:t>
            </a:r>
            <a:r>
              <a:rPr lang="en-US" sz="2000" dirty="0" err="1">
                <a:ea typeface="Times New Roman"/>
              </a:rPr>
              <a:t>BrainWeb</a:t>
            </a:r>
            <a:r>
              <a:rPr lang="en-US" sz="2000" dirty="0" smtClean="0">
                <a:ea typeface="Times New Roman"/>
              </a:rPr>
              <a:t>.</a:t>
            </a:r>
          </a:p>
          <a:p>
            <a:pPr marL="0" algn="just">
              <a:spcBef>
                <a:spcPts val="0"/>
              </a:spcBef>
              <a:spcAft>
                <a:spcPts val="0"/>
              </a:spcAft>
              <a:tabLst>
                <a:tab pos="2857500" algn="ctr"/>
                <a:tab pos="6057900" algn="r"/>
              </a:tabLst>
            </a:pPr>
            <a:endParaRPr lang="en-US" sz="2000" u="sng" dirty="0">
              <a:solidFill>
                <a:srgbClr val="000000"/>
              </a:solidFill>
            </a:endParaRPr>
          </a:p>
          <a:p>
            <a:pPr marL="0" algn="just">
              <a:spcBef>
                <a:spcPts val="0"/>
              </a:spcBef>
              <a:spcAft>
                <a:spcPts val="0"/>
              </a:spcAft>
              <a:tabLst>
                <a:tab pos="2857500" algn="ctr"/>
                <a:tab pos="6057900" algn="r"/>
              </a:tabLst>
            </a:pPr>
            <a:endParaRPr lang="en-US" sz="2000" u="sng" dirty="0" smtClean="0">
              <a:solidFill>
                <a:srgbClr val="000000"/>
              </a:solidFill>
            </a:endParaRPr>
          </a:p>
          <a:p>
            <a:pPr marL="0" algn="just">
              <a:spcBef>
                <a:spcPts val="0"/>
              </a:spcBef>
              <a:spcAft>
                <a:spcPts val="0"/>
              </a:spcAft>
              <a:tabLst>
                <a:tab pos="2857500" algn="ctr"/>
                <a:tab pos="6057900" algn="r"/>
              </a:tabLst>
            </a:pPr>
            <a:r>
              <a:rPr lang="en-US" sz="2000" u="sng" dirty="0" smtClean="0">
                <a:solidFill>
                  <a:srgbClr val="000000"/>
                </a:solidFill>
              </a:rPr>
              <a:t>The </a:t>
            </a:r>
            <a:r>
              <a:rPr lang="en-US" sz="2000" u="sng" dirty="0">
                <a:solidFill>
                  <a:srgbClr val="000000"/>
                </a:solidFill>
              </a:rPr>
              <a:t>Fuzzy Membership</a:t>
            </a:r>
            <a:r>
              <a:rPr lang="en-US" sz="2000" dirty="0" smtClean="0">
                <a:solidFill>
                  <a:srgbClr val="000000"/>
                </a:solidFill>
              </a:rPr>
              <a:t>:</a:t>
            </a:r>
            <a:r>
              <a:rPr lang="en-US" sz="2000" dirty="0"/>
              <a:t>	</a:t>
            </a:r>
            <a:endParaRPr lang="en-US" sz="2000" dirty="0" smtClean="0"/>
          </a:p>
          <a:p>
            <a:pPr marL="0" algn="just">
              <a:spcBef>
                <a:spcPts val="0"/>
              </a:spcBef>
              <a:spcAft>
                <a:spcPts val="0"/>
              </a:spcAft>
              <a:tabLst>
                <a:tab pos="2857500" algn="ctr"/>
                <a:tab pos="6057900" algn="r"/>
              </a:tabLst>
            </a:pPr>
            <a:endParaRPr lang="en-US" sz="2000" b="1" dirty="0"/>
          </a:p>
          <a:p>
            <a:pPr marL="0" algn="just">
              <a:spcBef>
                <a:spcPts val="0"/>
              </a:spcBef>
              <a:spcAft>
                <a:spcPts val="0"/>
              </a:spcAft>
              <a:tabLst>
                <a:tab pos="2857500" algn="ctr"/>
                <a:tab pos="6057900" algn="r"/>
              </a:tabLst>
            </a:pPr>
            <a:endParaRPr lang="en-US" sz="2000" b="1" dirty="0" smtClean="0"/>
          </a:p>
          <a:p>
            <a:pPr marL="0" algn="just">
              <a:spcBef>
                <a:spcPts val="0"/>
              </a:spcBef>
              <a:spcAft>
                <a:spcPts val="0"/>
              </a:spcAft>
              <a:tabLst>
                <a:tab pos="2857500" algn="ctr"/>
                <a:tab pos="6057900" algn="r"/>
              </a:tabLst>
            </a:pPr>
            <a:r>
              <a:rPr lang="en-US" sz="2000" dirty="0" smtClean="0"/>
              <a:t>And </a:t>
            </a:r>
            <a:r>
              <a:rPr lang="en-US" sz="2000" i="1" dirty="0" err="1" smtClean="0"/>
              <a:t>d</a:t>
            </a:r>
            <a:r>
              <a:rPr lang="en-US" sz="2000" i="1" baseline="-25000" dirty="0" err="1" smtClean="0"/>
              <a:t>E</a:t>
            </a:r>
            <a:r>
              <a:rPr lang="en-US" sz="2000" dirty="0" smtClean="0"/>
              <a:t> denoted the Euclidean distance between points.</a:t>
            </a:r>
            <a:endParaRPr lang="en-US" sz="2000" dirty="0"/>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89</a:t>
            </a:fld>
            <a:endParaRPr lang="en-US" dirty="0">
              <a:solidFill>
                <a:srgbClr val="000000">
                  <a:tint val="75000"/>
                </a:srgbClr>
              </a:solidFill>
            </a:endParaRP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4999"/>
            <a:ext cx="9144000" cy="20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2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19226" y="4800600"/>
            <a:ext cx="312457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387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4275" name="Rectangle 3"/>
          <p:cNvSpPr>
            <a:spLocks noGrp="1" noRot="1" noChangeArrowheads="1"/>
          </p:cNvSpPr>
          <p:nvPr>
            <p:ph type="title"/>
          </p:nvPr>
        </p:nvSpPr>
        <p:spPr/>
        <p:txBody>
          <a:bodyPr/>
          <a:lstStyle/>
          <a:p>
            <a:pPr algn="l" eaLnBrk="1" hangingPunct="1">
              <a:defRPr/>
            </a:pPr>
            <a:r>
              <a:rPr lang="ko-KR" altLang="en-US" smtClean="0">
                <a:solidFill>
                  <a:srgbClr val="66FF66"/>
                </a:solidFill>
                <a:ea typeface="굴림" pitchFamily="50" charset="-127"/>
              </a:rPr>
              <a:t>	</a:t>
            </a:r>
            <a:r>
              <a:rPr lang="en-US" altLang="ko-KR" smtClean="0">
                <a:solidFill>
                  <a:srgbClr val="66FF66"/>
                </a:solidFill>
                <a:ea typeface="굴림" pitchFamily="50" charset="-127"/>
              </a:rPr>
              <a:t>Zigzag Edge States: </a:t>
            </a:r>
            <a:r>
              <a:rPr lang="en-US" altLang="ko-KR" smtClean="0">
                <a:solidFill>
                  <a:srgbClr val="66FF66"/>
                </a:solidFill>
                <a:latin typeface="Symbol" pitchFamily="18" charset="2"/>
                <a:ea typeface="굴림" pitchFamily="50" charset="-127"/>
              </a:rPr>
              <a:t>D</a:t>
            </a:r>
            <a:r>
              <a:rPr lang="en-US" altLang="ko-KR" smtClean="0">
                <a:solidFill>
                  <a:srgbClr val="66FF66"/>
                </a:solidFill>
                <a:ea typeface="굴림" pitchFamily="50" charset="-127"/>
              </a:rPr>
              <a:t> and </a:t>
            </a:r>
            <a:r>
              <a:rPr lang="en-US" altLang="ko-KR" i="1" smtClean="0">
                <a:solidFill>
                  <a:srgbClr val="66FF66"/>
                </a:solidFill>
                <a:latin typeface="Century Schoolbook" pitchFamily="18" charset="0"/>
                <a:ea typeface="굴림" pitchFamily="50" charset="-127"/>
              </a:rPr>
              <a:t>m</a:t>
            </a:r>
          </a:p>
        </p:txBody>
      </p:sp>
      <p:sp>
        <p:nvSpPr>
          <p:cNvPr id="54283" name="Rectangle 11"/>
          <p:cNvSpPr>
            <a:spLocks noGrp="1" noRot="1" noChangeArrowheads="1"/>
          </p:cNvSpPr>
          <p:nvPr>
            <p:ph type="body" sz="half" idx="1"/>
          </p:nvPr>
        </p:nvSpPr>
        <p:spPr/>
        <p:txBody>
          <a:bodyPr/>
          <a:lstStyle/>
          <a:p>
            <a:pPr eaLnBrk="1" hangingPunct="1">
              <a:defRPr/>
            </a:pPr>
            <a:r>
              <a:rPr lang="en-US" altLang="ko-KR" sz="2400" i="1" smtClean="0">
                <a:ea typeface="굴림" pitchFamily="50" charset="-127"/>
              </a:rPr>
              <a:t>Ansatz</a:t>
            </a:r>
            <a:r>
              <a:rPr lang="en-US" altLang="ko-KR" sz="2400" smtClean="0">
                <a:ea typeface="굴림" pitchFamily="50" charset="-127"/>
              </a:rPr>
              <a:t>:</a:t>
            </a:r>
          </a:p>
          <a:p>
            <a:pPr eaLnBrk="1" hangingPunct="1">
              <a:buFont typeface="Wingdings" pitchFamily="2" charset="2"/>
              <a:buNone/>
              <a:defRPr/>
            </a:pPr>
            <a:endParaRPr lang="en-US" altLang="ko-KR" sz="2400" smtClean="0">
              <a:ea typeface="굴림" pitchFamily="50" charset="-127"/>
            </a:endParaRPr>
          </a:p>
          <a:p>
            <a:pPr eaLnBrk="1" hangingPunct="1">
              <a:buFont typeface="Wingdings" pitchFamily="2" charset="2"/>
              <a:buNone/>
              <a:defRPr/>
            </a:pPr>
            <a:endParaRPr lang="en-US" altLang="ko-KR" sz="2400" smtClean="0">
              <a:ea typeface="굴림" pitchFamily="50" charset="-127"/>
            </a:endParaRPr>
          </a:p>
          <a:p>
            <a:pPr eaLnBrk="1" hangingPunct="1">
              <a:defRPr/>
            </a:pPr>
            <a:r>
              <a:rPr lang="en-US" altLang="ko-KR" sz="2400" smtClean="0">
                <a:ea typeface="굴림" pitchFamily="50" charset="-127"/>
              </a:rPr>
              <a:t>Use the discrete TBM Schrödinger eqn. to solve the semi-infinite problem.</a:t>
            </a:r>
          </a:p>
          <a:p>
            <a:pPr eaLnBrk="1" hangingPunct="1">
              <a:defRPr/>
            </a:pPr>
            <a:r>
              <a:rPr lang="en-US" altLang="ko-KR" sz="2400" smtClean="0">
                <a:ea typeface="굴림" pitchFamily="50" charset="-127"/>
              </a:rPr>
              <a:t>Dispersion (</a:t>
            </a:r>
            <a:r>
              <a:rPr lang="en-US" altLang="ko-KR" sz="2400" smtClean="0">
                <a:latin typeface="Symbol" pitchFamily="18" charset="2"/>
                <a:ea typeface="굴림" pitchFamily="50" charset="-127"/>
              </a:rPr>
              <a:t>D</a:t>
            </a:r>
            <a:r>
              <a:rPr lang="en-US" altLang="ko-KR" sz="2400" smtClean="0">
                <a:ea typeface="굴림" pitchFamily="50" charset="-127"/>
              </a:rPr>
              <a:t>, </a:t>
            </a:r>
            <a:r>
              <a:rPr lang="en-US" altLang="ko-KR" sz="2400" i="1" smtClean="0">
                <a:latin typeface="Century Schoolbook" pitchFamily="18" charset="0"/>
                <a:ea typeface="굴림" pitchFamily="50" charset="-127"/>
              </a:rPr>
              <a:t>m</a:t>
            </a:r>
            <a:r>
              <a:rPr lang="en-US" altLang="ko-KR" sz="2400" i="1" smtClean="0">
                <a:ea typeface="굴림" pitchFamily="50" charset="-127"/>
              </a:rPr>
              <a:t> </a:t>
            </a:r>
            <a:r>
              <a:rPr lang="en-US" altLang="ko-KR" sz="2400" smtClean="0">
                <a:latin typeface="Century Schoolbook" pitchFamily="18" charset="0"/>
                <a:ea typeface="굴림" pitchFamily="50" charset="-127"/>
              </a:rPr>
              <a:t>&lt;&lt; </a:t>
            </a:r>
            <a:r>
              <a:rPr lang="en-US" altLang="ko-KR" sz="2400" i="1" smtClean="0">
                <a:latin typeface="Century Schoolbook" pitchFamily="18" charset="0"/>
                <a:ea typeface="굴림" pitchFamily="50" charset="-127"/>
              </a:rPr>
              <a:t>t</a:t>
            </a:r>
            <a:r>
              <a:rPr lang="en-US" altLang="ko-KR" sz="2400" baseline="-25000" smtClean="0">
                <a:latin typeface="Century Schoolbook" pitchFamily="18" charset="0"/>
                <a:ea typeface="굴림" pitchFamily="50" charset="-127"/>
              </a:rPr>
              <a:t>0</a:t>
            </a:r>
            <a:r>
              <a:rPr lang="en-US" altLang="ko-KR" sz="2400" smtClean="0">
                <a:ea typeface="굴림" pitchFamily="50" charset="-127"/>
              </a:rPr>
              <a:t>) for spin-up right movers: </a:t>
            </a:r>
          </a:p>
        </p:txBody>
      </p:sp>
      <p:grpSp>
        <p:nvGrpSpPr>
          <p:cNvPr id="8196" name="Group 39"/>
          <p:cNvGrpSpPr>
            <a:grpSpLocks/>
          </p:cNvGrpSpPr>
          <p:nvPr/>
        </p:nvGrpSpPr>
        <p:grpSpPr bwMode="auto">
          <a:xfrm>
            <a:off x="609600" y="2209800"/>
            <a:ext cx="3751263" cy="776288"/>
            <a:chOff x="384" y="1392"/>
            <a:chExt cx="2363" cy="489"/>
          </a:xfrm>
        </p:grpSpPr>
        <p:sp>
          <p:nvSpPr>
            <p:cNvPr id="8217" name="Rectangle 25"/>
            <p:cNvSpPr>
              <a:spLocks noChangeArrowheads="1"/>
            </p:cNvSpPr>
            <p:nvPr/>
          </p:nvSpPr>
          <p:spPr bwMode="auto">
            <a:xfrm>
              <a:off x="384" y="1392"/>
              <a:ext cx="2352" cy="480"/>
            </a:xfrm>
            <a:prstGeom prst="rect">
              <a:avLst/>
            </a:prstGeom>
            <a:solidFill>
              <a:schemeClr val="tx1"/>
            </a:solidFill>
            <a:ln w="762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pic>
          <p:nvPicPr>
            <p:cNvPr id="8218"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1392"/>
              <a:ext cx="1835"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9"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1440"/>
              <a:ext cx="532"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197" name="Group 38"/>
          <p:cNvGrpSpPr>
            <a:grpSpLocks/>
          </p:cNvGrpSpPr>
          <p:nvPr/>
        </p:nvGrpSpPr>
        <p:grpSpPr bwMode="auto">
          <a:xfrm>
            <a:off x="1143000" y="5029200"/>
            <a:ext cx="2667000" cy="762000"/>
            <a:chOff x="720" y="3168"/>
            <a:chExt cx="1680" cy="480"/>
          </a:xfrm>
        </p:grpSpPr>
        <p:sp>
          <p:nvSpPr>
            <p:cNvPr id="8214" name="Rectangle 37"/>
            <p:cNvSpPr>
              <a:spLocks noChangeArrowheads="1"/>
            </p:cNvSpPr>
            <p:nvPr/>
          </p:nvSpPr>
          <p:spPr bwMode="auto">
            <a:xfrm>
              <a:off x="720" y="3168"/>
              <a:ext cx="1680" cy="480"/>
            </a:xfrm>
            <a:prstGeom prst="rect">
              <a:avLst/>
            </a:prstGeom>
            <a:solidFill>
              <a:schemeClr val="tx1"/>
            </a:solidFill>
            <a:ln w="762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pic>
          <p:nvPicPr>
            <p:cNvPr id="8215"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3168"/>
              <a:ext cx="1439" cy="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6"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 y="3168"/>
              <a:ext cx="24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198" name="Text Box 41"/>
          <p:cNvSpPr txBox="1">
            <a:spLocks noChangeArrowheads="1"/>
          </p:cNvSpPr>
          <p:nvPr/>
        </p:nvSpPr>
        <p:spPr bwMode="auto">
          <a:xfrm>
            <a:off x="457200" y="6019800"/>
            <a:ext cx="403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altLang="ko-KR" sz="2000" smtClean="0">
                <a:solidFill>
                  <a:srgbClr val="FFFFFF"/>
                </a:solidFill>
                <a:ea typeface="Gulim" pitchFamily="34" charset="-127"/>
              </a:rPr>
              <a:t>where </a:t>
            </a:r>
            <a:r>
              <a:rPr lang="en-US" altLang="ko-KR" sz="2000" i="1" smtClean="0">
                <a:solidFill>
                  <a:srgbClr val="FFFFFF"/>
                </a:solidFill>
                <a:latin typeface="Century Schoolbook" pitchFamily="18" charset="0"/>
                <a:ea typeface="Gulim" pitchFamily="34" charset="-127"/>
              </a:rPr>
              <a:t>p</a:t>
            </a:r>
            <a:r>
              <a:rPr lang="en-US" altLang="ko-KR" sz="2000" i="1" baseline="-25000" smtClean="0">
                <a:solidFill>
                  <a:srgbClr val="FFFFFF"/>
                </a:solidFill>
                <a:latin typeface="Century Schoolbook" pitchFamily="18" charset="0"/>
                <a:ea typeface="Gulim" pitchFamily="34" charset="-127"/>
              </a:rPr>
              <a:t>x</a:t>
            </a:r>
            <a:r>
              <a:rPr lang="en-US" altLang="ko-KR" sz="2000" i="1" smtClean="0">
                <a:solidFill>
                  <a:srgbClr val="FFFFFF"/>
                </a:solidFill>
                <a:latin typeface="Century Schoolbook" pitchFamily="18" charset="0"/>
                <a:ea typeface="Gulim" pitchFamily="34" charset="-127"/>
              </a:rPr>
              <a:t>a</a:t>
            </a:r>
            <a:r>
              <a:rPr lang="en-US" altLang="ko-KR" sz="2000" smtClean="0">
                <a:solidFill>
                  <a:srgbClr val="FFFFFF"/>
                </a:solidFill>
                <a:ea typeface="Gulim" pitchFamily="34" charset="-127"/>
              </a:rPr>
              <a:t> is measured from </a:t>
            </a:r>
            <a:r>
              <a:rPr lang="en-US" altLang="ko-KR" sz="2000" smtClean="0">
                <a:solidFill>
                  <a:srgbClr val="FFFFFF"/>
                </a:solidFill>
                <a:latin typeface="Symbol" pitchFamily="18" charset="2"/>
                <a:ea typeface="Gulim" pitchFamily="34" charset="-127"/>
              </a:rPr>
              <a:t>p</a:t>
            </a:r>
            <a:r>
              <a:rPr lang="en-US" altLang="ko-KR" sz="2000" smtClean="0">
                <a:solidFill>
                  <a:srgbClr val="FFFFFF"/>
                </a:solidFill>
                <a:ea typeface="Gulim" pitchFamily="34" charset="-127"/>
              </a:rPr>
              <a:t>.</a:t>
            </a:r>
          </a:p>
        </p:txBody>
      </p:sp>
      <p:sp>
        <p:nvSpPr>
          <p:cNvPr id="8199" name="Rectangle 42"/>
          <p:cNvSpPr>
            <a:spLocks noChangeArrowheads="1"/>
          </p:cNvSpPr>
          <p:nvPr/>
        </p:nvSpPr>
        <p:spPr bwMode="auto">
          <a:xfrm>
            <a:off x="3276600" y="0"/>
            <a:ext cx="2895600" cy="457200"/>
          </a:xfrm>
          <a:prstGeom prst="rect">
            <a:avLst/>
          </a:prstGeom>
          <a:solidFill>
            <a:srgbClr val="808080"/>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en-US" altLang="en-US" smtClean="0">
              <a:solidFill>
                <a:srgbClr val="FFFFFF"/>
              </a:solidFill>
            </a:endParaRPr>
          </a:p>
        </p:txBody>
      </p:sp>
      <p:sp>
        <p:nvSpPr>
          <p:cNvPr id="8200" name="Rectangle 43"/>
          <p:cNvSpPr>
            <a:spLocks noChangeArrowheads="1"/>
          </p:cNvSpPr>
          <p:nvPr/>
        </p:nvSpPr>
        <p:spPr bwMode="auto">
          <a:xfrm>
            <a:off x="6172200" y="0"/>
            <a:ext cx="2971800" cy="457200"/>
          </a:xfrm>
          <a:prstGeom prst="rect">
            <a:avLst/>
          </a:prstGeom>
          <a:solidFill>
            <a:schemeClr val="bg1"/>
          </a:solidFill>
          <a:ln>
            <a:noFill/>
          </a:ln>
          <a:effectLst/>
          <a:extLs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endParaRPr lang="ko-KR" altLang="en-US" smtClean="0">
              <a:solidFill>
                <a:srgbClr val="FFFFFF"/>
              </a:solidFill>
              <a:ea typeface="Gulim" pitchFamily="34" charset="-127"/>
            </a:endParaRPr>
          </a:p>
        </p:txBody>
      </p:sp>
      <p:sp>
        <p:nvSpPr>
          <p:cNvPr id="8201" name="Rectangle 44"/>
          <p:cNvSpPr>
            <a:spLocks noChangeArrowheads="1"/>
          </p:cNvSpPr>
          <p:nvPr/>
        </p:nvSpPr>
        <p:spPr bwMode="auto">
          <a:xfrm>
            <a:off x="0" y="0"/>
            <a:ext cx="3276600" cy="457200"/>
          </a:xfrm>
          <a:prstGeom prst="rect">
            <a:avLst/>
          </a:prstGeom>
          <a:solidFill>
            <a:srgbClr val="993300"/>
          </a:solidFill>
          <a:ln>
            <a:noFill/>
          </a:ln>
          <a:effectLst/>
          <a:extLst>
            <a:ext uri="{91240B29-F687-4F45-9708-019B960494DF}">
              <a14:hiddenLine xmlns:a14="http://schemas.microsoft.com/office/drawing/2010/main" w="76200" algn="ctr">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66FF66"/>
                </a:solidFill>
                <a:ea typeface="Gulim" pitchFamily="34" charset="-127"/>
              </a:rPr>
              <a:t>ZIGZAG: </a:t>
            </a:r>
            <a:r>
              <a:rPr lang="en-US" altLang="ko-KR" smtClean="0">
                <a:solidFill>
                  <a:srgbClr val="66FF66"/>
                </a:solidFill>
                <a:latin typeface="Century Schoolbook" pitchFamily="18" charset="0"/>
                <a:ea typeface="Gulim" pitchFamily="34" charset="-127"/>
              </a:rPr>
              <a:t>38</a:t>
            </a:r>
            <a:r>
              <a:rPr lang="en-US" altLang="ko-KR" smtClean="0">
                <a:solidFill>
                  <a:srgbClr val="66FF66"/>
                </a:solidFill>
                <a:ea typeface="Gulim" pitchFamily="34" charset="-127"/>
              </a:rPr>
              <a:t> unit cells ≈ </a:t>
            </a:r>
            <a:r>
              <a:rPr lang="en-US" altLang="ko-KR" smtClean="0">
                <a:solidFill>
                  <a:srgbClr val="66FF66"/>
                </a:solidFill>
                <a:latin typeface="Century Schoolbook" pitchFamily="18" charset="0"/>
                <a:ea typeface="Gulim" pitchFamily="34" charset="-127"/>
              </a:rPr>
              <a:t>18</a:t>
            </a:r>
            <a:r>
              <a:rPr lang="en-US" altLang="ko-KR" smtClean="0">
                <a:solidFill>
                  <a:srgbClr val="66FF66"/>
                </a:solidFill>
                <a:ea typeface="Gulim" pitchFamily="34" charset="-127"/>
              </a:rPr>
              <a:t> </a:t>
            </a:r>
            <a:r>
              <a:rPr lang="en-US" altLang="ko-KR" smtClean="0">
                <a:solidFill>
                  <a:srgbClr val="66FF66"/>
                </a:solidFill>
                <a:latin typeface="Times New Roman" pitchFamily="18" charset="0"/>
                <a:ea typeface="Gulim" pitchFamily="34" charset="-127"/>
              </a:rPr>
              <a:t>nm</a:t>
            </a:r>
          </a:p>
        </p:txBody>
      </p:sp>
      <p:sp>
        <p:nvSpPr>
          <p:cNvPr id="8202" name="Text Box 45"/>
          <p:cNvSpPr txBox="1">
            <a:spLocks noChangeArrowheads="1"/>
          </p:cNvSpPr>
          <p:nvPr/>
        </p:nvSpPr>
        <p:spPr bwMode="auto">
          <a:xfrm>
            <a:off x="6156325" y="0"/>
            <a:ext cx="29876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i="1" smtClean="0">
                <a:solidFill>
                  <a:srgbClr val="FFCC00"/>
                </a:solidFill>
                <a:latin typeface="Century Schoolbook" pitchFamily="18" charset="0"/>
                <a:ea typeface="Gulim" pitchFamily="34" charset="-127"/>
              </a:rPr>
              <a:t>m</a:t>
            </a:r>
            <a:r>
              <a:rPr lang="en-US" altLang="ko-KR" smtClean="0">
                <a:solidFill>
                  <a:srgbClr val="FFCC00"/>
                </a:solidFill>
                <a:ea typeface="Gulim" pitchFamily="34" charset="-127"/>
              </a:rPr>
              <a:t> </a:t>
            </a:r>
            <a:r>
              <a:rPr lang="en-US" altLang="ko-KR" smtClean="0">
                <a:solidFill>
                  <a:srgbClr val="FFCC00"/>
                </a:solidFill>
                <a:latin typeface="Century Schoolbook" pitchFamily="18" charset="0"/>
                <a:ea typeface="Gulim" pitchFamily="34" charset="-127"/>
              </a:rPr>
              <a:t>= 0.0</a:t>
            </a:r>
            <a:r>
              <a:rPr lang="en-US" altLang="ko-KR" smtClean="0">
                <a:solidFill>
                  <a:srgbClr val="FFCC00"/>
                </a:solidFill>
                <a:ea typeface="Gulim" pitchFamily="34" charset="-127"/>
              </a:rPr>
              <a:t> </a:t>
            </a:r>
            <a:r>
              <a:rPr lang="en-US" altLang="ko-KR" smtClean="0">
                <a:solidFill>
                  <a:srgbClr val="FFCC00"/>
                </a:solidFill>
                <a:latin typeface="Times New Roman" pitchFamily="18" charset="0"/>
                <a:ea typeface="Gulim" pitchFamily="34" charset="-127"/>
              </a:rPr>
              <a:t>eV</a:t>
            </a:r>
          </a:p>
        </p:txBody>
      </p:sp>
      <p:sp>
        <p:nvSpPr>
          <p:cNvPr id="8203" name="Text Box 46"/>
          <p:cNvSpPr txBox="1">
            <a:spLocks noChangeArrowheads="1"/>
          </p:cNvSpPr>
          <p:nvPr/>
        </p:nvSpPr>
        <p:spPr bwMode="auto">
          <a:xfrm>
            <a:off x="3276600" y="0"/>
            <a:ext cx="28194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mtClean="0">
                <a:solidFill>
                  <a:srgbClr val="FFFFFF"/>
                </a:solidFill>
                <a:latin typeface="Symbol" pitchFamily="18" charset="2"/>
                <a:ea typeface="Gulim" pitchFamily="34" charset="-127"/>
              </a:rPr>
              <a:t>D</a:t>
            </a:r>
            <a:r>
              <a:rPr lang="en-US" altLang="ko-KR" smtClean="0">
                <a:solidFill>
                  <a:srgbClr val="FFFFFF"/>
                </a:solidFill>
                <a:ea typeface="Gulim" pitchFamily="34" charset="-127"/>
              </a:rPr>
              <a:t> </a:t>
            </a:r>
            <a:r>
              <a:rPr lang="en-US" altLang="ko-KR" smtClean="0">
                <a:solidFill>
                  <a:srgbClr val="FFFFFF"/>
                </a:solidFill>
                <a:latin typeface="Century Schoolbook" pitchFamily="18" charset="0"/>
                <a:ea typeface="Gulim" pitchFamily="34" charset="-127"/>
              </a:rPr>
              <a:t>= 0.5</a:t>
            </a:r>
            <a:r>
              <a:rPr lang="en-US" altLang="ko-KR" smtClean="0">
                <a:solidFill>
                  <a:srgbClr val="FFFFFF"/>
                </a:solidFill>
                <a:ea typeface="Gulim" pitchFamily="34" charset="-127"/>
              </a:rPr>
              <a:t> </a:t>
            </a:r>
            <a:r>
              <a:rPr lang="en-US" altLang="ko-KR" smtClean="0">
                <a:solidFill>
                  <a:srgbClr val="FFFFFF"/>
                </a:solidFill>
                <a:latin typeface="Times New Roman" pitchFamily="18" charset="0"/>
                <a:ea typeface="Gulim" pitchFamily="34" charset="-127"/>
              </a:rPr>
              <a:t>eV </a:t>
            </a:r>
          </a:p>
        </p:txBody>
      </p:sp>
      <p:sp>
        <p:nvSpPr>
          <p:cNvPr id="8204" name="AutoShape 47"/>
          <p:cNvSpPr>
            <a:spLocks noChangeArrowheads="1"/>
          </p:cNvSpPr>
          <p:nvPr/>
        </p:nvSpPr>
        <p:spPr bwMode="auto">
          <a:xfrm>
            <a:off x="2133600" y="1447800"/>
            <a:ext cx="2057400" cy="381000"/>
          </a:xfrm>
          <a:prstGeom prst="wedgeRoundRectCallout">
            <a:avLst>
              <a:gd name="adj1" fmla="val -7255"/>
              <a:gd name="adj2" fmla="val 186250"/>
              <a:gd name="adj3" fmla="val 16667"/>
            </a:avLst>
          </a:prstGeom>
          <a:solidFill>
            <a:schemeClr val="tx2"/>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altLang="ko-KR" sz="1400" smtClean="0">
                <a:solidFill>
                  <a:srgbClr val="0000A4"/>
                </a:solidFill>
                <a:ea typeface="Gulim" pitchFamily="34" charset="-127"/>
              </a:rPr>
              <a:t>Discrete y-coordinate</a:t>
            </a:r>
          </a:p>
        </p:txBody>
      </p:sp>
      <p:pic>
        <p:nvPicPr>
          <p:cNvPr id="8205" name="Picture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038600"/>
            <a:ext cx="4267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6" name="Picture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1219200"/>
            <a:ext cx="4267200" cy="274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7" name="Line 54"/>
          <p:cNvSpPr>
            <a:spLocks noChangeShapeType="1"/>
          </p:cNvSpPr>
          <p:nvPr/>
        </p:nvSpPr>
        <p:spPr bwMode="auto">
          <a:xfrm flipH="1">
            <a:off x="5029200" y="3581400"/>
            <a:ext cx="914400" cy="762000"/>
          </a:xfrm>
          <a:prstGeom prst="line">
            <a:avLst/>
          </a:prstGeom>
          <a:noFill/>
          <a:ln w="38100">
            <a:solidFill>
              <a:srgbClr val="96969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8208" name="Line 55"/>
          <p:cNvSpPr>
            <a:spLocks noChangeShapeType="1"/>
          </p:cNvSpPr>
          <p:nvPr/>
        </p:nvSpPr>
        <p:spPr bwMode="auto">
          <a:xfrm flipH="1" flipV="1">
            <a:off x="7467600" y="3581400"/>
            <a:ext cx="914400" cy="762000"/>
          </a:xfrm>
          <a:prstGeom prst="line">
            <a:avLst/>
          </a:prstGeom>
          <a:noFill/>
          <a:ln w="38100">
            <a:solidFill>
              <a:srgbClr val="96969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8209" name="Line 56"/>
          <p:cNvSpPr>
            <a:spLocks noChangeShapeType="1"/>
          </p:cNvSpPr>
          <p:nvPr/>
        </p:nvSpPr>
        <p:spPr bwMode="auto">
          <a:xfrm>
            <a:off x="8458200" y="4419600"/>
            <a:ext cx="0" cy="1981200"/>
          </a:xfrm>
          <a:prstGeom prst="line">
            <a:avLst/>
          </a:prstGeom>
          <a:noFill/>
          <a:ln w="31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8210" name="Line 57"/>
          <p:cNvSpPr>
            <a:spLocks noChangeShapeType="1"/>
          </p:cNvSpPr>
          <p:nvPr/>
        </p:nvSpPr>
        <p:spPr bwMode="auto">
          <a:xfrm>
            <a:off x="6705600" y="4572000"/>
            <a:ext cx="838200" cy="0"/>
          </a:xfrm>
          <a:prstGeom prst="line">
            <a:avLst/>
          </a:prstGeom>
          <a:noFill/>
          <a:ln w="1905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8211" name="Line 58"/>
          <p:cNvSpPr>
            <a:spLocks noChangeShapeType="1"/>
          </p:cNvSpPr>
          <p:nvPr/>
        </p:nvSpPr>
        <p:spPr bwMode="auto">
          <a:xfrm>
            <a:off x="6781800" y="4953000"/>
            <a:ext cx="762000" cy="0"/>
          </a:xfrm>
          <a:prstGeom prst="line">
            <a:avLst/>
          </a:prstGeom>
          <a:noFill/>
          <a:ln w="19050">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8212" name="Line 59"/>
          <p:cNvSpPr>
            <a:spLocks noChangeShapeType="1"/>
          </p:cNvSpPr>
          <p:nvPr/>
        </p:nvSpPr>
        <p:spPr bwMode="auto">
          <a:xfrm>
            <a:off x="6934200" y="5334000"/>
            <a:ext cx="609600" cy="0"/>
          </a:xfrm>
          <a:prstGeom prst="line">
            <a:avLst/>
          </a:prstGeom>
          <a:noFill/>
          <a:ln w="19050">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smtClean="0">
              <a:solidFill>
                <a:srgbClr val="FFFFFF"/>
              </a:solidFill>
            </a:endParaRPr>
          </a:p>
        </p:txBody>
      </p:sp>
      <p:sp>
        <p:nvSpPr>
          <p:cNvPr id="8213" name="Text Box 60"/>
          <p:cNvSpPr txBox="1">
            <a:spLocks noChangeArrowheads="1"/>
          </p:cNvSpPr>
          <p:nvPr/>
        </p:nvSpPr>
        <p:spPr bwMode="auto">
          <a:xfrm>
            <a:off x="7467600" y="4419600"/>
            <a:ext cx="1387475" cy="176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buFont typeface="Symbol" pitchFamily="18" charset="2"/>
              <a:buChar char="D"/>
            </a:pPr>
            <a:r>
              <a:rPr lang="en-US" altLang="ko-KR" sz="1400" i="1" smtClean="0">
                <a:solidFill>
                  <a:srgbClr val="000000"/>
                </a:solidFill>
                <a:latin typeface="Century Schoolbook" pitchFamily="18" charset="0"/>
                <a:ea typeface="Gulim" pitchFamily="34" charset="-127"/>
              </a:rPr>
              <a:t>= </a:t>
            </a:r>
            <a:r>
              <a:rPr lang="en-US" altLang="ko-KR" sz="1400" smtClean="0">
                <a:solidFill>
                  <a:srgbClr val="000000"/>
                </a:solidFill>
                <a:latin typeface="Century Schoolbook" pitchFamily="18" charset="0"/>
                <a:ea typeface="Gulim" pitchFamily="34" charset="-127"/>
              </a:rPr>
              <a:t>0.00</a:t>
            </a:r>
            <a:r>
              <a:rPr lang="en-US" altLang="ko-KR" sz="1400" smtClean="0">
                <a:solidFill>
                  <a:srgbClr val="000000"/>
                </a:solidFill>
                <a:ea typeface="Gulim" pitchFamily="34" charset="-127"/>
              </a:rPr>
              <a:t> </a:t>
            </a:r>
            <a:r>
              <a:rPr lang="en-US" altLang="ko-KR" sz="1400" smtClean="0">
                <a:solidFill>
                  <a:srgbClr val="000000"/>
                </a:solidFill>
                <a:latin typeface="Times New Roman" pitchFamily="18" charset="0"/>
                <a:ea typeface="Gulim" pitchFamily="34" charset="-127"/>
              </a:rPr>
              <a:t>eV</a:t>
            </a:r>
            <a:r>
              <a:rPr lang="en-US" altLang="ko-KR" sz="1400" i="1" smtClean="0">
                <a:solidFill>
                  <a:srgbClr val="000000"/>
                </a:solidFill>
                <a:latin typeface="Century Schoolbook" pitchFamily="18" charset="0"/>
                <a:ea typeface="Gulim" pitchFamily="34" charset="-127"/>
              </a:rPr>
              <a:t> </a:t>
            </a:r>
          </a:p>
          <a:p>
            <a:pPr eaLnBrk="0" fontAlgn="base" hangingPunct="0">
              <a:spcBef>
                <a:spcPct val="0"/>
              </a:spcBef>
              <a:spcAft>
                <a:spcPct val="0"/>
              </a:spcAft>
              <a:buFont typeface="Symbol" pitchFamily="18" charset="2"/>
              <a:buNone/>
            </a:pPr>
            <a:endParaRPr lang="en-US" altLang="ko-KR" sz="600" i="1" smtClean="0">
              <a:solidFill>
                <a:srgbClr val="000000"/>
              </a:solidFill>
              <a:latin typeface="Century Schoolbook" pitchFamily="18" charset="0"/>
              <a:ea typeface="Gulim" pitchFamily="34" charset="-127"/>
            </a:endParaRPr>
          </a:p>
          <a:p>
            <a:pPr eaLnBrk="0" fontAlgn="base" hangingPunct="0">
              <a:spcBef>
                <a:spcPct val="0"/>
              </a:spcBef>
              <a:spcAft>
                <a:spcPct val="0"/>
              </a:spcAft>
              <a:buFont typeface="Symbol" pitchFamily="18" charset="2"/>
              <a:buChar char="D"/>
            </a:pPr>
            <a:r>
              <a:rPr lang="en-US" altLang="ko-KR" sz="1400" i="1" smtClean="0">
                <a:solidFill>
                  <a:srgbClr val="000000"/>
                </a:solidFill>
                <a:latin typeface="Century Schoolbook" pitchFamily="18" charset="0"/>
                <a:ea typeface="Gulim" pitchFamily="34" charset="-127"/>
              </a:rPr>
              <a:t>= </a:t>
            </a:r>
            <a:r>
              <a:rPr lang="en-US" altLang="ko-KR" sz="1400" smtClean="0">
                <a:solidFill>
                  <a:srgbClr val="000000"/>
                </a:solidFill>
                <a:latin typeface="Century Schoolbook" pitchFamily="18" charset="0"/>
                <a:ea typeface="Gulim" pitchFamily="34" charset="-127"/>
              </a:rPr>
              <a:t>0.25</a:t>
            </a:r>
            <a:r>
              <a:rPr lang="en-US" altLang="ko-KR" sz="1400" smtClean="0">
                <a:solidFill>
                  <a:srgbClr val="000000"/>
                </a:solidFill>
                <a:ea typeface="Gulim" pitchFamily="34" charset="-127"/>
              </a:rPr>
              <a:t> </a:t>
            </a:r>
            <a:r>
              <a:rPr lang="en-US" altLang="ko-KR" sz="1400" smtClean="0">
                <a:solidFill>
                  <a:srgbClr val="000000"/>
                </a:solidFill>
                <a:latin typeface="Times New Roman" pitchFamily="18" charset="0"/>
                <a:ea typeface="Gulim" pitchFamily="34" charset="-127"/>
              </a:rPr>
              <a:t>eV</a:t>
            </a:r>
            <a:r>
              <a:rPr lang="en-US" altLang="ko-KR" i="1" smtClean="0">
                <a:solidFill>
                  <a:srgbClr val="000000"/>
                </a:solidFill>
                <a:ea typeface="Gulim" pitchFamily="34" charset="-127"/>
              </a:rPr>
              <a:t> </a:t>
            </a:r>
          </a:p>
          <a:p>
            <a:pPr eaLnBrk="0" fontAlgn="base" hangingPunct="0">
              <a:spcBef>
                <a:spcPct val="0"/>
              </a:spcBef>
              <a:spcAft>
                <a:spcPct val="0"/>
              </a:spcAft>
              <a:buFont typeface="Symbol" pitchFamily="18" charset="2"/>
              <a:buChar char="D"/>
            </a:pPr>
            <a:endParaRPr lang="en-US" altLang="ko-KR" sz="600" i="1" smtClean="0">
              <a:solidFill>
                <a:srgbClr val="000000"/>
              </a:solidFill>
              <a:latin typeface="Century Schoolbook" pitchFamily="18" charset="0"/>
              <a:ea typeface="Gulim" pitchFamily="34" charset="-127"/>
            </a:endParaRPr>
          </a:p>
          <a:p>
            <a:pPr eaLnBrk="0" fontAlgn="base" hangingPunct="0">
              <a:spcBef>
                <a:spcPct val="0"/>
              </a:spcBef>
              <a:spcAft>
                <a:spcPct val="0"/>
              </a:spcAft>
              <a:buFont typeface="Symbol" pitchFamily="18" charset="2"/>
              <a:buChar char="D"/>
            </a:pPr>
            <a:r>
              <a:rPr lang="en-US" altLang="ko-KR" sz="1400" i="1" smtClean="0">
                <a:solidFill>
                  <a:srgbClr val="000000"/>
                </a:solidFill>
                <a:latin typeface="Century Schoolbook" pitchFamily="18" charset="0"/>
                <a:ea typeface="Gulim" pitchFamily="34" charset="-127"/>
              </a:rPr>
              <a:t>= </a:t>
            </a:r>
            <a:r>
              <a:rPr lang="en-US" altLang="ko-KR" sz="1400" smtClean="0">
                <a:solidFill>
                  <a:srgbClr val="000000"/>
                </a:solidFill>
                <a:latin typeface="Century Schoolbook" pitchFamily="18" charset="0"/>
                <a:ea typeface="Gulim" pitchFamily="34" charset="-127"/>
              </a:rPr>
              <a:t>0.50</a:t>
            </a:r>
            <a:r>
              <a:rPr lang="en-US" altLang="ko-KR" sz="1400" smtClean="0">
                <a:solidFill>
                  <a:srgbClr val="000000"/>
                </a:solidFill>
                <a:ea typeface="Gulim" pitchFamily="34" charset="-127"/>
              </a:rPr>
              <a:t> </a:t>
            </a:r>
            <a:r>
              <a:rPr lang="en-US" altLang="ko-KR" sz="1400" smtClean="0">
                <a:solidFill>
                  <a:srgbClr val="000000"/>
                </a:solidFill>
                <a:latin typeface="Times New Roman" pitchFamily="18" charset="0"/>
                <a:ea typeface="Gulim" pitchFamily="34" charset="-127"/>
              </a:rPr>
              <a:t>eV</a:t>
            </a:r>
            <a:r>
              <a:rPr lang="en-US" altLang="ko-KR" i="1" smtClean="0">
                <a:solidFill>
                  <a:srgbClr val="000000"/>
                </a:solidFill>
                <a:latin typeface="Times New Roman" pitchFamily="18" charset="0"/>
                <a:ea typeface="Gulim" pitchFamily="34" charset="-127"/>
              </a:rPr>
              <a:t> </a:t>
            </a:r>
          </a:p>
          <a:p>
            <a:pPr eaLnBrk="0" fontAlgn="base" hangingPunct="0">
              <a:spcBef>
                <a:spcPct val="0"/>
              </a:spcBef>
              <a:spcAft>
                <a:spcPct val="0"/>
              </a:spcAft>
              <a:buFont typeface="Symbol" pitchFamily="18" charset="2"/>
              <a:buChar char="D"/>
            </a:pPr>
            <a:endParaRPr lang="en-US" altLang="ko-KR" sz="1200" i="1" smtClean="0">
              <a:solidFill>
                <a:srgbClr val="000000"/>
              </a:solidFill>
              <a:latin typeface="Century Schoolbook" pitchFamily="18" charset="0"/>
              <a:ea typeface="Gulim" pitchFamily="34" charset="-127"/>
            </a:endParaRPr>
          </a:p>
          <a:p>
            <a:pPr eaLnBrk="0" fontAlgn="base" hangingPunct="0">
              <a:spcBef>
                <a:spcPct val="0"/>
              </a:spcBef>
              <a:spcAft>
                <a:spcPct val="0"/>
              </a:spcAft>
              <a:buFont typeface="Symbol" pitchFamily="18" charset="2"/>
              <a:buChar char="D"/>
            </a:pPr>
            <a:endParaRPr lang="en-US" altLang="ko-KR" sz="1200" i="1" smtClean="0">
              <a:solidFill>
                <a:srgbClr val="000000"/>
              </a:solidFill>
              <a:latin typeface="Century Schoolbook" pitchFamily="18" charset="0"/>
              <a:ea typeface="Gulim" pitchFamily="34" charset="-127"/>
            </a:endParaRPr>
          </a:p>
          <a:p>
            <a:pPr eaLnBrk="0" fontAlgn="base" hangingPunct="0">
              <a:spcBef>
                <a:spcPct val="0"/>
              </a:spcBef>
              <a:spcAft>
                <a:spcPct val="0"/>
              </a:spcAft>
              <a:buFont typeface="Symbol" pitchFamily="18" charset="2"/>
              <a:buChar char="D"/>
            </a:pPr>
            <a:endParaRPr lang="en-US" altLang="ko-KR" sz="1200" i="1" smtClean="0">
              <a:solidFill>
                <a:srgbClr val="000000"/>
              </a:solidFill>
              <a:latin typeface="Century Schoolbook" pitchFamily="18" charset="0"/>
              <a:ea typeface="Gulim" pitchFamily="34" charset="-127"/>
            </a:endParaRPr>
          </a:p>
          <a:p>
            <a:pPr eaLnBrk="0" fontAlgn="base" hangingPunct="0">
              <a:spcBef>
                <a:spcPct val="0"/>
              </a:spcBef>
              <a:spcAft>
                <a:spcPct val="0"/>
              </a:spcAft>
              <a:buFont typeface="Symbol" pitchFamily="18" charset="2"/>
              <a:buChar char="D"/>
            </a:pPr>
            <a:endParaRPr lang="ko-KR" altLang="en-US" sz="1200" i="1" smtClean="0">
              <a:solidFill>
                <a:srgbClr val="000000"/>
              </a:solidFill>
              <a:latin typeface="Century Schoolbook" pitchFamily="18" charset="0"/>
              <a:ea typeface="Gulim" pitchFamily="34" charset="-127"/>
            </a:endParaRPr>
          </a:p>
        </p:txBody>
      </p:sp>
      <p:sp>
        <p:nvSpPr>
          <p:cNvPr id="28" name="Slide Number Placeholder 4"/>
          <p:cNvSpPr>
            <a:spLocks noGrp="1"/>
          </p:cNvSpPr>
          <p:nvPr>
            <p:ph type="sldNum" sz="quarter" idx="12"/>
          </p:nvPr>
        </p:nvSpPr>
        <p:spPr>
          <a:xfrm>
            <a:off x="7620000" y="18288"/>
            <a:ext cx="1066800" cy="329184"/>
          </a:xfrm>
        </p:spPr>
        <p:txBody>
          <a:bodyPr/>
          <a:lstStyle/>
          <a:p>
            <a:fld id="{0906F980-97CF-46B5-B199-E8D74EA85173}" type="slidenum">
              <a:rPr lang="en-US" smtClean="0"/>
              <a:t>9</a:t>
            </a:fld>
            <a:endParaRPr lang="en-US"/>
          </a:p>
        </p:txBody>
      </p:sp>
    </p:spTree>
    <p:extLst>
      <p:ext uri="{BB962C8B-B14F-4D97-AF65-F5344CB8AC3E}">
        <p14:creationId xmlns:p14="http://schemas.microsoft.com/office/powerpoint/2010/main" val="2293824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altLang="en-US" b="1" dirty="0" smtClean="0"/>
              <a:t/>
            </a:r>
            <a:br>
              <a:rPr lang="en-US" altLang="en-US" b="1" dirty="0" smtClean="0"/>
            </a:br>
            <a:r>
              <a:rPr lang="en-US" altLang="en-US" sz="1500" b="1" dirty="0" smtClean="0">
                <a:solidFill>
                  <a:srgbClr val="CC0000"/>
                </a:solidFill>
              </a:rPr>
              <a:t>Results: fuzzy memberships</a:t>
            </a:r>
            <a:endParaRPr lang="en-US" altLang="en-US" sz="1400" dirty="0" smtClean="0">
              <a:solidFill>
                <a:srgbClr val="CC0000"/>
              </a:solidFill>
            </a:endParaRPr>
          </a:p>
        </p:txBody>
      </p:sp>
      <p:sp>
        <p:nvSpPr>
          <p:cNvPr id="40963" name="Content Placeholder 20"/>
          <p:cNvSpPr>
            <a:spLocks noGrp="1"/>
          </p:cNvSpPr>
          <p:nvPr>
            <p:ph idx="1"/>
          </p:nvPr>
        </p:nvSpPr>
        <p:spPr>
          <a:xfrm>
            <a:off x="569912" y="1381125"/>
            <a:ext cx="8497888" cy="5208588"/>
          </a:xfrm>
        </p:spPr>
        <p:txBody>
          <a:bodyPr/>
          <a:lstStyle/>
          <a:p>
            <a:pPr marL="114300" lvl="1" indent="0" eaLnBrk="1" hangingPunct="1">
              <a:spcBef>
                <a:spcPts val="1200"/>
              </a:spcBef>
              <a:spcAft>
                <a:spcPts val="1200"/>
              </a:spcAft>
              <a:buNone/>
              <a:defRPr/>
            </a:pPr>
            <a:r>
              <a:rPr lang="en-US" sz="2800" dirty="0" smtClean="0"/>
              <a:t>Resulting fuzzy memberships: </a:t>
            </a:r>
            <a:endParaRPr lang="en-US" sz="2800" dirty="0"/>
          </a:p>
          <a:p>
            <a:pPr marL="114300" lvl="1" indent="0" eaLnBrk="1" hangingPunct="1">
              <a:spcBef>
                <a:spcPts val="1200"/>
              </a:spcBef>
              <a:spcAft>
                <a:spcPts val="1200"/>
              </a:spcAft>
              <a:buNone/>
              <a:defRPr/>
            </a:pPr>
            <a:endParaRPr lang="en-US" sz="2800" dirty="0" smtClean="0"/>
          </a:p>
          <a:p>
            <a:pPr marL="0" lvl="0" indent="0" defTabSz="914400" eaLnBrk="1" hangingPunct="1">
              <a:spcBef>
                <a:spcPct val="0"/>
              </a:spcBef>
              <a:spcAft>
                <a:spcPct val="0"/>
              </a:spcAft>
            </a:pPr>
            <a:endParaRPr lang="en-US" sz="2800" dirty="0" smtClean="0"/>
          </a:p>
          <a:p>
            <a:pPr marL="0" lvl="0" indent="0" defTabSz="914400" eaLnBrk="1" hangingPunct="1">
              <a:spcBef>
                <a:spcPct val="0"/>
              </a:spcBef>
              <a:spcAft>
                <a:spcPct val="0"/>
              </a:spcAft>
            </a:pPr>
            <a:endParaRPr lang="en-US" sz="2800" kern="1200" dirty="0" smtClean="0">
              <a:solidFill>
                <a:srgbClr val="000000"/>
              </a:solidFill>
            </a:endParaRPr>
          </a:p>
          <a:p>
            <a:pPr marL="0" lvl="0" indent="0" defTabSz="914400" eaLnBrk="1" hangingPunct="1">
              <a:spcBef>
                <a:spcPct val="0"/>
              </a:spcBef>
              <a:spcAft>
                <a:spcPct val="0"/>
              </a:spcAft>
            </a:pPr>
            <a:endParaRPr lang="en-US" sz="2800" kern="1200" dirty="0">
              <a:solidFill>
                <a:srgbClr val="000000"/>
              </a:solidFill>
            </a:endParaRPr>
          </a:p>
          <a:p>
            <a:pPr marL="0" lvl="0" indent="0" defTabSz="914400" eaLnBrk="1" hangingPunct="1">
              <a:spcBef>
                <a:spcPct val="0"/>
              </a:spcBef>
              <a:spcAft>
                <a:spcPct val="0"/>
              </a:spcAft>
            </a:pPr>
            <a:endParaRPr lang="en-US" sz="2800" kern="1200" dirty="0">
              <a:solidFill>
                <a:srgbClr val="000000"/>
              </a:solidFill>
            </a:endParaRPr>
          </a:p>
          <a:p>
            <a:pPr marL="0" lvl="0" indent="0" defTabSz="914400" eaLnBrk="1" hangingPunct="1">
              <a:spcBef>
                <a:spcPct val="0"/>
              </a:spcBef>
              <a:spcAft>
                <a:spcPct val="0"/>
              </a:spcAft>
            </a:pPr>
            <a:endParaRPr lang="en-US" sz="2200" kern="1200" dirty="0" smtClean="0">
              <a:solidFill>
                <a:srgbClr val="000000"/>
              </a:solidFill>
            </a:endParaRPr>
          </a:p>
          <a:p>
            <a:r>
              <a:rPr lang="en-US" sz="2000" dirty="0"/>
              <a:t>Estimated fuzzy memberships from a Euclidean distance </a:t>
            </a:r>
            <a:r>
              <a:rPr lang="en-US" sz="2000" dirty="0" smtClean="0"/>
              <a:t>(</a:t>
            </a:r>
            <a:r>
              <a:rPr lang="en-US" sz="2000" i="1" dirty="0"/>
              <a:t>β</a:t>
            </a:r>
            <a:r>
              <a:rPr lang="en-US" sz="2000" dirty="0"/>
              <a:t> = 3) of (a) the WM; (b) the GM; (c) of the CSF; (d) MS lesions.</a:t>
            </a: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90</a:t>
            </a:fld>
            <a:endParaRPr lang="en-US" dirty="0">
              <a:solidFill>
                <a:srgbClr val="000000">
                  <a:tint val="75000"/>
                </a:srgbClr>
              </a:solidFill>
            </a:endParaRPr>
          </a:p>
        </p:txBody>
      </p:sp>
      <p:pic>
        <p:nvPicPr>
          <p:cNvPr id="6" name="Picture 5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32094" cy="2885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2345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altLang="en-US" b="1" dirty="0" smtClean="0"/>
              <a:t/>
            </a:r>
            <a:br>
              <a:rPr lang="en-US" altLang="en-US" b="1" dirty="0" smtClean="0"/>
            </a:br>
            <a:r>
              <a:rPr lang="en-US" altLang="en-US" sz="1500" b="1" dirty="0" smtClean="0">
                <a:solidFill>
                  <a:srgbClr val="CC0000"/>
                </a:solidFill>
              </a:rPr>
              <a:t>Results: discrete and fuzzy confusion labels</a:t>
            </a:r>
            <a:endParaRPr lang="en-US" altLang="en-US" sz="1400" dirty="0" smtClean="0">
              <a:solidFill>
                <a:srgbClr val="CC0000"/>
              </a:solidFill>
            </a:endParaRPr>
          </a:p>
        </p:txBody>
      </p:sp>
      <p:sp>
        <p:nvSpPr>
          <p:cNvPr id="40963" name="Content Placeholder 20"/>
          <p:cNvSpPr>
            <a:spLocks noGrp="1"/>
          </p:cNvSpPr>
          <p:nvPr>
            <p:ph idx="1"/>
          </p:nvPr>
        </p:nvSpPr>
        <p:spPr>
          <a:xfrm>
            <a:off x="569912" y="1381125"/>
            <a:ext cx="8497888" cy="5208588"/>
          </a:xfrm>
        </p:spPr>
        <p:txBody>
          <a:bodyPr/>
          <a:lstStyle/>
          <a:p>
            <a:pPr marL="114300" lvl="1" indent="0" eaLnBrk="1" hangingPunct="1">
              <a:spcBef>
                <a:spcPts val="1200"/>
              </a:spcBef>
              <a:spcAft>
                <a:spcPts val="1200"/>
              </a:spcAft>
              <a:buNone/>
              <a:defRPr/>
            </a:pPr>
            <a:r>
              <a:rPr lang="en-US" sz="2800" dirty="0" smtClean="0"/>
              <a:t>Segmentation results: </a:t>
            </a:r>
            <a:endParaRPr lang="en-US" sz="2800" dirty="0"/>
          </a:p>
          <a:p>
            <a:pPr marL="114300" lvl="1" indent="0" eaLnBrk="1" hangingPunct="1">
              <a:spcBef>
                <a:spcPts val="1200"/>
              </a:spcBef>
              <a:spcAft>
                <a:spcPts val="1200"/>
              </a:spcAft>
              <a:buNone/>
              <a:defRPr/>
            </a:pPr>
            <a:endParaRPr lang="en-US" sz="2800" dirty="0" smtClean="0"/>
          </a:p>
          <a:p>
            <a:pPr marL="0" lvl="0" indent="0" defTabSz="914400" eaLnBrk="1" hangingPunct="1">
              <a:spcBef>
                <a:spcPct val="0"/>
              </a:spcBef>
              <a:spcAft>
                <a:spcPct val="0"/>
              </a:spcAft>
            </a:pPr>
            <a:endParaRPr lang="en-US" sz="2800" dirty="0" smtClean="0"/>
          </a:p>
          <a:p>
            <a:pPr marL="0" lvl="0" indent="0" defTabSz="914400" eaLnBrk="1" hangingPunct="1">
              <a:spcBef>
                <a:spcPct val="0"/>
              </a:spcBef>
              <a:spcAft>
                <a:spcPct val="0"/>
              </a:spcAft>
            </a:pPr>
            <a:endParaRPr lang="en-US" sz="2800" kern="1200" dirty="0" smtClean="0">
              <a:solidFill>
                <a:srgbClr val="000000"/>
              </a:solidFill>
            </a:endParaRPr>
          </a:p>
          <a:p>
            <a:pPr marL="0" lvl="0" indent="0" defTabSz="914400" eaLnBrk="1" hangingPunct="1">
              <a:spcBef>
                <a:spcPct val="0"/>
              </a:spcBef>
              <a:spcAft>
                <a:spcPct val="0"/>
              </a:spcAft>
            </a:pPr>
            <a:endParaRPr lang="en-US" sz="2800" kern="1200" dirty="0">
              <a:solidFill>
                <a:srgbClr val="000000"/>
              </a:solidFill>
            </a:endParaRPr>
          </a:p>
          <a:p>
            <a:pPr marL="0" lvl="0" indent="0" defTabSz="914400" eaLnBrk="1" hangingPunct="1">
              <a:spcBef>
                <a:spcPct val="0"/>
              </a:spcBef>
              <a:spcAft>
                <a:spcPct val="0"/>
              </a:spcAft>
            </a:pPr>
            <a:endParaRPr lang="en-US" sz="2800" kern="1200" dirty="0">
              <a:solidFill>
                <a:srgbClr val="000000"/>
              </a:solidFill>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91</a:t>
            </a:fld>
            <a:endParaRPr lang="en-US" dirty="0">
              <a:solidFill>
                <a:srgbClr val="000000">
                  <a:tint val="75000"/>
                </a:srgbClr>
              </a:solidFill>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205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1906" y="3668625"/>
            <a:ext cx="9132094" cy="750975"/>
          </a:xfrm>
          <a:prstGeom prst="rect">
            <a:avLst/>
          </a:prstGeom>
        </p:spPr>
        <p:txBody>
          <a:bodyPr wrap="square" lIns="438912" tIns="219456" rIns="438912" bIns="219456">
            <a:spAutoFit/>
          </a:bodyPr>
          <a:lstStyle/>
          <a:p>
            <a:pPr marL="0" marR="0" algn="just">
              <a:spcBef>
                <a:spcPts val="0"/>
              </a:spcBef>
              <a:spcAft>
                <a:spcPts val="0"/>
              </a:spcAft>
              <a:tabLst>
                <a:tab pos="2857500" algn="ctr"/>
                <a:tab pos="6057900" algn="r"/>
              </a:tabLst>
            </a:pPr>
            <a:r>
              <a:rPr lang="en-US" sz="2000" dirty="0" smtClean="0"/>
              <a:t>Table 2</a:t>
            </a:r>
            <a:r>
              <a:rPr lang="en-US" sz="2000" dirty="0" smtClean="0">
                <a:latin typeface="Times New Roman"/>
                <a:ea typeface="Times New Roman"/>
              </a:rPr>
              <a:t>. Results of the discrete binary labels for all three MS lesion severities.  </a:t>
            </a:r>
            <a:endParaRPr lang="en-US" sz="2000" dirty="0">
              <a:latin typeface="Times New Roman"/>
              <a:ea typeface="Times New Roman"/>
            </a:endParaRPr>
          </a:p>
        </p:txBody>
      </p:sp>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5" y="4365055"/>
            <a:ext cx="9157855" cy="2111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0" y="6183225"/>
            <a:ext cx="8991600" cy="750975"/>
          </a:xfrm>
          <a:prstGeom prst="rect">
            <a:avLst/>
          </a:prstGeom>
        </p:spPr>
        <p:txBody>
          <a:bodyPr wrap="square" lIns="438912" tIns="219456" rIns="438912" bIns="219456">
            <a:spAutoFit/>
          </a:bodyPr>
          <a:lstStyle/>
          <a:p>
            <a:pPr marL="0" marR="0" algn="just">
              <a:spcBef>
                <a:spcPts val="0"/>
              </a:spcBef>
              <a:spcAft>
                <a:spcPts val="0"/>
              </a:spcAft>
              <a:tabLst>
                <a:tab pos="2857500" algn="ctr"/>
                <a:tab pos="6057900" algn="r"/>
              </a:tabLst>
            </a:pPr>
            <a:r>
              <a:rPr lang="en-US" sz="2000" dirty="0" smtClean="0"/>
              <a:t>Table 3</a:t>
            </a:r>
            <a:r>
              <a:rPr lang="en-US" sz="2000" dirty="0" smtClean="0">
                <a:latin typeface="Times New Roman"/>
                <a:ea typeface="Times New Roman"/>
              </a:rPr>
              <a:t>. Comparison measures for discrete and fuzzy results across severities.  </a:t>
            </a:r>
            <a:endParaRPr lang="en-US" sz="2000" dirty="0">
              <a:latin typeface="Times New Roman"/>
              <a:ea typeface="Times New Roman"/>
            </a:endParaRPr>
          </a:p>
        </p:txBody>
      </p:sp>
    </p:spTree>
    <p:extLst>
      <p:ext uri="{BB962C8B-B14F-4D97-AF65-F5344CB8AC3E}">
        <p14:creationId xmlns:p14="http://schemas.microsoft.com/office/powerpoint/2010/main" val="20851476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dirty="0"/>
              <a:t>Automated Segmentation of MS Lesions in FLAIR, DIR and T2-w MR images via an Information Theoretic Approach</a:t>
            </a:r>
            <a:r>
              <a:rPr lang="en-US" altLang="en-US" b="1" dirty="0" smtClean="0"/>
              <a:t/>
            </a:r>
            <a:br>
              <a:rPr lang="en-US" altLang="en-US" b="1" dirty="0" smtClean="0"/>
            </a:br>
            <a:r>
              <a:rPr lang="en-US" altLang="en-US" sz="1500" b="1" dirty="0" smtClean="0">
                <a:solidFill>
                  <a:srgbClr val="CC0000"/>
                </a:solidFill>
              </a:rPr>
              <a:t>Conclusion</a:t>
            </a:r>
            <a:endParaRPr lang="en-US" altLang="en-US" sz="1400" dirty="0" smtClean="0">
              <a:solidFill>
                <a:srgbClr val="CC0000"/>
              </a:solidFill>
            </a:endParaRPr>
          </a:p>
        </p:txBody>
      </p:sp>
      <p:sp>
        <p:nvSpPr>
          <p:cNvPr id="40963" name="Content Placeholder 20"/>
          <p:cNvSpPr>
            <a:spLocks noGrp="1"/>
          </p:cNvSpPr>
          <p:nvPr>
            <p:ph idx="1"/>
          </p:nvPr>
        </p:nvSpPr>
        <p:spPr>
          <a:xfrm>
            <a:off x="569912" y="1381125"/>
            <a:ext cx="8497888" cy="5208588"/>
          </a:xfrm>
        </p:spPr>
        <p:txBody>
          <a:bodyPr/>
          <a:lstStyle/>
          <a:p>
            <a:pPr marL="114300" lvl="1" indent="0" eaLnBrk="1" hangingPunct="1">
              <a:spcBef>
                <a:spcPts val="1200"/>
              </a:spcBef>
              <a:spcAft>
                <a:spcPts val="1200"/>
              </a:spcAft>
              <a:buNone/>
              <a:defRPr/>
            </a:pPr>
            <a:r>
              <a:rPr lang="en-US" sz="2600" dirty="0"/>
              <a:t>Segmentation of MS lesions in FLAIR, DIR &amp; T2-w MR images without prior knowledge of the disease presence or </a:t>
            </a:r>
            <a:r>
              <a:rPr lang="en-US" sz="2600" dirty="0" smtClean="0"/>
              <a:t>severity is done; yielding </a:t>
            </a:r>
            <a:r>
              <a:rPr lang="en-US" sz="2600" dirty="0"/>
              <a:t>a sensitivity of ~90-95% and a reliability of ~58-82%; consistently deems a normal brain as MS lesion-free; </a:t>
            </a:r>
            <a:r>
              <a:rPr lang="en-US" sz="2600" dirty="0" smtClean="0"/>
              <a:t>robustly handles noise </a:t>
            </a:r>
            <a:r>
              <a:rPr lang="en-US" sz="2600" dirty="0"/>
              <a:t>up to ~</a:t>
            </a:r>
            <a:r>
              <a:rPr lang="en-US" sz="2600" dirty="0" smtClean="0"/>
              <a:t>2</a:t>
            </a:r>
            <a:r>
              <a:rPr lang="en-US" sz="2600" dirty="0"/>
              <a:t>% of the peak amplitude of T2-w image; is extendable to higher noise levels with a 3D bilateral filter</a:t>
            </a:r>
            <a:r>
              <a:rPr lang="en-US" sz="2600" dirty="0" smtClean="0"/>
              <a:t>.</a:t>
            </a:r>
          </a:p>
          <a:p>
            <a:pPr marL="114300" lvl="1" indent="0" eaLnBrk="1" hangingPunct="1">
              <a:spcBef>
                <a:spcPts val="0"/>
              </a:spcBef>
              <a:spcAft>
                <a:spcPts val="0"/>
              </a:spcAft>
              <a:buNone/>
              <a:defRPr/>
            </a:pPr>
            <a:r>
              <a:rPr lang="en-US" sz="2800" dirty="0" smtClean="0"/>
              <a:t>However …</a:t>
            </a:r>
          </a:p>
          <a:p>
            <a:pPr marL="0" lvl="0" indent="0" defTabSz="914400" eaLnBrk="1" hangingPunct="1">
              <a:spcBef>
                <a:spcPct val="0"/>
              </a:spcBef>
              <a:spcAft>
                <a:spcPct val="0"/>
              </a:spcAft>
            </a:pPr>
            <a:endParaRPr lang="en-US" sz="2800" dirty="0" smtClean="0"/>
          </a:p>
          <a:p>
            <a:pPr marL="0" lvl="0" indent="0" defTabSz="914400" eaLnBrk="1" hangingPunct="1">
              <a:spcBef>
                <a:spcPct val="0"/>
              </a:spcBef>
              <a:spcAft>
                <a:spcPct val="0"/>
              </a:spcAft>
            </a:pPr>
            <a:endParaRPr lang="en-US" sz="2800" kern="1200" dirty="0" smtClean="0">
              <a:solidFill>
                <a:srgbClr val="000000"/>
              </a:solidFill>
            </a:endParaRPr>
          </a:p>
          <a:p>
            <a:pPr marL="0" lvl="0" indent="0" defTabSz="914400" eaLnBrk="1" hangingPunct="1">
              <a:spcBef>
                <a:spcPct val="0"/>
              </a:spcBef>
              <a:spcAft>
                <a:spcPct val="0"/>
              </a:spcAft>
            </a:pPr>
            <a:endParaRPr lang="en-US" sz="2800" kern="1200" dirty="0">
              <a:solidFill>
                <a:srgbClr val="000000"/>
              </a:solidFill>
            </a:endParaRPr>
          </a:p>
          <a:p>
            <a:pPr marL="0" lvl="0" indent="0" defTabSz="914400" eaLnBrk="1" hangingPunct="1">
              <a:spcBef>
                <a:spcPct val="0"/>
              </a:spcBef>
              <a:spcAft>
                <a:spcPct val="0"/>
              </a:spcAft>
            </a:pPr>
            <a:endParaRPr lang="en-US" sz="2800" kern="1200" dirty="0">
              <a:solidFill>
                <a:srgbClr val="000000"/>
              </a:solidFill>
            </a:endParaRPr>
          </a:p>
        </p:txBody>
      </p:sp>
      <p:sp>
        <p:nvSpPr>
          <p:cNvPr id="4" name="Slide Number Placeholder 3"/>
          <p:cNvSpPr>
            <a:spLocks noGrp="1"/>
          </p:cNvSpPr>
          <p:nvPr>
            <p:ph type="sldNum" sz="quarter" idx="10"/>
          </p:nvPr>
        </p:nvSpPr>
        <p:spPr/>
        <p:txBody>
          <a:bodyPr/>
          <a:lstStyle/>
          <a:p>
            <a:pPr>
              <a:defRPr/>
            </a:pPr>
            <a:fld id="{8C45CDC1-10C3-411A-8068-BA3371950E89}" type="slidenum">
              <a:rPr lang="en-US">
                <a:solidFill>
                  <a:srgbClr val="000000">
                    <a:tint val="75000"/>
                  </a:srgbClr>
                </a:solidFill>
              </a:rPr>
              <a:pPr>
                <a:defRPr/>
              </a:pPr>
              <a:t>92</a:t>
            </a:fld>
            <a:endParaRPr lang="en-US" dirty="0">
              <a:solidFill>
                <a:srgbClr val="000000">
                  <a:tint val="75000"/>
                </a:srgbClr>
              </a:solidFill>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93836"/>
            <a:ext cx="6019800" cy="196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6" name="Picture 2" descr="Image result for artificial neuron diagram">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550" y="4947761"/>
            <a:ext cx="3219450" cy="15292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619875" y="4518075"/>
            <a:ext cx="1828800" cy="375761"/>
          </a:xfrm>
          <a:prstGeom prst="rect">
            <a:avLst/>
          </a:prstGeom>
          <a:noFill/>
        </p:spPr>
        <p:txBody>
          <a:bodyPr wrap="square" rtlCol="0">
            <a:spAutoFit/>
          </a:bodyPr>
          <a:lstStyle/>
          <a:p>
            <a:r>
              <a:rPr lang="en-US" dirty="0" smtClean="0"/>
              <a:t>Artificial Neuron</a:t>
            </a:r>
            <a:endParaRPr lang="en-US" dirty="0"/>
          </a:p>
        </p:txBody>
      </p:sp>
    </p:spTree>
    <p:extLst>
      <p:ext uri="{BB962C8B-B14F-4D97-AF65-F5344CB8AC3E}">
        <p14:creationId xmlns:p14="http://schemas.microsoft.com/office/powerpoint/2010/main" val="31958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8130"/>
                                        </p:tgtEl>
                                        <p:attrNameLst>
                                          <p:attrName>style.visibility</p:attrName>
                                        </p:attrNameLst>
                                      </p:cBhvr>
                                      <p:to>
                                        <p:strVal val="visible"/>
                                      </p:to>
                                    </p:set>
                                    <p:animEffect transition="in" filter="fade">
                                      <p:cBhvr>
                                        <p:cTn id="11" dur="1000"/>
                                        <p:tgtEl>
                                          <p:spTgt spid="48130"/>
                                        </p:tgtEl>
                                      </p:cBhvr>
                                    </p:animEffect>
                                    <p:anim calcmode="lin" valueType="num">
                                      <p:cBhvr>
                                        <p:cTn id="12" dur="1000" fill="hold"/>
                                        <p:tgtEl>
                                          <p:spTgt spid="48130"/>
                                        </p:tgtEl>
                                        <p:attrNameLst>
                                          <p:attrName>ppt_x</p:attrName>
                                        </p:attrNameLst>
                                      </p:cBhvr>
                                      <p:tavLst>
                                        <p:tav tm="0">
                                          <p:val>
                                            <p:strVal val="#ppt_x"/>
                                          </p:val>
                                        </p:tav>
                                        <p:tav tm="100000">
                                          <p:val>
                                            <p:strVal val="#ppt_x"/>
                                          </p:val>
                                        </p:tav>
                                      </p:tavLst>
                                    </p:anim>
                                    <p:anim calcmode="lin" valueType="num">
                                      <p:cBhvr>
                                        <p:cTn id="13" dur="1000" fill="hold"/>
                                        <p:tgtEl>
                                          <p:spTgt spid="4813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246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9912" y="1143000"/>
            <a:ext cx="8574088" cy="5715000"/>
          </a:xfrm>
        </p:spPr>
        <p:txBody>
          <a:bodyPr/>
          <a:lstStyle/>
          <a:p>
            <a:pPr marL="457200" indent="-457200">
              <a:spcBef>
                <a:spcPts val="300"/>
              </a:spcBef>
              <a:spcAft>
                <a:spcPts val="300"/>
              </a:spcAft>
              <a:buClr>
                <a:schemeClr val="accent5">
                  <a:lumMod val="50000"/>
                </a:schemeClr>
              </a:buClr>
              <a:buFont typeface="Arial" panose="020B0604020202020204" pitchFamily="34" charset="0"/>
              <a:buChar char="•"/>
            </a:pPr>
            <a:r>
              <a:rPr lang="en-US" sz="2550" b="1" dirty="0" smtClean="0"/>
              <a:t>Perceptron algorithm </a:t>
            </a:r>
            <a:r>
              <a:rPr lang="en-US" sz="2550" dirty="0" smtClean="0"/>
              <a:t>(1958) early implementation of an artificial neural network (ANN).</a:t>
            </a:r>
          </a:p>
          <a:p>
            <a:pPr marL="457200" indent="-457200">
              <a:spcBef>
                <a:spcPts val="300"/>
              </a:spcBef>
              <a:spcAft>
                <a:spcPts val="300"/>
              </a:spcAft>
              <a:buClr>
                <a:schemeClr val="accent5">
                  <a:lumMod val="50000"/>
                </a:schemeClr>
              </a:buClr>
              <a:buFont typeface="Arial" panose="020B0604020202020204" pitchFamily="34" charset="0"/>
              <a:buChar char="•"/>
            </a:pPr>
            <a:r>
              <a:rPr lang="en-US" sz="2550" b="1" dirty="0" smtClean="0"/>
              <a:t>XOR failure </a:t>
            </a:r>
            <a:r>
              <a:rPr lang="en-US" sz="2550" dirty="0" smtClean="0"/>
              <a:t>(1969) stopped ANN research.</a:t>
            </a:r>
          </a:p>
          <a:p>
            <a:pPr marL="457200" indent="-457200">
              <a:spcBef>
                <a:spcPts val="300"/>
              </a:spcBef>
              <a:spcAft>
                <a:spcPts val="300"/>
              </a:spcAft>
              <a:buClr>
                <a:schemeClr val="accent5">
                  <a:lumMod val="50000"/>
                </a:schemeClr>
              </a:buClr>
              <a:buFont typeface="Arial" panose="020B0604020202020204" pitchFamily="34" charset="0"/>
              <a:buChar char="•"/>
            </a:pPr>
            <a:r>
              <a:rPr lang="en-US" sz="2550" b="1" dirty="0"/>
              <a:t>B</a:t>
            </a:r>
            <a:r>
              <a:rPr lang="en-US" sz="2550" b="1" dirty="0" smtClean="0"/>
              <a:t>ackpropagation algorithm </a:t>
            </a:r>
            <a:r>
              <a:rPr lang="en-US" sz="2550" dirty="0" smtClean="0"/>
              <a:t>(1974-86) revived ANNs.</a:t>
            </a:r>
          </a:p>
          <a:p>
            <a:pPr marL="457200" indent="-457200">
              <a:spcBef>
                <a:spcPts val="300"/>
              </a:spcBef>
              <a:spcAft>
                <a:spcPts val="300"/>
              </a:spcAft>
              <a:buClr>
                <a:schemeClr val="accent5">
                  <a:lumMod val="50000"/>
                </a:schemeClr>
              </a:buClr>
              <a:buFont typeface="Arial" panose="020B0604020202020204" pitchFamily="34" charset="0"/>
              <a:buChar char="•"/>
            </a:pPr>
            <a:r>
              <a:rPr lang="en-US" sz="2550" b="1" dirty="0"/>
              <a:t>O</a:t>
            </a:r>
            <a:r>
              <a:rPr lang="en-US" sz="2550" b="1" dirty="0" smtClean="0"/>
              <a:t>ptical character readers </a:t>
            </a:r>
            <a:r>
              <a:rPr lang="en-US" sz="2550" dirty="0" smtClean="0"/>
              <a:t>(1982) used by the USPS.</a:t>
            </a:r>
          </a:p>
          <a:p>
            <a:pPr marL="457200" indent="-457200">
              <a:spcBef>
                <a:spcPts val="300"/>
              </a:spcBef>
              <a:spcAft>
                <a:spcPts val="300"/>
              </a:spcAft>
              <a:buClr>
                <a:schemeClr val="accent5">
                  <a:lumMod val="50000"/>
                </a:schemeClr>
              </a:buClr>
              <a:buFont typeface="Arial" panose="020B0604020202020204" pitchFamily="34" charset="0"/>
              <a:buChar char="•"/>
            </a:pPr>
            <a:r>
              <a:rPr lang="en-US" sz="2550" b="1" dirty="0" smtClean="0"/>
              <a:t>Support Vector Machines</a:t>
            </a:r>
            <a:r>
              <a:rPr lang="en-US" sz="2550" dirty="0" smtClean="0"/>
              <a:t> (SVMs: 1990s) considered more theoretically sound; augmented by kernel methods.</a:t>
            </a:r>
          </a:p>
          <a:p>
            <a:pPr marL="457200" indent="-457200">
              <a:spcBef>
                <a:spcPts val="300"/>
              </a:spcBef>
              <a:spcAft>
                <a:spcPts val="300"/>
              </a:spcAft>
              <a:buClr>
                <a:schemeClr val="accent5">
                  <a:lumMod val="50000"/>
                </a:schemeClr>
              </a:buClr>
              <a:buFont typeface="Arial" panose="020B0604020202020204" pitchFamily="34" charset="0"/>
              <a:buChar char="•"/>
            </a:pPr>
            <a:r>
              <a:rPr lang="en-US" sz="2550" b="1" dirty="0" smtClean="0"/>
              <a:t>Random Forests </a:t>
            </a:r>
            <a:r>
              <a:rPr lang="en-US" sz="2550" dirty="0" smtClean="0"/>
              <a:t>(2001) </a:t>
            </a:r>
            <a:r>
              <a:rPr lang="en-US" sz="2550" dirty="0" smtClean="0"/>
              <a:t>an ensemble </a:t>
            </a:r>
            <a:r>
              <a:rPr lang="en-US" sz="2550" dirty="0" smtClean="0"/>
              <a:t>of decision trees that </a:t>
            </a:r>
            <a:r>
              <a:rPr lang="en-US" sz="2550" dirty="0" smtClean="0"/>
              <a:t>outperforms </a:t>
            </a:r>
            <a:r>
              <a:rPr lang="en-US" sz="2550" dirty="0"/>
              <a:t>heavily engineered </a:t>
            </a:r>
            <a:r>
              <a:rPr lang="en-US" sz="2550" dirty="0" smtClean="0"/>
              <a:t>approaches.</a:t>
            </a:r>
          </a:p>
          <a:p>
            <a:pPr marL="457200" indent="-457200">
              <a:spcBef>
                <a:spcPts val="300"/>
              </a:spcBef>
              <a:spcAft>
                <a:spcPts val="300"/>
              </a:spcAft>
              <a:buClr>
                <a:schemeClr val="accent5">
                  <a:lumMod val="50000"/>
                </a:schemeClr>
              </a:buClr>
              <a:buFont typeface="Arial" panose="020B0604020202020204" pitchFamily="34" charset="0"/>
              <a:buChar char="•"/>
            </a:pPr>
            <a:r>
              <a:rPr lang="en-US" sz="2550" b="1" dirty="0" smtClean="0"/>
              <a:t>Deep architecture breakthrough </a:t>
            </a:r>
            <a:r>
              <a:rPr lang="en-US" sz="2550" dirty="0" smtClean="0"/>
              <a:t>(2006) unsupervised training of levels one after another; extracting abstractions. </a:t>
            </a:r>
          </a:p>
          <a:p>
            <a:pPr marL="457200" indent="-457200">
              <a:spcBef>
                <a:spcPts val="300"/>
              </a:spcBef>
              <a:spcAft>
                <a:spcPts val="300"/>
              </a:spcAft>
              <a:buClr>
                <a:schemeClr val="accent5">
                  <a:lumMod val="50000"/>
                </a:schemeClr>
              </a:buClr>
              <a:buFont typeface="Arial" panose="020B0604020202020204" pitchFamily="34" charset="0"/>
              <a:buChar char="•"/>
            </a:pPr>
            <a:r>
              <a:rPr lang="en-US" sz="2550" b="1" dirty="0" smtClean="0"/>
              <a:t>Deep learning </a:t>
            </a:r>
            <a:r>
              <a:rPr lang="en-US" sz="2550" dirty="0" smtClean="0"/>
              <a:t>dominates classification challenges (2012+) of unstructured data using </a:t>
            </a:r>
            <a:r>
              <a:rPr lang="en-US" sz="2550" dirty="0"/>
              <a:t>hierarchical </a:t>
            </a:r>
            <a:r>
              <a:rPr lang="en-US" sz="2550" dirty="0" smtClean="0"/>
              <a:t>features. </a:t>
            </a:r>
            <a:r>
              <a:rPr lang="en-US" sz="2550" dirty="0" err="1" smtClean="0"/>
              <a:t>AlphaGo</a:t>
            </a:r>
            <a:r>
              <a:rPr lang="en-US" sz="2550" dirty="0" smtClean="0"/>
              <a:t>.</a:t>
            </a:r>
            <a:endParaRPr lang="en-US" sz="2550" dirty="0"/>
          </a:p>
        </p:txBody>
      </p:sp>
      <p:sp>
        <p:nvSpPr>
          <p:cNvPr id="3" name="Title 2"/>
          <p:cNvSpPr>
            <a:spLocks noGrp="1"/>
          </p:cNvSpPr>
          <p:nvPr>
            <p:ph type="title"/>
          </p:nvPr>
        </p:nvSpPr>
        <p:spPr/>
        <p:txBody>
          <a:bodyPr/>
          <a:lstStyle/>
          <a:p>
            <a:r>
              <a:rPr lang="en-US" sz="3600" dirty="0" smtClean="0"/>
              <a:t>A history of Machine Learning</a:t>
            </a:r>
            <a:endParaRPr lang="en-US" sz="3600" dirty="0"/>
          </a:p>
        </p:txBody>
      </p:sp>
      <p:sp>
        <p:nvSpPr>
          <p:cNvPr id="4" name="Slide Number Placeholder 3"/>
          <p:cNvSpPr>
            <a:spLocks noGrp="1"/>
          </p:cNvSpPr>
          <p:nvPr>
            <p:ph type="sldNum" sz="quarter" idx="10"/>
          </p:nvPr>
        </p:nvSpPr>
        <p:spPr/>
        <p:txBody>
          <a:bodyPr/>
          <a:lstStyle/>
          <a:p>
            <a:pPr>
              <a:defRPr/>
            </a:pPr>
            <a:fld id="{0570C2A0-7481-4A19-994C-623954255BEF}" type="slidenum">
              <a:rPr lang="en-US" smtClean="0">
                <a:solidFill>
                  <a:srgbClr val="000000">
                    <a:tint val="75000"/>
                  </a:srgbClr>
                </a:solidFill>
              </a:rPr>
              <a:pPr>
                <a:defRPr/>
              </a:pPr>
              <a:t>93</a:t>
            </a:fld>
            <a:endParaRPr lang="en-US" dirty="0">
              <a:solidFill>
                <a:srgbClr val="000000">
                  <a:tint val="75000"/>
                </a:srgbClr>
              </a:solidFill>
            </a:endParaRPr>
          </a:p>
        </p:txBody>
      </p:sp>
    </p:spTree>
    <p:extLst>
      <p:ext uri="{BB962C8B-B14F-4D97-AF65-F5344CB8AC3E}">
        <p14:creationId xmlns:p14="http://schemas.microsoft.com/office/powerpoint/2010/main" val="357972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9912" y="1295400"/>
            <a:ext cx="8574088" cy="4306888"/>
          </a:xfrm>
        </p:spPr>
        <p:txBody>
          <a:bodyPr/>
          <a:lstStyle/>
          <a:p>
            <a:pPr>
              <a:spcAft>
                <a:spcPts val="300"/>
              </a:spcAft>
            </a:pPr>
            <a:r>
              <a:rPr lang="en-US" sz="2600" b="1" dirty="0" smtClean="0"/>
              <a:t>Deep learning</a:t>
            </a:r>
            <a:r>
              <a:rPr lang="en-US" sz="2600" dirty="0" smtClean="0"/>
              <a:t> is a machine learning technique that automatically “learns” features to do tasks from labeled data. AKA: end-to-end learning. </a:t>
            </a:r>
            <a:r>
              <a:rPr lang="en-US" sz="2600" dirty="0" smtClean="0">
                <a:solidFill>
                  <a:srgbClr val="FF0000"/>
                </a:solidFill>
              </a:rPr>
              <a:t>Fail: adversarial data.</a:t>
            </a:r>
          </a:p>
          <a:p>
            <a:pPr>
              <a:spcAft>
                <a:spcPts val="300"/>
              </a:spcAft>
            </a:pPr>
            <a:r>
              <a:rPr lang="en-US" sz="2600" u="sng" dirty="0"/>
              <a:t>I</a:t>
            </a:r>
            <a:r>
              <a:rPr lang="en-US" sz="2600" u="sng" dirty="0" smtClean="0"/>
              <a:t>mplementations</a:t>
            </a:r>
            <a:r>
              <a:rPr lang="en-US" sz="2600" dirty="0" smtClean="0"/>
              <a:t>: Recurrent </a:t>
            </a:r>
            <a:r>
              <a:rPr lang="en-US" sz="2600" dirty="0"/>
              <a:t>N</a:t>
            </a:r>
            <a:r>
              <a:rPr lang="en-US" sz="2600" dirty="0" smtClean="0"/>
              <a:t>eural </a:t>
            </a:r>
            <a:r>
              <a:rPr lang="en-US" sz="2600" dirty="0"/>
              <a:t>N</a:t>
            </a:r>
            <a:r>
              <a:rPr lang="en-US" sz="2600" dirty="0" smtClean="0"/>
              <a:t>etworks (RNNs) for speech recognition, EEG &amp; NLP; </a:t>
            </a:r>
            <a:r>
              <a:rPr lang="en-US" sz="2600" dirty="0"/>
              <a:t>Convolutional Neural </a:t>
            </a:r>
            <a:r>
              <a:rPr lang="en-US" sz="2600" dirty="0" smtClean="0"/>
              <a:t>Networks </a:t>
            </a:r>
            <a:r>
              <a:rPr lang="en-US" sz="2600" dirty="0"/>
              <a:t>(CNNs) &amp; Restricted Boltzmann Machines (RBMs) for </a:t>
            </a:r>
            <a:r>
              <a:rPr lang="en-US" sz="2600" dirty="0" smtClean="0"/>
              <a:t>image classification and recognition.</a:t>
            </a:r>
          </a:p>
          <a:p>
            <a:pPr>
              <a:spcAft>
                <a:spcPts val="300"/>
              </a:spcAft>
            </a:pPr>
            <a:r>
              <a:rPr lang="en-US" sz="2500" u="sng" dirty="0" smtClean="0"/>
              <a:t>Frameworks</a:t>
            </a:r>
            <a:r>
              <a:rPr lang="en-US" sz="2500" dirty="0" smtClean="0"/>
              <a:t>: H2O, neon; trained: </a:t>
            </a:r>
            <a:r>
              <a:rPr lang="en-US" sz="2500" dirty="0" err="1" smtClean="0"/>
              <a:t>VGGNet</a:t>
            </a:r>
            <a:r>
              <a:rPr lang="en-US" sz="2500" dirty="0" smtClean="0"/>
              <a:t>, </a:t>
            </a:r>
            <a:r>
              <a:rPr lang="en-US" sz="2500" dirty="0" err="1" smtClean="0"/>
              <a:t>AlexNet</a:t>
            </a:r>
            <a:r>
              <a:rPr lang="en-US" sz="2500" dirty="0" smtClean="0"/>
              <a:t>, </a:t>
            </a:r>
            <a:r>
              <a:rPr lang="en-US" sz="2500" dirty="0" err="1" smtClean="0"/>
              <a:t>CaffeNet</a:t>
            </a:r>
            <a:r>
              <a:rPr lang="en-US" sz="2500" dirty="0" smtClean="0"/>
              <a:t>, </a:t>
            </a:r>
            <a:r>
              <a:rPr lang="en-US" sz="2500" dirty="0" err="1" smtClean="0"/>
              <a:t>GoogLeNet</a:t>
            </a:r>
            <a:r>
              <a:rPr lang="en-US" sz="2500" dirty="0" smtClean="0"/>
              <a:t>.</a:t>
            </a:r>
            <a:endParaRPr lang="en-US" sz="2500" dirty="0"/>
          </a:p>
        </p:txBody>
      </p:sp>
      <p:sp>
        <p:nvSpPr>
          <p:cNvPr id="3" name="Title 2"/>
          <p:cNvSpPr>
            <a:spLocks noGrp="1"/>
          </p:cNvSpPr>
          <p:nvPr>
            <p:ph type="title"/>
          </p:nvPr>
        </p:nvSpPr>
        <p:spPr/>
        <p:txBody>
          <a:bodyPr/>
          <a:lstStyle/>
          <a:p>
            <a:r>
              <a:rPr lang="en-US" sz="3600" dirty="0" smtClean="0"/>
              <a:t>What is Deep Learning?</a:t>
            </a:r>
            <a:endParaRPr lang="en-US" sz="3600" dirty="0"/>
          </a:p>
        </p:txBody>
      </p:sp>
      <p:sp>
        <p:nvSpPr>
          <p:cNvPr id="4" name="Slide Number Placeholder 3"/>
          <p:cNvSpPr>
            <a:spLocks noGrp="1"/>
          </p:cNvSpPr>
          <p:nvPr>
            <p:ph type="sldNum" sz="quarter" idx="10"/>
          </p:nvPr>
        </p:nvSpPr>
        <p:spPr/>
        <p:txBody>
          <a:bodyPr/>
          <a:lstStyle/>
          <a:p>
            <a:pPr>
              <a:defRPr/>
            </a:pPr>
            <a:fld id="{0570C2A0-7481-4A19-994C-623954255BEF}" type="slidenum">
              <a:rPr lang="en-US" smtClean="0">
                <a:solidFill>
                  <a:srgbClr val="000000">
                    <a:tint val="75000"/>
                  </a:srgbClr>
                </a:solidFill>
              </a:rPr>
              <a:pPr>
                <a:defRPr/>
              </a:pPr>
              <a:t>94</a:t>
            </a:fld>
            <a:endParaRPr lang="en-US" dirty="0">
              <a:solidFill>
                <a:srgbClr val="000000">
                  <a:tint val="75000"/>
                </a:srgbClr>
              </a:solidFill>
            </a:endParaRPr>
          </a:p>
        </p:txBody>
      </p:sp>
      <p:pic>
        <p:nvPicPr>
          <p:cNvPr id="31746" name="Picture 2" descr="Convolutional Neural Network Applied to MNIST"/>
          <p:cNvPicPr>
            <a:picLocks noChangeAspect="1" noChangeArrowheads="1"/>
          </p:cNvPicPr>
          <p:nvPr/>
        </p:nvPicPr>
        <p:blipFill rotWithShape="1">
          <a:blip r:embed="rId2">
            <a:extLst>
              <a:ext uri="{28A0092B-C50C-407E-A947-70E740481C1C}">
                <a14:useLocalDpi xmlns:a14="http://schemas.microsoft.com/office/drawing/2010/main" val="0"/>
              </a:ext>
            </a:extLst>
          </a:blip>
          <a:srcRect l="3805" t="7818" r="1894" b="3934"/>
          <a:stretch/>
        </p:blipFill>
        <p:spPr bwMode="auto">
          <a:xfrm>
            <a:off x="3124200" y="4800600"/>
            <a:ext cx="5640780" cy="204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16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1746"/>
                                        </p:tgtEl>
                                        <p:attrNameLst>
                                          <p:attrName>style.visibility</p:attrName>
                                        </p:attrNameLst>
                                      </p:cBhvr>
                                      <p:to>
                                        <p:strVal val="visible"/>
                                      </p:to>
                                    </p:set>
                                    <p:animEffect transition="in" filter="fade">
                                      <p:cBhvr>
                                        <p:cTn id="15" dur="500"/>
                                        <p:tgtEl>
                                          <p:spTgt spid="31746"/>
                                        </p:tgtEl>
                                      </p:cBhvr>
                                    </p:animEffect>
                                    <p:anim calcmode="lin" valueType="num">
                                      <p:cBhvr>
                                        <p:cTn id="16" dur="500" fill="hold"/>
                                        <p:tgtEl>
                                          <p:spTgt spid="31746"/>
                                        </p:tgtEl>
                                        <p:attrNameLst>
                                          <p:attrName>ppt_x</p:attrName>
                                        </p:attrNameLst>
                                      </p:cBhvr>
                                      <p:tavLst>
                                        <p:tav tm="0">
                                          <p:val>
                                            <p:strVal val="#ppt_x"/>
                                          </p:val>
                                        </p:tav>
                                        <p:tav tm="100000">
                                          <p:val>
                                            <p:strVal val="#ppt_x"/>
                                          </p:val>
                                        </p:tav>
                                      </p:tavLst>
                                    </p:anim>
                                    <p:anim calcmode="lin" valueType="num">
                                      <p:cBhvr>
                                        <p:cTn id="17" dur="500" fill="hold"/>
                                        <p:tgtEl>
                                          <p:spTgt spid="31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5122" name="Picture 9" descr="bell-tower"/>
          <p:cNvPicPr>
            <a:picLocks noChangeAspect="1" noChangeArrowheads="1"/>
          </p:cNvPicPr>
          <p:nvPr/>
        </p:nvPicPr>
        <p:blipFill>
          <a:blip r:embed="rId4" cstate="print"/>
          <a:srcRect r="172" b="9528"/>
          <a:stretch>
            <a:fillRect/>
          </a:stretch>
        </p:blipFill>
        <p:spPr bwMode="auto">
          <a:xfrm>
            <a:off x="607745" y="1936750"/>
            <a:ext cx="1737360" cy="2202781"/>
          </a:xfrm>
          <a:prstGeom prst="rect">
            <a:avLst/>
          </a:prstGeom>
          <a:noFill/>
          <a:ln w="9525">
            <a:noFill/>
            <a:miter lim="800000"/>
            <a:headEnd/>
            <a:tailEnd/>
          </a:ln>
        </p:spPr>
      </p:pic>
      <p:sp>
        <p:nvSpPr>
          <p:cNvPr id="5123" name="Rectangle 3"/>
          <p:cNvSpPr>
            <a:spLocks noGrp="1" noChangeArrowheads="1"/>
          </p:cNvSpPr>
          <p:nvPr>
            <p:ph type="ctrTitle"/>
          </p:nvPr>
        </p:nvSpPr>
        <p:spPr>
          <a:xfrm>
            <a:off x="2640013" y="1936750"/>
            <a:ext cx="6489700" cy="1092200"/>
          </a:xfrm>
        </p:spPr>
        <p:txBody>
          <a:bodyPr/>
          <a:lstStyle/>
          <a:p>
            <a:pPr eaLnBrk="1" hangingPunct="1"/>
            <a:r>
              <a:rPr lang="en-US" sz="2800" b="1" dirty="0" smtClean="0">
                <a:latin typeface="Arial Black" pitchFamily="34" charset="0"/>
              </a:rPr>
              <a:t>Compressive Sampling in Fast Wavelet-Encoded MRI</a:t>
            </a:r>
            <a:r>
              <a:rPr lang="en-US" sz="1600" dirty="0" smtClean="0"/>
              <a:t/>
            </a:r>
            <a:br>
              <a:rPr lang="en-US" sz="1600" dirty="0" smtClean="0"/>
            </a:br>
            <a:endParaRPr lang="en-US" sz="1600" dirty="0" smtClean="0"/>
          </a:p>
        </p:txBody>
      </p:sp>
      <p:sp>
        <p:nvSpPr>
          <p:cNvPr id="5124" name="Rectangle 4"/>
          <p:cNvSpPr>
            <a:spLocks noGrp="1" noChangeArrowheads="1"/>
          </p:cNvSpPr>
          <p:nvPr>
            <p:ph type="subTitle" idx="1"/>
          </p:nvPr>
        </p:nvSpPr>
        <p:spPr>
          <a:xfrm>
            <a:off x="2654300" y="3336920"/>
            <a:ext cx="6400800" cy="3016379"/>
          </a:xfrm>
        </p:spPr>
        <p:txBody>
          <a:bodyPr/>
          <a:lstStyle/>
          <a:p>
            <a:pPr eaLnBrk="1" hangingPunct="1"/>
            <a:r>
              <a:rPr lang="en-US" sz="2000" b="1" dirty="0" smtClean="0"/>
              <a:t>Zheng Liu, Jason E. Hill, Brian Nutter, Sunanda Mitra</a:t>
            </a:r>
            <a:endParaRPr lang="en-US" sz="1800" b="1" i="1" dirty="0" smtClean="0"/>
          </a:p>
          <a:p>
            <a:pPr eaLnBrk="1" hangingPunct="1"/>
            <a:endParaRPr lang="en-US" sz="1800" i="1" dirty="0" smtClean="0"/>
          </a:p>
          <a:p>
            <a:pPr eaLnBrk="1" hangingPunct="1"/>
            <a:endParaRPr lang="en-US" sz="1800" i="1" dirty="0" smtClean="0"/>
          </a:p>
          <a:p>
            <a:pPr eaLnBrk="1" hangingPunct="1"/>
            <a:r>
              <a:rPr lang="en-US" sz="1800" b="1" i="1" dirty="0" smtClean="0"/>
              <a:t>Computer Vision and Image Analysis Lab</a:t>
            </a:r>
          </a:p>
          <a:p>
            <a:pPr eaLnBrk="1" hangingPunct="1"/>
            <a:r>
              <a:rPr lang="en-US" sz="1800" b="1" i="1" dirty="0" smtClean="0"/>
              <a:t>Department of Electrical &amp; Computer Engineering</a:t>
            </a:r>
          </a:p>
          <a:p>
            <a:pPr eaLnBrk="1" hangingPunct="1"/>
            <a:endParaRPr lang="en-US" sz="1800" b="1" dirty="0" smtClean="0"/>
          </a:p>
          <a:p>
            <a:pPr eaLnBrk="1" hangingPunct="1"/>
            <a:endParaRPr lang="en-US" sz="1800" b="1" dirty="0" smtClean="0"/>
          </a:p>
          <a:p>
            <a:pPr eaLnBrk="1" hangingPunct="1">
              <a:spcBef>
                <a:spcPts val="600"/>
              </a:spcBef>
            </a:pPr>
            <a:endParaRPr lang="en-US" sz="1800" b="1" dirty="0" smtClean="0"/>
          </a:p>
          <a:p>
            <a:pPr eaLnBrk="1" hangingPunct="1">
              <a:spcBef>
                <a:spcPts val="600"/>
              </a:spcBef>
            </a:pPr>
            <a:r>
              <a:rPr lang="en-US" sz="1800" b="1" dirty="0" smtClean="0"/>
              <a:t>7/10/2014</a:t>
            </a:r>
          </a:p>
        </p:txBody>
      </p:sp>
      <p:pic>
        <p:nvPicPr>
          <p:cNvPr id="4098" name="Picture 2" descr="C:\Zheng\IEEE conference\images\IEEE.JPG"/>
          <p:cNvPicPr>
            <a:picLocks noChangeAspect="1" noChangeArrowheads="1"/>
          </p:cNvPicPr>
          <p:nvPr/>
        </p:nvPicPr>
        <p:blipFill>
          <a:blip r:embed="rId5" cstate="print"/>
          <a:srcRect/>
          <a:stretch>
            <a:fillRect/>
          </a:stretch>
        </p:blipFill>
        <p:spPr bwMode="auto">
          <a:xfrm>
            <a:off x="607745" y="4488873"/>
            <a:ext cx="1737360" cy="543940"/>
          </a:xfrm>
          <a:prstGeom prst="rect">
            <a:avLst/>
          </a:prstGeom>
          <a:noFill/>
        </p:spPr>
      </p:pic>
      <p:pic>
        <p:nvPicPr>
          <p:cNvPr id="4099" name="Picture 3" descr="C:\Zheng\IEEE conference\images\computer society.bmp"/>
          <p:cNvPicPr>
            <a:picLocks noChangeAspect="1" noChangeArrowheads="1"/>
          </p:cNvPicPr>
          <p:nvPr/>
        </p:nvPicPr>
        <p:blipFill>
          <a:blip r:embed="rId6" cstate="print"/>
          <a:srcRect/>
          <a:stretch>
            <a:fillRect/>
          </a:stretch>
        </p:blipFill>
        <p:spPr bwMode="auto">
          <a:xfrm>
            <a:off x="607745" y="5318724"/>
            <a:ext cx="1737360" cy="543941"/>
          </a:xfrm>
          <a:prstGeom prst="rect">
            <a:avLst/>
          </a:prstGeom>
          <a:noFill/>
        </p:spPr>
      </p:pic>
    </p:spTree>
    <p:extLst>
      <p:ext uri="{BB962C8B-B14F-4D97-AF65-F5344CB8AC3E}">
        <p14:creationId xmlns:p14="http://schemas.microsoft.com/office/powerpoint/2010/main" val="38406028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1"/>
          <p:cNvSpPr>
            <a:spLocks noGrp="1" noChangeArrowheads="1"/>
          </p:cNvSpPr>
          <p:nvPr>
            <p:ph type="title"/>
          </p:nvPr>
        </p:nvSpPr>
        <p:spPr/>
        <p:txBody>
          <a:bodyPr/>
          <a:lstStyle/>
          <a:p>
            <a:pPr algn="ctr" eaLnBrk="1" hangingPunct="1"/>
            <a:r>
              <a:rPr lang="en-US" sz="4000" b="1" dirty="0" smtClean="0">
                <a:latin typeface="Arial" pitchFamily="34" charset="0"/>
                <a:cs typeface="Arial" pitchFamily="34" charset="0"/>
              </a:rPr>
              <a:t>Outline</a:t>
            </a:r>
          </a:p>
        </p:txBody>
      </p:sp>
      <p:sp>
        <p:nvSpPr>
          <p:cNvPr id="6147" name="Rectangle 12"/>
          <p:cNvSpPr>
            <a:spLocks noGrp="1" noChangeArrowheads="1"/>
          </p:cNvSpPr>
          <p:nvPr>
            <p:ph type="body" idx="1"/>
          </p:nvPr>
        </p:nvSpPr>
        <p:spPr>
          <a:xfrm>
            <a:off x="600212" y="1643605"/>
            <a:ext cx="5363708" cy="4506369"/>
          </a:xfrm>
        </p:spPr>
        <p:txBody>
          <a:bodyPr/>
          <a:lstStyle/>
          <a:p>
            <a:pPr marL="457200" indent="-457200">
              <a:lnSpc>
                <a:spcPct val="150000"/>
              </a:lnSpc>
              <a:spcBef>
                <a:spcPts val="1800"/>
              </a:spcBef>
              <a:spcAft>
                <a:spcPct val="0"/>
              </a:spcAft>
              <a:buFont typeface="Wingdings" pitchFamily="2" charset="2"/>
              <a:buChar char="Ø"/>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r>
              <a:rPr lang="en-US" sz="2000" b="1" dirty="0" smtClean="0">
                <a:latin typeface="Arial" pitchFamily="34" charset="0"/>
                <a:cs typeface="Arial" pitchFamily="34" charset="0"/>
              </a:rPr>
              <a:t>Overview of fast Magnetic Resonance Imaging (MRI)</a:t>
            </a:r>
          </a:p>
          <a:p>
            <a:pPr marL="457200" indent="-457200">
              <a:lnSpc>
                <a:spcPct val="150000"/>
              </a:lnSpc>
              <a:spcBef>
                <a:spcPts val="1800"/>
              </a:spcBef>
              <a:spcAft>
                <a:spcPct val="0"/>
              </a:spcAft>
              <a:buFont typeface="Wingdings" pitchFamily="2" charset="2"/>
              <a:buChar char="Ø"/>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r>
              <a:rPr lang="en-US" sz="2000" b="1" dirty="0" smtClean="0">
                <a:latin typeface="Arial" pitchFamily="34" charset="0"/>
                <a:cs typeface="Arial" pitchFamily="34" charset="0"/>
              </a:rPr>
              <a:t>Compressive sampling (CS) in MRI</a:t>
            </a:r>
          </a:p>
          <a:p>
            <a:pPr marL="457200" indent="-457200">
              <a:lnSpc>
                <a:spcPct val="150000"/>
              </a:lnSpc>
              <a:spcBef>
                <a:spcPts val="1800"/>
              </a:spcBef>
              <a:spcAft>
                <a:spcPct val="0"/>
              </a:spcAft>
              <a:buFont typeface="Wingdings" pitchFamily="2" charset="2"/>
              <a:buChar char="Ø"/>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r>
              <a:rPr lang="en-US" sz="2000" b="1" dirty="0" smtClean="0">
                <a:latin typeface="Arial" pitchFamily="34" charset="0"/>
                <a:cs typeface="Arial" pitchFamily="34" charset="0"/>
              </a:rPr>
              <a:t>Wavelet-encoded CS-MRI</a:t>
            </a:r>
          </a:p>
          <a:p>
            <a:pPr marL="457200" indent="-457200">
              <a:lnSpc>
                <a:spcPct val="150000"/>
              </a:lnSpc>
              <a:spcBef>
                <a:spcPts val="1800"/>
              </a:spcBef>
              <a:spcAft>
                <a:spcPct val="0"/>
              </a:spcAft>
              <a:buFont typeface="Wingdings" pitchFamily="2" charset="2"/>
              <a:buChar char="Ø"/>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r>
              <a:rPr lang="en-US" sz="2000" b="1" dirty="0" smtClean="0">
                <a:latin typeface="Arial" pitchFamily="34" charset="0"/>
                <a:cs typeface="Arial" pitchFamily="34" charset="0"/>
              </a:rPr>
              <a:t>Evaluation of simulation results</a:t>
            </a:r>
          </a:p>
          <a:p>
            <a:pPr marL="457200" indent="-457200">
              <a:lnSpc>
                <a:spcPct val="150000"/>
              </a:lnSpc>
              <a:spcBef>
                <a:spcPts val="1800"/>
              </a:spcBef>
              <a:spcAft>
                <a:spcPct val="0"/>
              </a:spcAft>
              <a:buFont typeface="Wingdings" pitchFamily="2" charset="2"/>
              <a:buChar char="Ø"/>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r>
              <a:rPr lang="en-US" sz="2000" b="1" dirty="0" smtClean="0">
                <a:latin typeface="Arial" pitchFamily="34" charset="0"/>
                <a:cs typeface="Arial" pitchFamily="34" charset="0"/>
              </a:rPr>
              <a:t>Preliminary Experimental Results</a:t>
            </a:r>
          </a:p>
          <a:p>
            <a:pPr marL="457200" indent="-457200">
              <a:lnSpc>
                <a:spcPct val="150000"/>
              </a:lnSpc>
              <a:spcBef>
                <a:spcPts val="1800"/>
              </a:spcBef>
              <a:spcAft>
                <a:spcPct val="0"/>
              </a:spcAft>
              <a:buFont typeface="Wingdings" pitchFamily="2" charset="2"/>
              <a:buChar char="Ø"/>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r>
              <a:rPr lang="en-US" sz="2000" b="1" dirty="0" smtClean="0">
                <a:latin typeface="Arial" pitchFamily="34" charset="0"/>
                <a:cs typeface="Arial" pitchFamily="34" charset="0"/>
              </a:rPr>
              <a:t>Conclusions</a:t>
            </a:r>
          </a:p>
          <a:p>
            <a:pPr marL="457200" indent="-457200">
              <a:lnSpc>
                <a:spcPct val="150000"/>
              </a:lnSpc>
              <a:spcBef>
                <a:spcPts val="600"/>
              </a:spcBef>
              <a:spcAft>
                <a:spcPct val="0"/>
              </a:spcAft>
              <a:buFont typeface="Wingdings" pitchFamily="2" charset="2"/>
              <a:buChar char="Ø"/>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endParaRPr lang="en-US" sz="2800" b="1" dirty="0" smtClean="0">
              <a:cs typeface="Times New Roman" pitchFamily="18" charset="0"/>
            </a:endParaRPr>
          </a:p>
        </p:txBody>
      </p:sp>
      <p:sp>
        <p:nvSpPr>
          <p:cNvPr id="5"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charset="0"/>
              </a:rPr>
              <a:pPr fontAlgn="base">
                <a:spcBef>
                  <a:spcPct val="0"/>
                </a:spcBef>
                <a:spcAft>
                  <a:spcPct val="0"/>
                </a:spcAft>
                <a:defRPr/>
              </a:pPr>
              <a:t>96</a:t>
            </a:fld>
            <a:endParaRPr lang="en-US" dirty="0">
              <a:solidFill>
                <a:srgbClr val="FFFFFF">
                  <a:lumMod val="50000"/>
                </a:srgbClr>
              </a:solidFill>
              <a:effectLst>
                <a:outerShdw blurRad="38100" dist="38100" dir="2700000" algn="tl">
                  <a:srgbClr val="000000">
                    <a:alpha val="43137"/>
                  </a:srgbClr>
                </a:outerShdw>
              </a:effectLst>
              <a:latin typeface="Arial" charset="0"/>
            </a:endParaRPr>
          </a:p>
        </p:txBody>
      </p:sp>
      <p:pic>
        <p:nvPicPr>
          <p:cNvPr id="7" name="Picture 14" descr="MRI scans"/>
          <p:cNvPicPr>
            <a:picLocks noChangeAspect="1" noChangeArrowheads="1"/>
          </p:cNvPicPr>
          <p:nvPr/>
        </p:nvPicPr>
        <p:blipFill>
          <a:blip r:embed="rId2" cstate="print"/>
          <a:srcRect l="1695" t="29776"/>
          <a:stretch>
            <a:fillRect/>
          </a:stretch>
        </p:blipFill>
        <p:spPr>
          <a:xfrm>
            <a:off x="5752507" y="1485901"/>
            <a:ext cx="3299855" cy="2035854"/>
          </a:xfrm>
          <a:prstGeom prst="rect">
            <a:avLst/>
          </a:prstGeom>
          <a:noFill/>
          <a:ln/>
        </p:spPr>
      </p:pic>
      <p:pic>
        <p:nvPicPr>
          <p:cNvPr id="8" name="Picture 24"/>
          <p:cNvPicPr>
            <a:picLocks noChangeAspect="1" noChangeArrowheads="1"/>
          </p:cNvPicPr>
          <p:nvPr/>
        </p:nvPicPr>
        <p:blipFill>
          <a:blip r:embed="rId3" cstate="print"/>
          <a:srcRect l="7500" t="7500" r="7500" b="7500"/>
          <a:stretch>
            <a:fillRect/>
          </a:stretch>
        </p:blipFill>
        <p:spPr bwMode="auto">
          <a:xfrm>
            <a:off x="6032500" y="3721966"/>
            <a:ext cx="1458048" cy="1458048"/>
          </a:xfrm>
          <a:prstGeom prst="rect">
            <a:avLst/>
          </a:prstGeom>
          <a:noFill/>
        </p:spPr>
      </p:pic>
      <p:pic>
        <p:nvPicPr>
          <p:cNvPr id="9" name="Picture 11"/>
          <p:cNvPicPr>
            <a:picLocks noChangeAspect="1" noChangeArrowheads="1"/>
          </p:cNvPicPr>
          <p:nvPr/>
        </p:nvPicPr>
        <p:blipFill>
          <a:blip r:embed="rId4" cstate="print"/>
          <a:srcRect/>
          <a:stretch>
            <a:fillRect/>
          </a:stretch>
        </p:blipFill>
        <p:spPr bwMode="auto">
          <a:xfrm>
            <a:off x="7563902" y="3721966"/>
            <a:ext cx="1458048" cy="1458048"/>
          </a:xfrm>
          <a:prstGeom prst="rect">
            <a:avLst/>
          </a:prstGeom>
          <a:noFill/>
        </p:spPr>
      </p:pic>
      <p:sp>
        <p:nvSpPr>
          <p:cNvPr id="2" name="Rectangle 1"/>
          <p:cNvSpPr/>
          <p:nvPr/>
        </p:nvSpPr>
        <p:spPr>
          <a:xfrm>
            <a:off x="8292926" y="3238500"/>
            <a:ext cx="851074" cy="393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1270995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charset="0"/>
              </a:rPr>
              <a:pPr fontAlgn="base">
                <a:spcBef>
                  <a:spcPct val="0"/>
                </a:spcBef>
                <a:spcAft>
                  <a:spcPct val="0"/>
                </a:spcAft>
                <a:defRPr/>
              </a:pPr>
              <a:t>97</a:t>
            </a:fld>
            <a:endParaRPr lang="en-US" dirty="0">
              <a:solidFill>
                <a:srgbClr val="FFFFFF">
                  <a:lumMod val="50000"/>
                </a:srgbClr>
              </a:solidFill>
              <a:effectLst>
                <a:outerShdw blurRad="38100" dist="38100" dir="2700000" algn="tl">
                  <a:srgbClr val="000000">
                    <a:alpha val="43137"/>
                  </a:srgbClr>
                </a:outerShdw>
              </a:effectLst>
              <a:latin typeface="Arial" charset="0"/>
            </a:endParaRPr>
          </a:p>
        </p:txBody>
      </p:sp>
      <p:grpSp>
        <p:nvGrpSpPr>
          <p:cNvPr id="2" name="Group 288"/>
          <p:cNvGrpSpPr/>
          <p:nvPr/>
        </p:nvGrpSpPr>
        <p:grpSpPr>
          <a:xfrm>
            <a:off x="250702" y="1269536"/>
            <a:ext cx="6038593" cy="5093539"/>
            <a:chOff x="250702" y="1269536"/>
            <a:chExt cx="6038593" cy="5093539"/>
          </a:xfrm>
        </p:grpSpPr>
        <p:cxnSp>
          <p:nvCxnSpPr>
            <p:cNvPr id="354" name="Straight Arrow Connector 353"/>
            <p:cNvCxnSpPr/>
            <p:nvPr/>
          </p:nvCxnSpPr>
          <p:spPr>
            <a:xfrm flipV="1">
              <a:off x="1848651" y="5400962"/>
              <a:ext cx="2187577"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 name="Group 338"/>
            <p:cNvGrpSpPr/>
            <p:nvPr/>
          </p:nvGrpSpPr>
          <p:grpSpPr>
            <a:xfrm>
              <a:off x="1214121" y="3646165"/>
              <a:ext cx="2557036" cy="2162954"/>
              <a:chOff x="1290321" y="3849365"/>
              <a:chExt cx="2557036" cy="2162954"/>
            </a:xfrm>
          </p:grpSpPr>
          <p:cxnSp>
            <p:nvCxnSpPr>
              <p:cNvPr id="179" name="Straight Connector 178"/>
              <p:cNvCxnSpPr/>
              <p:nvPr/>
            </p:nvCxnSpPr>
            <p:spPr>
              <a:xfrm flipH="1">
                <a:off x="3711240" y="42929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3789021" y="42929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3711240" y="51938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3789021" y="51938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H="1">
                <a:off x="3711240" y="49246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3789021" y="49246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3711240" y="45832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H="1">
                <a:off x="3789021" y="45832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5" name="TextBox 354"/>
              <p:cNvSpPr txBox="1"/>
              <p:nvPr/>
            </p:nvSpPr>
            <p:spPr>
              <a:xfrm>
                <a:off x="2855302" y="5573748"/>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TR</a:t>
                </a:r>
                <a:endParaRPr lang="en-US" sz="1400" b="1" dirty="0">
                  <a:solidFill>
                    <a:srgbClr val="000000"/>
                  </a:solidFill>
                  <a:latin typeface="Arial" charset="0"/>
                </a:endParaRPr>
              </a:p>
            </p:txBody>
          </p:sp>
          <p:sp>
            <p:nvSpPr>
              <p:cNvPr id="367" name="TextBox 366"/>
              <p:cNvSpPr txBox="1"/>
              <p:nvPr/>
            </p:nvSpPr>
            <p:spPr>
              <a:xfrm>
                <a:off x="1290321" y="4229543"/>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RF</a:t>
                </a:r>
                <a:endParaRPr lang="en-US" sz="1400" b="1" dirty="0">
                  <a:solidFill>
                    <a:srgbClr val="000000"/>
                  </a:solidFill>
                  <a:latin typeface="Arial" charset="0"/>
                </a:endParaRPr>
              </a:p>
            </p:txBody>
          </p:sp>
          <p:sp>
            <p:nvSpPr>
              <p:cNvPr id="368" name="TextBox 367"/>
              <p:cNvSpPr txBox="1"/>
              <p:nvPr/>
            </p:nvSpPr>
            <p:spPr>
              <a:xfrm>
                <a:off x="1290321" y="5130439"/>
                <a:ext cx="831279" cy="307777"/>
              </a:xfrm>
              <a:prstGeom prst="rect">
                <a:avLst/>
              </a:prstGeom>
              <a:noFill/>
            </p:spPr>
            <p:txBody>
              <a:bodyPr wrap="square" rtlCol="0">
                <a:spAutoFit/>
              </a:bodyPr>
              <a:lstStyle/>
              <a:p>
                <a:pPr fontAlgn="base">
                  <a:spcBef>
                    <a:spcPct val="0"/>
                  </a:spcBef>
                  <a:spcAft>
                    <a:spcPct val="0"/>
                  </a:spcAft>
                </a:pPr>
                <a:r>
                  <a:rPr lang="en-US" sz="1400" b="1" dirty="0" err="1" smtClean="0">
                    <a:solidFill>
                      <a:srgbClr val="000000"/>
                    </a:solidFill>
                    <a:latin typeface="Arial" charset="0"/>
                  </a:rPr>
                  <a:t>G</a:t>
                </a:r>
                <a:r>
                  <a:rPr lang="en-US" sz="1400" b="1" baseline="-25000" dirty="0" err="1" smtClean="0">
                    <a:solidFill>
                      <a:srgbClr val="000000"/>
                    </a:solidFill>
                    <a:latin typeface="Arial" charset="0"/>
                  </a:rPr>
                  <a:t>x</a:t>
                </a:r>
                <a:endParaRPr lang="en-US" sz="1400" b="1" baseline="-25000" dirty="0">
                  <a:solidFill>
                    <a:srgbClr val="000000"/>
                  </a:solidFill>
                  <a:latin typeface="Arial" charset="0"/>
                </a:endParaRPr>
              </a:p>
            </p:txBody>
          </p:sp>
          <p:sp>
            <p:nvSpPr>
              <p:cNvPr id="369" name="Rectangle 368"/>
              <p:cNvSpPr/>
              <p:nvPr/>
            </p:nvSpPr>
            <p:spPr>
              <a:xfrm>
                <a:off x="1912460" y="4128162"/>
                <a:ext cx="64561" cy="228107"/>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370" name="Straight Connector 369"/>
              <p:cNvCxnSpPr/>
              <p:nvPr/>
            </p:nvCxnSpPr>
            <p:spPr>
              <a:xfrm>
                <a:off x="1944714" y="3909199"/>
                <a:ext cx="52" cy="2103120"/>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71" name="Rectangle 370"/>
              <p:cNvSpPr/>
              <p:nvPr/>
            </p:nvSpPr>
            <p:spPr>
              <a:xfrm>
                <a:off x="2847022" y="5105094"/>
                <a:ext cx="700025" cy="152071"/>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372" name="Rectangle 371"/>
              <p:cNvSpPr/>
              <p:nvPr/>
            </p:nvSpPr>
            <p:spPr>
              <a:xfrm>
                <a:off x="2117524" y="5257165"/>
                <a:ext cx="350013" cy="76036"/>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373" name="Rectangle 372"/>
              <p:cNvSpPr/>
              <p:nvPr/>
            </p:nvSpPr>
            <p:spPr>
              <a:xfrm>
                <a:off x="2578485" y="3900055"/>
                <a:ext cx="64561" cy="456213"/>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374" name="Straight Connector 373"/>
              <p:cNvCxnSpPr/>
              <p:nvPr/>
            </p:nvCxnSpPr>
            <p:spPr>
              <a:xfrm>
                <a:off x="3186849" y="3909199"/>
                <a:ext cx="52" cy="1900889"/>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1648639" y="4356269"/>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H="1">
                <a:off x="3711240" y="42929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H="1">
                <a:off x="3789021" y="42929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78" name="TextBox 377"/>
              <p:cNvSpPr txBox="1"/>
              <p:nvPr/>
            </p:nvSpPr>
            <p:spPr>
              <a:xfrm>
                <a:off x="1893120" y="3950746"/>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90˚</a:t>
                </a:r>
                <a:endParaRPr lang="en-US" sz="1400" b="1" dirty="0">
                  <a:solidFill>
                    <a:srgbClr val="000000"/>
                  </a:solidFill>
                  <a:latin typeface="Arial" charset="0"/>
                </a:endParaRPr>
              </a:p>
            </p:txBody>
          </p:sp>
          <p:sp>
            <p:nvSpPr>
              <p:cNvPr id="379" name="TextBox 378"/>
              <p:cNvSpPr txBox="1"/>
              <p:nvPr/>
            </p:nvSpPr>
            <p:spPr>
              <a:xfrm>
                <a:off x="2554254" y="3849365"/>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180˚</a:t>
                </a:r>
                <a:endParaRPr lang="en-US" sz="1400" b="1" dirty="0">
                  <a:solidFill>
                    <a:srgbClr val="000000"/>
                  </a:solidFill>
                  <a:latin typeface="Arial" charset="0"/>
                </a:endParaRPr>
              </a:p>
            </p:txBody>
          </p:sp>
          <p:cxnSp>
            <p:nvCxnSpPr>
              <p:cNvPr id="380" name="Straight Connector 379"/>
              <p:cNvCxnSpPr/>
              <p:nvPr/>
            </p:nvCxnSpPr>
            <p:spPr>
              <a:xfrm flipV="1">
                <a:off x="1648639" y="5257165"/>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flipH="1">
                <a:off x="3711240" y="51938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H="1">
                <a:off x="3789021" y="51938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2125732" y="5257165"/>
                <a:ext cx="33251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99" name="TextBox 398"/>
              <p:cNvSpPr txBox="1"/>
              <p:nvPr/>
            </p:nvSpPr>
            <p:spPr>
              <a:xfrm>
                <a:off x="1290321" y="4856255"/>
                <a:ext cx="831279" cy="307777"/>
              </a:xfrm>
              <a:prstGeom prst="rect">
                <a:avLst/>
              </a:prstGeom>
              <a:noFill/>
            </p:spPr>
            <p:txBody>
              <a:bodyPr wrap="square" rtlCol="0">
                <a:spAutoFit/>
              </a:bodyPr>
              <a:lstStyle/>
              <a:p>
                <a:pPr fontAlgn="base">
                  <a:spcBef>
                    <a:spcPct val="0"/>
                  </a:spcBef>
                  <a:spcAft>
                    <a:spcPct val="0"/>
                  </a:spcAft>
                </a:pPr>
                <a:r>
                  <a:rPr lang="en-US" sz="1400" b="1" dirty="0" err="1" smtClean="0">
                    <a:solidFill>
                      <a:srgbClr val="000000"/>
                    </a:solidFill>
                    <a:latin typeface="Arial" charset="0"/>
                  </a:rPr>
                  <a:t>G</a:t>
                </a:r>
                <a:r>
                  <a:rPr lang="en-US" sz="1400" b="1" baseline="-25000" dirty="0" err="1" smtClean="0">
                    <a:solidFill>
                      <a:srgbClr val="000000"/>
                    </a:solidFill>
                    <a:latin typeface="Arial" charset="0"/>
                  </a:rPr>
                  <a:t>y</a:t>
                </a:r>
                <a:endParaRPr lang="en-US" sz="1400" b="1" baseline="-25000" dirty="0">
                  <a:solidFill>
                    <a:srgbClr val="000000"/>
                  </a:solidFill>
                  <a:latin typeface="Arial" charset="0"/>
                </a:endParaRPr>
              </a:p>
            </p:txBody>
          </p:sp>
          <p:sp>
            <p:nvSpPr>
              <p:cNvPr id="400" name="Rectangle 399"/>
              <p:cNvSpPr/>
              <p:nvPr/>
            </p:nvSpPr>
            <p:spPr>
              <a:xfrm>
                <a:off x="2117524" y="4906945"/>
                <a:ext cx="350013" cy="103198"/>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401" name="Straight Connector 400"/>
              <p:cNvCxnSpPr/>
              <p:nvPr/>
            </p:nvCxnSpPr>
            <p:spPr>
              <a:xfrm flipV="1">
                <a:off x="1648639" y="4988050"/>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a:off x="3711240" y="49246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H="1">
                <a:off x="3789021" y="49246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04" name="TextBox 403"/>
              <p:cNvSpPr txBox="1"/>
              <p:nvPr/>
            </p:nvSpPr>
            <p:spPr>
              <a:xfrm>
                <a:off x="1290321" y="4519857"/>
                <a:ext cx="831279" cy="307777"/>
              </a:xfrm>
              <a:prstGeom prst="rect">
                <a:avLst/>
              </a:prstGeom>
              <a:noFill/>
            </p:spPr>
            <p:txBody>
              <a:bodyPr wrap="square" rtlCol="0">
                <a:spAutoFit/>
              </a:bodyPr>
              <a:lstStyle/>
              <a:p>
                <a:pPr fontAlgn="base">
                  <a:spcBef>
                    <a:spcPct val="0"/>
                  </a:spcBef>
                  <a:spcAft>
                    <a:spcPct val="0"/>
                  </a:spcAft>
                </a:pPr>
                <a:r>
                  <a:rPr lang="en-US" sz="1400" b="1" dirty="0" err="1" smtClean="0">
                    <a:solidFill>
                      <a:srgbClr val="000000"/>
                    </a:solidFill>
                    <a:latin typeface="Arial" charset="0"/>
                  </a:rPr>
                  <a:t>G</a:t>
                </a:r>
                <a:r>
                  <a:rPr lang="en-US" sz="1400" b="1" baseline="-25000" dirty="0" err="1" smtClean="0">
                    <a:solidFill>
                      <a:srgbClr val="000000"/>
                    </a:solidFill>
                    <a:latin typeface="Arial" charset="0"/>
                  </a:rPr>
                  <a:t>z</a:t>
                </a:r>
                <a:endParaRPr lang="en-US" sz="1400" b="1" baseline="-25000" dirty="0">
                  <a:solidFill>
                    <a:srgbClr val="000000"/>
                  </a:solidFill>
                  <a:latin typeface="Arial" charset="0"/>
                </a:endParaRPr>
              </a:p>
            </p:txBody>
          </p:sp>
          <p:sp>
            <p:nvSpPr>
              <p:cNvPr id="435" name="Rectangle 434"/>
              <p:cNvSpPr/>
              <p:nvPr/>
            </p:nvSpPr>
            <p:spPr>
              <a:xfrm>
                <a:off x="2527031" y="4494512"/>
                <a:ext cx="167471" cy="152071"/>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436" name="Straight Connector 435"/>
              <p:cNvCxnSpPr/>
              <p:nvPr/>
            </p:nvCxnSpPr>
            <p:spPr>
              <a:xfrm flipV="1">
                <a:off x="1648639" y="4646583"/>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H="1">
                <a:off x="3711240" y="45832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H="1">
                <a:off x="3789021" y="45832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2528246" y="4646583"/>
                <a:ext cx="15750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53" name="Rectangle 452"/>
              <p:cNvSpPr/>
              <p:nvPr/>
            </p:nvSpPr>
            <p:spPr>
              <a:xfrm>
                <a:off x="1859091" y="4494512"/>
                <a:ext cx="167471" cy="152071"/>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54" name="Rectangle 453"/>
              <p:cNvSpPr/>
              <p:nvPr/>
            </p:nvSpPr>
            <p:spPr>
              <a:xfrm>
                <a:off x="2026562" y="4646583"/>
                <a:ext cx="87085" cy="76036"/>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455" name="Straight Arrow Connector 454"/>
              <p:cNvCxnSpPr/>
              <p:nvPr/>
            </p:nvCxnSpPr>
            <p:spPr>
              <a:xfrm flipV="1">
                <a:off x="1936518" y="5419374"/>
                <a:ext cx="1260045"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6" name="TextBox 455"/>
              <p:cNvSpPr txBox="1"/>
              <p:nvPr/>
            </p:nvSpPr>
            <p:spPr>
              <a:xfrm>
                <a:off x="2353617" y="5352313"/>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TE</a:t>
                </a:r>
                <a:endParaRPr lang="en-US" sz="1400" b="1" dirty="0">
                  <a:solidFill>
                    <a:srgbClr val="000000"/>
                  </a:solidFill>
                  <a:latin typeface="Arial" charset="0"/>
                </a:endParaRPr>
              </a:p>
            </p:txBody>
          </p:sp>
        </p:grpSp>
        <p:sp>
          <p:nvSpPr>
            <p:cNvPr id="452" name="TextBox 451"/>
            <p:cNvSpPr txBox="1"/>
            <p:nvPr/>
          </p:nvSpPr>
          <p:spPr>
            <a:xfrm>
              <a:off x="3706320" y="6019740"/>
              <a:ext cx="2582975" cy="338554"/>
            </a:xfrm>
            <a:prstGeom prst="rect">
              <a:avLst/>
            </a:prstGeom>
            <a:noFill/>
          </p:spPr>
          <p:txBody>
            <a:bodyPr wrap="square" rtlCol="0">
              <a:spAutoFit/>
            </a:bodyPr>
            <a:lstStyle/>
            <a:p>
              <a:pPr fontAlgn="base">
                <a:spcBef>
                  <a:spcPct val="0"/>
                </a:spcBef>
                <a:spcAft>
                  <a:spcPct val="0"/>
                </a:spcAft>
              </a:pPr>
              <a:r>
                <a:rPr lang="en-US" sz="1600" b="1" dirty="0" smtClean="0">
                  <a:solidFill>
                    <a:srgbClr val="000000"/>
                  </a:solidFill>
                  <a:latin typeface="Arial" charset="0"/>
                </a:rPr>
                <a:t>Pulse sequences of MRI</a:t>
              </a:r>
              <a:endParaRPr lang="en-US" sz="1600" b="1" dirty="0">
                <a:solidFill>
                  <a:srgbClr val="000000"/>
                </a:solidFill>
                <a:latin typeface="Arial" charset="0"/>
              </a:endParaRPr>
            </a:p>
          </p:txBody>
        </p:sp>
        <p:grpSp>
          <p:nvGrpSpPr>
            <p:cNvPr id="4" name="Group 242"/>
            <p:cNvGrpSpPr/>
            <p:nvPr/>
          </p:nvGrpSpPr>
          <p:grpSpPr>
            <a:xfrm>
              <a:off x="250702" y="5772050"/>
              <a:ext cx="2296161" cy="591025"/>
              <a:chOff x="323272" y="5525312"/>
              <a:chExt cx="2296161" cy="591025"/>
            </a:xfrm>
          </p:grpSpPr>
          <p:grpSp>
            <p:nvGrpSpPr>
              <p:cNvPr id="5" name="Group 401"/>
              <p:cNvGrpSpPr/>
              <p:nvPr/>
            </p:nvGrpSpPr>
            <p:grpSpPr>
              <a:xfrm>
                <a:off x="323272" y="5579621"/>
                <a:ext cx="686621" cy="498013"/>
                <a:chOff x="6670861" y="1038767"/>
                <a:chExt cx="731520" cy="637319"/>
              </a:xfrm>
            </p:grpSpPr>
            <p:sp>
              <p:nvSpPr>
                <p:cNvPr id="356" name="Rectangle 355"/>
                <p:cNvSpPr/>
                <p:nvPr/>
              </p:nvSpPr>
              <p:spPr>
                <a:xfrm>
                  <a:off x="6670861" y="1493206"/>
                  <a:ext cx="731520" cy="182880"/>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357" name="Rectangle 356"/>
                <p:cNvSpPr/>
                <p:nvPr/>
              </p:nvSpPr>
              <p:spPr>
                <a:xfrm>
                  <a:off x="6670861" y="1267835"/>
                  <a:ext cx="731520" cy="182880"/>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358" name="Rectangle 357"/>
                <p:cNvSpPr/>
                <p:nvPr/>
              </p:nvSpPr>
              <p:spPr>
                <a:xfrm>
                  <a:off x="6670861" y="1038767"/>
                  <a:ext cx="731520" cy="182880"/>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359" name="TextBox 358"/>
              <p:cNvSpPr txBox="1"/>
              <p:nvPr/>
            </p:nvSpPr>
            <p:spPr>
              <a:xfrm>
                <a:off x="958273" y="5525312"/>
                <a:ext cx="1661160" cy="232640"/>
              </a:xfrm>
              <a:prstGeom prst="rect">
                <a:avLst/>
              </a:prstGeom>
              <a:noFill/>
            </p:spPr>
            <p:txBody>
              <a:bodyPr wrap="square" lIns="91440" rIns="0" rtlCol="0">
                <a:spAutoFit/>
              </a:bodyPr>
              <a:lstStyle/>
              <a:p>
                <a:pPr fontAlgn="base">
                  <a:spcBef>
                    <a:spcPct val="0"/>
                  </a:spcBef>
                  <a:spcAft>
                    <a:spcPct val="0"/>
                  </a:spcAft>
                </a:pPr>
                <a:r>
                  <a:rPr lang="en-US" sz="1200" b="1" dirty="0" smtClean="0">
                    <a:solidFill>
                      <a:srgbClr val="000000"/>
                    </a:solidFill>
                    <a:latin typeface="Arial" charset="0"/>
                  </a:rPr>
                  <a:t>Frequency encoding</a:t>
                </a:r>
                <a:endParaRPr lang="en-US" sz="1200" b="1" dirty="0">
                  <a:solidFill>
                    <a:srgbClr val="000000"/>
                  </a:solidFill>
                  <a:latin typeface="Arial" charset="0"/>
                </a:endParaRPr>
              </a:p>
            </p:txBody>
          </p:sp>
          <p:sp>
            <p:nvSpPr>
              <p:cNvPr id="360" name="TextBox 359"/>
              <p:cNvSpPr txBox="1"/>
              <p:nvPr/>
            </p:nvSpPr>
            <p:spPr>
              <a:xfrm>
                <a:off x="958273" y="5700238"/>
                <a:ext cx="1356360" cy="232640"/>
              </a:xfrm>
              <a:prstGeom prst="rect">
                <a:avLst/>
              </a:prstGeom>
              <a:noFill/>
            </p:spPr>
            <p:txBody>
              <a:bodyPr wrap="square" rtlCol="0">
                <a:spAutoFit/>
              </a:bodyPr>
              <a:lstStyle/>
              <a:p>
                <a:pPr fontAlgn="base">
                  <a:spcBef>
                    <a:spcPct val="0"/>
                  </a:spcBef>
                  <a:spcAft>
                    <a:spcPct val="0"/>
                  </a:spcAft>
                </a:pPr>
                <a:r>
                  <a:rPr lang="en-US" sz="1200" b="1" dirty="0" smtClean="0">
                    <a:solidFill>
                      <a:srgbClr val="000000"/>
                    </a:solidFill>
                    <a:latin typeface="Arial" charset="0"/>
                  </a:rPr>
                  <a:t>Phase encoding</a:t>
                </a:r>
                <a:endParaRPr lang="en-US" sz="1200" b="1" dirty="0">
                  <a:solidFill>
                    <a:srgbClr val="000000"/>
                  </a:solidFill>
                  <a:latin typeface="Arial" charset="0"/>
                </a:endParaRPr>
              </a:p>
            </p:txBody>
          </p:sp>
          <p:sp>
            <p:nvSpPr>
              <p:cNvPr id="361" name="TextBox 360"/>
              <p:cNvSpPr txBox="1"/>
              <p:nvPr/>
            </p:nvSpPr>
            <p:spPr>
              <a:xfrm>
                <a:off x="958273" y="5883697"/>
                <a:ext cx="1244600" cy="232640"/>
              </a:xfrm>
              <a:prstGeom prst="rect">
                <a:avLst/>
              </a:prstGeom>
              <a:noFill/>
            </p:spPr>
            <p:txBody>
              <a:bodyPr wrap="square" rtlCol="0">
                <a:spAutoFit/>
              </a:bodyPr>
              <a:lstStyle/>
              <a:p>
                <a:pPr fontAlgn="base">
                  <a:spcBef>
                    <a:spcPct val="0"/>
                  </a:spcBef>
                  <a:spcAft>
                    <a:spcPct val="0"/>
                  </a:spcAft>
                </a:pPr>
                <a:r>
                  <a:rPr lang="en-US" sz="1200" b="1" dirty="0" smtClean="0">
                    <a:solidFill>
                      <a:srgbClr val="000000"/>
                    </a:solidFill>
                    <a:latin typeface="Arial" charset="0"/>
                  </a:rPr>
                  <a:t>Slice selection</a:t>
                </a:r>
                <a:endParaRPr lang="en-US" sz="1200" b="1" dirty="0">
                  <a:solidFill>
                    <a:srgbClr val="000000"/>
                  </a:solidFill>
                  <a:latin typeface="Arial" charset="0"/>
                </a:endParaRPr>
              </a:p>
            </p:txBody>
          </p:sp>
        </p:grpSp>
        <p:sp>
          <p:nvSpPr>
            <p:cNvPr id="194" name="TextBox 193"/>
            <p:cNvSpPr txBox="1"/>
            <p:nvPr/>
          </p:nvSpPr>
          <p:spPr>
            <a:xfrm>
              <a:off x="3957779" y="1269536"/>
              <a:ext cx="2046781" cy="340824"/>
            </a:xfrm>
            <a:prstGeom prst="rect">
              <a:avLst/>
            </a:prstGeom>
            <a:noFill/>
          </p:spPr>
          <p:txBody>
            <a:bodyPr wrap="square" rtlCol="0">
              <a:spAutoFit/>
            </a:bodyPr>
            <a:lstStyle/>
            <a:p>
              <a:pPr fontAlgn="base">
                <a:spcBef>
                  <a:spcPct val="0"/>
                </a:spcBef>
                <a:spcAft>
                  <a:spcPct val="0"/>
                </a:spcAft>
              </a:pPr>
              <a:r>
                <a:rPr lang="en-US" sz="1600" b="1" i="1" dirty="0">
                  <a:solidFill>
                    <a:srgbClr val="000000"/>
                  </a:solidFill>
                  <a:latin typeface="Arial" charset="0"/>
                </a:rPr>
                <a:t>k</a:t>
              </a:r>
              <a:r>
                <a:rPr lang="en-US" sz="1600" b="1" dirty="0" smtClean="0">
                  <a:solidFill>
                    <a:srgbClr val="000000"/>
                  </a:solidFill>
                  <a:latin typeface="Arial" charset="0"/>
                </a:rPr>
                <a:t>-space coverage</a:t>
              </a:r>
              <a:endParaRPr lang="en-US" sz="1600" b="1" dirty="0">
                <a:solidFill>
                  <a:srgbClr val="000000"/>
                </a:solidFill>
                <a:latin typeface="Arial" charset="0"/>
              </a:endParaRPr>
            </a:p>
          </p:txBody>
        </p:sp>
        <p:grpSp>
          <p:nvGrpSpPr>
            <p:cNvPr id="6" name="Group 382"/>
            <p:cNvGrpSpPr/>
            <p:nvPr/>
          </p:nvGrpSpPr>
          <p:grpSpPr>
            <a:xfrm>
              <a:off x="1953198" y="1658744"/>
              <a:ext cx="2122524" cy="3032809"/>
              <a:chOff x="1953198" y="1861944"/>
              <a:chExt cx="2122524" cy="3032809"/>
            </a:xfrm>
          </p:grpSpPr>
          <p:cxnSp>
            <p:nvCxnSpPr>
              <p:cNvPr id="328" name="Straight Connector 327"/>
              <p:cNvCxnSpPr/>
              <p:nvPr/>
            </p:nvCxnSpPr>
            <p:spPr>
              <a:xfrm flipV="1">
                <a:off x="2225475" y="2578608"/>
                <a:ext cx="0" cy="2316145"/>
              </a:xfrm>
              <a:prstGeom prst="line">
                <a:avLst/>
              </a:prstGeom>
              <a:ln w="19050">
                <a:solidFill>
                  <a:schemeClr val="accent6">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 name="Group 381"/>
              <p:cNvGrpSpPr/>
              <p:nvPr/>
            </p:nvGrpSpPr>
            <p:grpSpPr>
              <a:xfrm>
                <a:off x="1953198" y="1861944"/>
                <a:ext cx="2122524" cy="1695733"/>
                <a:chOff x="1953198" y="1861944"/>
                <a:chExt cx="2122524" cy="1695733"/>
              </a:xfrm>
            </p:grpSpPr>
            <p:pic>
              <p:nvPicPr>
                <p:cNvPr id="198" name="Picture 3" descr="kspace_image"/>
                <p:cNvPicPr preferRelativeResize="0">
                  <a:picLocks noChangeAspect="1" noChangeArrowheads="1"/>
                </p:cNvPicPr>
                <p:nvPr/>
              </p:nvPicPr>
              <p:blipFill>
                <a:blip r:embed="rId2" cstate="print">
                  <a:lum bright="-20000" contrast="20000"/>
                </a:blip>
                <a:srcRect l="7304"/>
                <a:stretch>
                  <a:fillRect/>
                </a:stretch>
              </p:blipFill>
              <p:spPr bwMode="auto">
                <a:xfrm>
                  <a:off x="2414520" y="2134370"/>
                  <a:ext cx="1152144" cy="1152144"/>
                </a:xfrm>
                <a:prstGeom prst="rect">
                  <a:avLst/>
                </a:prstGeom>
                <a:noFill/>
                <a:ln w="9525">
                  <a:noFill/>
                  <a:miter lim="800000"/>
                  <a:headEnd/>
                  <a:tailEnd/>
                </a:ln>
              </p:spPr>
            </p:pic>
            <p:sp>
              <p:nvSpPr>
                <p:cNvPr id="212" name="TextBox 211"/>
                <p:cNvSpPr txBox="1"/>
                <p:nvPr/>
              </p:nvSpPr>
              <p:spPr>
                <a:xfrm>
                  <a:off x="1953198" y="1861944"/>
                  <a:ext cx="679978" cy="257990"/>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y</a:t>
                  </a:r>
                  <a:endParaRPr lang="en-US" sz="1400" b="1" baseline="-25000" dirty="0">
                    <a:solidFill>
                      <a:srgbClr val="000000"/>
                    </a:solidFill>
                    <a:latin typeface="Arial" charset="0"/>
                  </a:endParaRPr>
                </a:p>
              </p:txBody>
            </p:sp>
            <p:grpSp>
              <p:nvGrpSpPr>
                <p:cNvPr id="8" name="Group 516"/>
                <p:cNvGrpSpPr/>
                <p:nvPr/>
              </p:nvGrpSpPr>
              <p:grpSpPr>
                <a:xfrm>
                  <a:off x="2446621" y="2181384"/>
                  <a:ext cx="1073649" cy="1025236"/>
                  <a:chOff x="1075021" y="4711224"/>
                  <a:chExt cx="1073649" cy="1025236"/>
                </a:xfrm>
              </p:grpSpPr>
              <p:cxnSp>
                <p:nvCxnSpPr>
                  <p:cNvPr id="230" name="Straight Connector 229"/>
                  <p:cNvCxnSpPr/>
                  <p:nvPr/>
                </p:nvCxnSpPr>
                <p:spPr>
                  <a:xfrm>
                    <a:off x="1075021" y="5121320"/>
                    <a:ext cx="1073649" cy="0"/>
                  </a:xfrm>
                  <a:prstGeom prst="line">
                    <a:avLst/>
                  </a:prstGeom>
                  <a:ln w="158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075021" y="5018796"/>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75021" y="4916272"/>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1075021" y="4813748"/>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1075021" y="5531416"/>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1075021" y="5428892"/>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075021" y="5326368"/>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075021" y="5223844"/>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1075021" y="4711224"/>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1075021" y="5736460"/>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1075021" y="5633940"/>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grpSp>
            <p:cxnSp>
              <p:nvCxnSpPr>
                <p:cNvPr id="207" name="Straight Arrow Connector 206"/>
                <p:cNvCxnSpPr/>
                <p:nvPr/>
              </p:nvCxnSpPr>
              <p:spPr>
                <a:xfrm>
                  <a:off x="2297722" y="3346917"/>
                  <a:ext cx="143153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flipH="1" flipV="1">
                  <a:off x="2300685" y="1881635"/>
                  <a:ext cx="0" cy="146304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3609104" y="3059219"/>
                  <a:ext cx="466618" cy="307777"/>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x</a:t>
                  </a:r>
                  <a:endParaRPr lang="en-US" sz="1400" b="1" baseline="-25000" dirty="0">
                    <a:solidFill>
                      <a:srgbClr val="000000"/>
                    </a:solidFill>
                    <a:latin typeface="Arial" charset="0"/>
                  </a:endParaRPr>
                </a:p>
              </p:txBody>
            </p:sp>
            <p:cxnSp>
              <p:nvCxnSpPr>
                <p:cNvPr id="330" name="Straight Connector 329"/>
                <p:cNvCxnSpPr/>
                <p:nvPr/>
              </p:nvCxnSpPr>
              <p:spPr>
                <a:xfrm>
                  <a:off x="2235045" y="2578608"/>
                  <a:ext cx="154587" cy="0"/>
                </a:xfrm>
                <a:prstGeom prst="line">
                  <a:avLst/>
                </a:prstGeom>
                <a:ln w="19050">
                  <a:solidFill>
                    <a:schemeClr val="accent6">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1" name="TextBox 240"/>
                <p:cNvSpPr txBox="1"/>
                <p:nvPr/>
              </p:nvSpPr>
              <p:spPr>
                <a:xfrm>
                  <a:off x="2272723" y="3325037"/>
                  <a:ext cx="1661160" cy="232640"/>
                </a:xfrm>
                <a:prstGeom prst="rect">
                  <a:avLst/>
                </a:prstGeom>
                <a:noFill/>
              </p:spPr>
              <p:txBody>
                <a:bodyPr wrap="square" lIns="91440" rIns="0" rtlCol="0">
                  <a:spAutoFit/>
                </a:bodyPr>
                <a:lstStyle/>
                <a:p>
                  <a:pPr fontAlgn="base">
                    <a:spcBef>
                      <a:spcPct val="0"/>
                    </a:spcBef>
                    <a:spcAft>
                      <a:spcPct val="0"/>
                    </a:spcAft>
                  </a:pPr>
                  <a:r>
                    <a:rPr lang="en-US" sz="1200" b="1" dirty="0" smtClean="0">
                      <a:solidFill>
                        <a:srgbClr val="000000"/>
                      </a:solidFill>
                      <a:latin typeface="Arial" charset="0"/>
                    </a:rPr>
                    <a:t>Frequency encoding</a:t>
                  </a:r>
                  <a:endParaRPr lang="en-US" sz="1200" b="1" dirty="0">
                    <a:solidFill>
                      <a:srgbClr val="000000"/>
                    </a:solidFill>
                    <a:latin typeface="Arial" charset="0"/>
                  </a:endParaRPr>
                </a:p>
              </p:txBody>
            </p:sp>
            <p:sp>
              <p:nvSpPr>
                <p:cNvPr id="259" name="TextBox 258"/>
                <p:cNvSpPr txBox="1"/>
                <p:nvPr/>
              </p:nvSpPr>
              <p:spPr>
                <a:xfrm rot="16200000">
                  <a:off x="1405948" y="2642713"/>
                  <a:ext cx="1356360" cy="232640"/>
                </a:xfrm>
                <a:prstGeom prst="rect">
                  <a:avLst/>
                </a:prstGeom>
                <a:noFill/>
              </p:spPr>
              <p:txBody>
                <a:bodyPr wrap="square" rtlCol="0">
                  <a:spAutoFit/>
                </a:bodyPr>
                <a:lstStyle/>
                <a:p>
                  <a:pPr fontAlgn="base">
                    <a:spcBef>
                      <a:spcPct val="0"/>
                    </a:spcBef>
                    <a:spcAft>
                      <a:spcPct val="0"/>
                    </a:spcAft>
                  </a:pPr>
                  <a:r>
                    <a:rPr lang="en-US" sz="1200" b="1" dirty="0" smtClean="0">
                      <a:solidFill>
                        <a:srgbClr val="000000"/>
                      </a:solidFill>
                      <a:latin typeface="Arial" charset="0"/>
                    </a:rPr>
                    <a:t>Phase encoding</a:t>
                  </a:r>
                  <a:endParaRPr lang="en-US" sz="1200" b="1" dirty="0">
                    <a:solidFill>
                      <a:srgbClr val="000000"/>
                    </a:solidFill>
                    <a:latin typeface="Arial" charset="0"/>
                  </a:endParaRPr>
                </a:p>
              </p:txBody>
            </p:sp>
          </p:grpSp>
        </p:grpSp>
      </p:grpSp>
      <p:pic>
        <p:nvPicPr>
          <p:cNvPr id="287" name="Picture 3" descr="kspace_image"/>
          <p:cNvPicPr preferRelativeResize="0">
            <a:picLocks noChangeAspect="1" noChangeArrowheads="1"/>
          </p:cNvPicPr>
          <p:nvPr/>
        </p:nvPicPr>
        <p:blipFill>
          <a:blip r:embed="rId2" cstate="print">
            <a:lum bright="-20000" contrast="20000"/>
          </a:blip>
          <a:srcRect l="7304"/>
          <a:stretch>
            <a:fillRect/>
          </a:stretch>
        </p:blipFill>
        <p:spPr bwMode="auto">
          <a:xfrm>
            <a:off x="456180" y="1931170"/>
            <a:ext cx="1152144" cy="1152144"/>
          </a:xfrm>
          <a:prstGeom prst="rect">
            <a:avLst/>
          </a:prstGeom>
          <a:noFill/>
          <a:ln w="9525">
            <a:noFill/>
            <a:miter lim="800000"/>
            <a:headEnd/>
            <a:tailEnd/>
          </a:ln>
        </p:spPr>
      </p:pic>
      <p:grpSp>
        <p:nvGrpSpPr>
          <p:cNvPr id="9" name="Group 272"/>
          <p:cNvGrpSpPr/>
          <p:nvPr/>
        </p:nvGrpSpPr>
        <p:grpSpPr>
          <a:xfrm>
            <a:off x="67248" y="1294936"/>
            <a:ext cx="2084425" cy="1868860"/>
            <a:chOff x="67248" y="1294936"/>
            <a:chExt cx="2084425" cy="1868860"/>
          </a:xfrm>
        </p:grpSpPr>
        <p:sp>
          <p:nvSpPr>
            <p:cNvPr id="309" name="TextBox 308"/>
            <p:cNvSpPr txBox="1"/>
            <p:nvPr/>
          </p:nvSpPr>
          <p:spPr>
            <a:xfrm>
              <a:off x="523065" y="1294936"/>
              <a:ext cx="1039036" cy="338554"/>
            </a:xfrm>
            <a:prstGeom prst="rect">
              <a:avLst/>
            </a:prstGeom>
            <a:noFill/>
          </p:spPr>
          <p:txBody>
            <a:bodyPr wrap="square" rtlCol="0">
              <a:spAutoFit/>
            </a:bodyPr>
            <a:lstStyle/>
            <a:p>
              <a:pPr fontAlgn="base">
                <a:spcBef>
                  <a:spcPct val="0"/>
                </a:spcBef>
                <a:spcAft>
                  <a:spcPct val="0"/>
                </a:spcAft>
              </a:pPr>
              <a:r>
                <a:rPr lang="en-US" sz="1600" b="1" i="1" dirty="0" smtClean="0">
                  <a:solidFill>
                    <a:srgbClr val="000000"/>
                  </a:solidFill>
                  <a:latin typeface="Arial" charset="0"/>
                </a:rPr>
                <a:t>k</a:t>
              </a:r>
              <a:r>
                <a:rPr lang="en-US" sz="1600" b="1" dirty="0" smtClean="0">
                  <a:solidFill>
                    <a:srgbClr val="000000"/>
                  </a:solidFill>
                  <a:latin typeface="Arial" charset="0"/>
                </a:rPr>
                <a:t>-space </a:t>
              </a:r>
              <a:endParaRPr lang="en-US" sz="1600" b="1" dirty="0">
                <a:solidFill>
                  <a:srgbClr val="000000"/>
                </a:solidFill>
                <a:latin typeface="Arial" charset="0"/>
              </a:endParaRPr>
            </a:p>
          </p:txBody>
        </p:sp>
        <p:grpSp>
          <p:nvGrpSpPr>
            <p:cNvPr id="10" name="Group 312"/>
            <p:cNvGrpSpPr/>
            <p:nvPr/>
          </p:nvGrpSpPr>
          <p:grpSpPr>
            <a:xfrm>
              <a:off x="67248" y="1658744"/>
              <a:ext cx="2084425" cy="1505052"/>
              <a:chOff x="67248" y="1861944"/>
              <a:chExt cx="2084425" cy="1505052"/>
            </a:xfrm>
          </p:grpSpPr>
          <p:cxnSp>
            <p:nvCxnSpPr>
              <p:cNvPr id="294" name="Straight Arrow Connector 293"/>
              <p:cNvCxnSpPr/>
              <p:nvPr/>
            </p:nvCxnSpPr>
            <p:spPr>
              <a:xfrm>
                <a:off x="373673" y="3346917"/>
                <a:ext cx="143153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5" name="Straight Arrow Connector 294"/>
              <p:cNvCxnSpPr/>
              <p:nvPr/>
            </p:nvCxnSpPr>
            <p:spPr>
              <a:xfrm flipH="1" flipV="1">
                <a:off x="376636" y="1881635"/>
                <a:ext cx="0" cy="146304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1685055" y="3059219"/>
                <a:ext cx="466618" cy="307777"/>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x</a:t>
                </a:r>
                <a:endParaRPr lang="en-US" sz="1400" b="1" baseline="-25000" dirty="0">
                  <a:solidFill>
                    <a:srgbClr val="000000"/>
                  </a:solidFill>
                  <a:latin typeface="Arial" charset="0"/>
                </a:endParaRPr>
              </a:p>
            </p:txBody>
          </p:sp>
          <p:sp>
            <p:nvSpPr>
              <p:cNvPr id="300" name="TextBox 299"/>
              <p:cNvSpPr txBox="1"/>
              <p:nvPr/>
            </p:nvSpPr>
            <p:spPr>
              <a:xfrm>
                <a:off x="67248" y="1861944"/>
                <a:ext cx="679978" cy="257990"/>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y</a:t>
                </a:r>
                <a:endParaRPr lang="en-US" sz="1400" b="1" baseline="-25000" dirty="0">
                  <a:solidFill>
                    <a:srgbClr val="000000"/>
                  </a:solidFill>
                  <a:latin typeface="Arial" charset="0"/>
                </a:endParaRPr>
              </a:p>
            </p:txBody>
          </p:sp>
        </p:grpSp>
      </p:grpSp>
      <p:grpSp>
        <p:nvGrpSpPr>
          <p:cNvPr id="11" name="Group 292"/>
          <p:cNvGrpSpPr/>
          <p:nvPr/>
        </p:nvGrpSpPr>
        <p:grpSpPr>
          <a:xfrm>
            <a:off x="1856740" y="1658744"/>
            <a:ext cx="7068821" cy="4332001"/>
            <a:chOff x="1856740" y="1658744"/>
            <a:chExt cx="7068821" cy="4332001"/>
          </a:xfrm>
        </p:grpSpPr>
        <p:grpSp>
          <p:nvGrpSpPr>
            <p:cNvPr id="12" name="Group 289"/>
            <p:cNvGrpSpPr/>
            <p:nvPr/>
          </p:nvGrpSpPr>
          <p:grpSpPr>
            <a:xfrm>
              <a:off x="1856740" y="1658744"/>
              <a:ext cx="7068821" cy="4150375"/>
              <a:chOff x="1856740" y="1658744"/>
              <a:chExt cx="7068821" cy="4150375"/>
            </a:xfrm>
          </p:grpSpPr>
          <p:grpSp>
            <p:nvGrpSpPr>
              <p:cNvPr id="13" name="Group 284"/>
              <p:cNvGrpSpPr/>
              <p:nvPr/>
            </p:nvGrpSpPr>
            <p:grpSpPr>
              <a:xfrm>
                <a:off x="6082655" y="1658744"/>
                <a:ext cx="2842906" cy="4150375"/>
                <a:chOff x="6082655" y="1658744"/>
                <a:chExt cx="2842906" cy="4150375"/>
              </a:xfrm>
            </p:grpSpPr>
            <p:cxnSp>
              <p:nvCxnSpPr>
                <p:cNvPr id="261" name="Straight Connector 260"/>
                <p:cNvCxnSpPr/>
                <p:nvPr/>
              </p:nvCxnSpPr>
              <p:spPr>
                <a:xfrm flipH="1">
                  <a:off x="6322890" y="40897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H="1">
                  <a:off x="6400670" y="40897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6322890" y="49906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6400670" y="49906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6322890" y="47214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H="1">
                  <a:off x="6400670" y="47214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H="1">
                  <a:off x="6322890" y="43800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H="1">
                  <a:off x="6400670" y="43800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6703849" y="3924962"/>
                  <a:ext cx="64561" cy="228107"/>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129" name="Straight Connector 128"/>
                <p:cNvCxnSpPr/>
                <p:nvPr/>
              </p:nvCxnSpPr>
              <p:spPr>
                <a:xfrm>
                  <a:off x="6736105" y="3705999"/>
                  <a:ext cx="52" cy="1976924"/>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7638412" y="4901894"/>
                  <a:ext cx="700025" cy="152071"/>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31" name="Rectangle 130"/>
                <p:cNvSpPr/>
                <p:nvPr/>
              </p:nvSpPr>
              <p:spPr>
                <a:xfrm>
                  <a:off x="6908915" y="5053965"/>
                  <a:ext cx="350013" cy="76036"/>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32" name="Rectangle 131"/>
                <p:cNvSpPr/>
                <p:nvPr/>
              </p:nvSpPr>
              <p:spPr>
                <a:xfrm>
                  <a:off x="7369874" y="3696855"/>
                  <a:ext cx="64561" cy="456213"/>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133" name="Straight Connector 132"/>
                <p:cNvCxnSpPr/>
                <p:nvPr/>
              </p:nvCxnSpPr>
              <p:spPr>
                <a:xfrm>
                  <a:off x="7988398" y="3705999"/>
                  <a:ext cx="52" cy="1900889"/>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6440029" y="4153069"/>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6684510" y="3747546"/>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90˚</a:t>
                  </a:r>
                  <a:endParaRPr lang="en-US" sz="1400" b="1" dirty="0">
                    <a:solidFill>
                      <a:srgbClr val="000000"/>
                    </a:solidFill>
                    <a:latin typeface="Arial" charset="0"/>
                  </a:endParaRPr>
                </a:p>
              </p:txBody>
            </p:sp>
            <p:sp>
              <p:nvSpPr>
                <p:cNvPr id="136" name="TextBox 135"/>
                <p:cNvSpPr txBox="1"/>
                <p:nvPr/>
              </p:nvSpPr>
              <p:spPr>
                <a:xfrm>
                  <a:off x="7345644" y="3646165"/>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180˚</a:t>
                  </a:r>
                  <a:endParaRPr lang="en-US" sz="1400" b="1" dirty="0">
                    <a:solidFill>
                      <a:srgbClr val="000000"/>
                    </a:solidFill>
                    <a:latin typeface="Arial" charset="0"/>
                  </a:endParaRPr>
                </a:p>
              </p:txBody>
            </p:sp>
            <p:cxnSp>
              <p:nvCxnSpPr>
                <p:cNvPr id="137" name="Straight Connector 136"/>
                <p:cNvCxnSpPr/>
                <p:nvPr/>
              </p:nvCxnSpPr>
              <p:spPr>
                <a:xfrm flipV="1">
                  <a:off x="6440029" y="5053965"/>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8502629" y="40897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8580410" y="40897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8502629" y="49906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8580410" y="49906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917121" y="5053965"/>
                  <a:ext cx="33251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6082655" y="40897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6160436" y="40897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6082655" y="49906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6160436" y="49906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6908915" y="4792481"/>
                  <a:ext cx="350013" cy="229952"/>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148" name="Straight Connector 147"/>
                <p:cNvCxnSpPr/>
                <p:nvPr/>
              </p:nvCxnSpPr>
              <p:spPr>
                <a:xfrm flipV="1">
                  <a:off x="6440029" y="4784850"/>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8502629" y="47214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a:off x="8580410" y="47214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082655" y="47214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160436" y="47214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7318421" y="4291312"/>
                  <a:ext cx="167471" cy="152071"/>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154" name="Straight Connector 153"/>
                <p:cNvCxnSpPr/>
                <p:nvPr/>
              </p:nvCxnSpPr>
              <p:spPr>
                <a:xfrm flipV="1">
                  <a:off x="6440029" y="4443383"/>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319635" y="4443383"/>
                  <a:ext cx="15750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502629" y="43800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8580410" y="43800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6650480" y="4291312"/>
                  <a:ext cx="167471" cy="152071"/>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9" name="Rectangle 158"/>
                <p:cNvSpPr/>
                <p:nvPr/>
              </p:nvSpPr>
              <p:spPr>
                <a:xfrm>
                  <a:off x="6817951" y="4443383"/>
                  <a:ext cx="87085" cy="76036"/>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160" name="Straight Connector 159"/>
                <p:cNvCxnSpPr/>
                <p:nvPr/>
              </p:nvCxnSpPr>
              <p:spPr>
                <a:xfrm flipH="1">
                  <a:off x="6082655" y="43800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6160436" y="43800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6749651" y="5216174"/>
                  <a:ext cx="1260045"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7166749" y="5149113"/>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TE</a:t>
                  </a:r>
                  <a:endParaRPr lang="en-US" sz="1400" b="1" dirty="0">
                    <a:solidFill>
                      <a:srgbClr val="000000"/>
                    </a:solidFill>
                    <a:latin typeface="Arial" charset="0"/>
                  </a:endParaRPr>
                </a:p>
              </p:txBody>
            </p:sp>
            <p:cxnSp>
              <p:nvCxnSpPr>
                <p:cNvPr id="164" name="Straight Arrow Connector 163"/>
                <p:cNvCxnSpPr/>
                <p:nvPr/>
              </p:nvCxnSpPr>
              <p:spPr>
                <a:xfrm flipV="1">
                  <a:off x="6737984" y="5400962"/>
                  <a:ext cx="2187577"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7668433" y="5370548"/>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TR</a:t>
                  </a:r>
                  <a:endParaRPr lang="en-US" sz="1400" b="1" dirty="0">
                    <a:solidFill>
                      <a:srgbClr val="000000"/>
                    </a:solidFill>
                    <a:latin typeface="Arial" charset="0"/>
                  </a:endParaRPr>
                </a:p>
              </p:txBody>
            </p:sp>
            <p:sp>
              <p:nvSpPr>
                <p:cNvPr id="184" name="Right Arrow 183"/>
                <p:cNvSpPr/>
                <p:nvPr/>
              </p:nvSpPr>
              <p:spPr>
                <a:xfrm>
                  <a:off x="6817800" y="2424541"/>
                  <a:ext cx="257694" cy="1413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85" name="Right Arrow 184"/>
                <p:cNvSpPr/>
                <p:nvPr/>
              </p:nvSpPr>
              <p:spPr>
                <a:xfrm>
                  <a:off x="6160448" y="2424541"/>
                  <a:ext cx="257694" cy="1413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188" name="Straight Connector 187"/>
                <p:cNvCxnSpPr/>
                <p:nvPr/>
              </p:nvCxnSpPr>
              <p:spPr>
                <a:xfrm flipH="1">
                  <a:off x="6402850" y="24302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6484397" y="24302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6679927" y="24302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H="1">
                  <a:off x="6761473" y="24302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0" name="Picture 3" descr="kspace_image"/>
                <p:cNvPicPr preferRelativeResize="0">
                  <a:picLocks noChangeAspect="1" noChangeArrowheads="1"/>
                </p:cNvPicPr>
                <p:nvPr/>
              </p:nvPicPr>
              <p:blipFill>
                <a:blip r:embed="rId2" cstate="print">
                  <a:lum bright="-20000" contrast="20000"/>
                </a:blip>
                <a:srcRect l="7304"/>
                <a:stretch>
                  <a:fillRect/>
                </a:stretch>
              </p:blipFill>
              <p:spPr bwMode="auto">
                <a:xfrm>
                  <a:off x="7188166" y="1931170"/>
                  <a:ext cx="1152144" cy="1152144"/>
                </a:xfrm>
                <a:prstGeom prst="rect">
                  <a:avLst/>
                </a:prstGeom>
                <a:noFill/>
                <a:ln w="9525">
                  <a:noFill/>
                  <a:miter lim="800000"/>
                  <a:headEnd/>
                  <a:tailEnd/>
                </a:ln>
              </p:spPr>
            </p:pic>
            <p:cxnSp>
              <p:nvCxnSpPr>
                <p:cNvPr id="274" name="Straight Connector 273"/>
                <p:cNvCxnSpPr/>
                <p:nvPr/>
              </p:nvCxnSpPr>
              <p:spPr>
                <a:xfrm>
                  <a:off x="7220267" y="2388280"/>
                  <a:ext cx="1073649" cy="0"/>
                </a:xfrm>
                <a:prstGeom prst="line">
                  <a:avLst/>
                </a:prstGeom>
                <a:ln w="158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7220267" y="2285756"/>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7220267" y="2183232"/>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7220267" y="2080708"/>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7220267" y="2798376"/>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7220267" y="2695852"/>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7220267" y="2593328"/>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7220267" y="2490804"/>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7220267" y="1978184"/>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7220267" y="3003420"/>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7220267" y="2900900"/>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016931" y="2997201"/>
                  <a:ext cx="0" cy="1728087"/>
                </a:xfrm>
                <a:prstGeom prst="line">
                  <a:avLst/>
                </a:prstGeom>
                <a:ln w="19050">
                  <a:solidFill>
                    <a:schemeClr val="accent6">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026501" y="2997200"/>
                  <a:ext cx="154587" cy="0"/>
                </a:xfrm>
                <a:prstGeom prst="line">
                  <a:avLst/>
                </a:prstGeom>
                <a:ln w="19050">
                  <a:solidFill>
                    <a:schemeClr val="accent6">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a:off x="7088798" y="3143717"/>
                  <a:ext cx="143153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p:nvPr/>
              </p:nvCxnSpPr>
              <p:spPr>
                <a:xfrm flipH="1" flipV="1">
                  <a:off x="7091761" y="1678435"/>
                  <a:ext cx="0" cy="146304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5" name="TextBox 364"/>
                <p:cNvSpPr txBox="1"/>
                <p:nvPr/>
              </p:nvSpPr>
              <p:spPr>
                <a:xfrm>
                  <a:off x="8400180" y="2856019"/>
                  <a:ext cx="466618" cy="307777"/>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x</a:t>
                  </a:r>
                  <a:endParaRPr lang="en-US" sz="1400" b="1" baseline="-25000" dirty="0">
                    <a:solidFill>
                      <a:srgbClr val="000000"/>
                    </a:solidFill>
                    <a:latin typeface="Arial" charset="0"/>
                  </a:endParaRPr>
                </a:p>
              </p:txBody>
            </p:sp>
            <p:sp>
              <p:nvSpPr>
                <p:cNvPr id="366" name="TextBox 365"/>
                <p:cNvSpPr txBox="1"/>
                <p:nvPr/>
              </p:nvSpPr>
              <p:spPr>
                <a:xfrm>
                  <a:off x="6782373" y="1658744"/>
                  <a:ext cx="679978" cy="257990"/>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y</a:t>
                  </a:r>
                  <a:endParaRPr lang="en-US" sz="1400" b="1" baseline="-25000" dirty="0">
                    <a:solidFill>
                      <a:srgbClr val="000000"/>
                    </a:solidFill>
                    <a:latin typeface="Arial" charset="0"/>
                  </a:endParaRPr>
                </a:p>
              </p:txBody>
            </p:sp>
            <p:cxnSp>
              <p:nvCxnSpPr>
                <p:cNvPr id="244" name="Straight Connector 243"/>
                <p:cNvCxnSpPr/>
                <p:nvPr/>
              </p:nvCxnSpPr>
              <p:spPr>
                <a:xfrm>
                  <a:off x="8923364" y="3705999"/>
                  <a:ext cx="52" cy="2103120"/>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47" name="Straight Connector 246"/>
              <p:cNvCxnSpPr/>
              <p:nvPr/>
            </p:nvCxnSpPr>
            <p:spPr>
              <a:xfrm flipV="1">
                <a:off x="1856740" y="5697220"/>
                <a:ext cx="7040880" cy="0"/>
              </a:xfrm>
              <a:prstGeom prst="line">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271" name="TextBox 270"/>
            <p:cNvSpPr txBox="1"/>
            <p:nvPr/>
          </p:nvSpPr>
          <p:spPr>
            <a:xfrm>
              <a:off x="3710940" y="5682968"/>
              <a:ext cx="2331527" cy="30777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Total scan time: </a:t>
              </a:r>
              <a:r>
                <a:rPr lang="en-US" sz="1400" b="1" i="1" dirty="0" err="1" smtClean="0">
                  <a:solidFill>
                    <a:srgbClr val="000000"/>
                  </a:solidFill>
                  <a:latin typeface="Arial" charset="0"/>
                </a:rPr>
                <a:t>N</a:t>
              </a:r>
              <a:r>
                <a:rPr lang="en-US" sz="1400" b="1" i="1" baseline="-25000" dirty="0" err="1" smtClean="0">
                  <a:solidFill>
                    <a:srgbClr val="000000"/>
                  </a:solidFill>
                  <a:latin typeface="Arial" charset="0"/>
                </a:rPr>
                <a:t>pe</a:t>
              </a:r>
              <a:r>
                <a:rPr lang="en-US" sz="1400" b="1" dirty="0" err="1" smtClean="0">
                  <a:solidFill>
                    <a:srgbClr val="000000"/>
                  </a:solidFill>
                  <a:latin typeface="Arial" charset="0"/>
                </a:rPr>
                <a:t>TR</a:t>
              </a:r>
              <a:endParaRPr lang="en-US" sz="1400" b="1" dirty="0">
                <a:solidFill>
                  <a:srgbClr val="000000"/>
                </a:solidFill>
                <a:latin typeface="Arial" charset="0"/>
              </a:endParaRPr>
            </a:p>
          </p:txBody>
        </p:sp>
      </p:grpSp>
      <p:grpSp>
        <p:nvGrpSpPr>
          <p:cNvPr id="14" name="Group 290"/>
          <p:cNvGrpSpPr/>
          <p:nvPr/>
        </p:nvGrpSpPr>
        <p:grpSpPr>
          <a:xfrm>
            <a:off x="3754183" y="1658744"/>
            <a:ext cx="2485532" cy="4024179"/>
            <a:chOff x="3754183" y="1658744"/>
            <a:chExt cx="2485532" cy="4024179"/>
          </a:xfrm>
        </p:grpSpPr>
        <p:cxnSp>
          <p:nvCxnSpPr>
            <p:cNvPr id="226" name="Straight Connector 225"/>
            <p:cNvCxnSpPr/>
            <p:nvPr/>
          </p:nvCxnSpPr>
          <p:spPr>
            <a:xfrm flipV="1">
              <a:off x="3754183" y="4153069"/>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3754183" y="4443383"/>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302553" y="3782034"/>
              <a:ext cx="52" cy="1900889"/>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V="1">
              <a:off x="3754183" y="5053965"/>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3754183" y="4784850"/>
              <a:ext cx="210007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p:cNvSpPr/>
            <p:nvPr/>
          </p:nvSpPr>
          <p:spPr>
            <a:xfrm>
              <a:off x="4684029" y="3696855"/>
              <a:ext cx="64561" cy="456213"/>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15" name="Group 285"/>
            <p:cNvGrpSpPr/>
            <p:nvPr/>
          </p:nvGrpSpPr>
          <p:grpSpPr>
            <a:xfrm>
              <a:off x="3964635" y="1658744"/>
              <a:ext cx="2275080" cy="3967731"/>
              <a:chOff x="3964635" y="1658744"/>
              <a:chExt cx="2275080" cy="3967731"/>
            </a:xfrm>
          </p:grpSpPr>
          <p:grpSp>
            <p:nvGrpSpPr>
              <p:cNvPr id="16" name="Group 388"/>
              <p:cNvGrpSpPr/>
              <p:nvPr/>
            </p:nvGrpSpPr>
            <p:grpSpPr>
              <a:xfrm>
                <a:off x="3964635" y="3646165"/>
                <a:ext cx="2275080" cy="1980310"/>
                <a:chOff x="4040835" y="3849365"/>
                <a:chExt cx="2275080" cy="1980310"/>
              </a:xfrm>
            </p:grpSpPr>
            <p:sp>
              <p:nvSpPr>
                <p:cNvPr id="199" name="Rectangle 198"/>
                <p:cNvSpPr/>
                <p:nvPr/>
              </p:nvSpPr>
              <p:spPr>
                <a:xfrm>
                  <a:off x="4094204" y="4128162"/>
                  <a:ext cx="64561" cy="228107"/>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02" name="Rectangle 201"/>
                <p:cNvSpPr/>
                <p:nvPr/>
              </p:nvSpPr>
              <p:spPr>
                <a:xfrm>
                  <a:off x="5028766" y="5105094"/>
                  <a:ext cx="700025" cy="152071"/>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03" name="Rectangle 202"/>
                <p:cNvSpPr/>
                <p:nvPr/>
              </p:nvSpPr>
              <p:spPr>
                <a:xfrm>
                  <a:off x="4299269" y="5257165"/>
                  <a:ext cx="350013" cy="76036"/>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08" name="TextBox 207"/>
                <p:cNvSpPr txBox="1"/>
                <p:nvPr/>
              </p:nvSpPr>
              <p:spPr>
                <a:xfrm>
                  <a:off x="4074864" y="3950746"/>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90˚</a:t>
                  </a:r>
                  <a:endParaRPr lang="en-US" sz="1400" b="1" dirty="0">
                    <a:solidFill>
                      <a:srgbClr val="000000"/>
                    </a:solidFill>
                    <a:latin typeface="Arial" charset="0"/>
                  </a:endParaRPr>
                </a:p>
              </p:txBody>
            </p:sp>
            <p:sp>
              <p:nvSpPr>
                <p:cNvPr id="209" name="TextBox 208"/>
                <p:cNvSpPr txBox="1"/>
                <p:nvPr/>
              </p:nvSpPr>
              <p:spPr>
                <a:xfrm>
                  <a:off x="4735998" y="3849365"/>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180˚</a:t>
                  </a:r>
                  <a:endParaRPr lang="en-US" sz="1400" b="1" dirty="0">
                    <a:solidFill>
                      <a:srgbClr val="000000"/>
                    </a:solidFill>
                    <a:latin typeface="Arial" charset="0"/>
                  </a:endParaRPr>
                </a:p>
              </p:txBody>
            </p:sp>
            <p:cxnSp>
              <p:nvCxnSpPr>
                <p:cNvPr id="227" name="Straight Connector 226"/>
                <p:cNvCxnSpPr/>
                <p:nvPr/>
              </p:nvCxnSpPr>
              <p:spPr>
                <a:xfrm flipH="1">
                  <a:off x="5892984" y="42929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5970765" y="4292906"/>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5892984" y="51938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a:off x="5970765" y="5193802"/>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4307476" y="5257165"/>
                  <a:ext cx="33251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01" name="Rectangle 200"/>
                <p:cNvSpPr/>
                <p:nvPr/>
              </p:nvSpPr>
              <p:spPr>
                <a:xfrm>
                  <a:off x="4299269" y="4871462"/>
                  <a:ext cx="350013" cy="114053"/>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221" name="Straight Connector 220"/>
                <p:cNvCxnSpPr/>
                <p:nvPr/>
              </p:nvCxnSpPr>
              <p:spPr>
                <a:xfrm flipH="1">
                  <a:off x="5892984" y="49246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H="1">
                  <a:off x="5970765" y="4924687"/>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4708775" y="4494512"/>
                  <a:ext cx="167471" cy="152071"/>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211" name="Straight Connector 210"/>
                <p:cNvCxnSpPr/>
                <p:nvPr/>
              </p:nvCxnSpPr>
              <p:spPr>
                <a:xfrm>
                  <a:off x="4709989" y="4646583"/>
                  <a:ext cx="15750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a:off x="5892984" y="45832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H="1">
                  <a:off x="5970765" y="4583220"/>
                  <a:ext cx="58336"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4040835" y="4494512"/>
                  <a:ext cx="167471" cy="152071"/>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16" name="Rectangle 215"/>
                <p:cNvSpPr/>
                <p:nvPr/>
              </p:nvSpPr>
              <p:spPr>
                <a:xfrm>
                  <a:off x="4208305" y="4646583"/>
                  <a:ext cx="87085" cy="76036"/>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347" name="Straight Arrow Connector 346"/>
                <p:cNvCxnSpPr/>
                <p:nvPr/>
              </p:nvCxnSpPr>
              <p:spPr>
                <a:xfrm flipV="1">
                  <a:off x="4140005" y="5419374"/>
                  <a:ext cx="1260045"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48" name="TextBox 347"/>
                <p:cNvSpPr txBox="1"/>
                <p:nvPr/>
              </p:nvSpPr>
              <p:spPr>
                <a:xfrm>
                  <a:off x="4557104" y="5352313"/>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TE</a:t>
                  </a:r>
                  <a:endParaRPr lang="en-US" sz="1400" b="1" dirty="0">
                    <a:solidFill>
                      <a:srgbClr val="000000"/>
                    </a:solidFill>
                    <a:latin typeface="Arial" charset="0"/>
                  </a:endParaRPr>
                </a:p>
              </p:txBody>
            </p:sp>
            <p:cxnSp>
              <p:nvCxnSpPr>
                <p:cNvPr id="349" name="Straight Arrow Connector 348"/>
                <p:cNvCxnSpPr/>
                <p:nvPr/>
              </p:nvCxnSpPr>
              <p:spPr>
                <a:xfrm flipV="1">
                  <a:off x="4128338" y="5604162"/>
                  <a:ext cx="2187577"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0" name="TextBox 349"/>
                <p:cNvSpPr txBox="1"/>
                <p:nvPr/>
              </p:nvSpPr>
              <p:spPr>
                <a:xfrm>
                  <a:off x="5058788" y="5573748"/>
                  <a:ext cx="831279"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TR</a:t>
                  </a:r>
                  <a:endParaRPr lang="en-US" sz="1400" b="1" dirty="0">
                    <a:solidFill>
                      <a:srgbClr val="000000"/>
                    </a:solidFill>
                    <a:latin typeface="Arial" charset="0"/>
                  </a:endParaRPr>
                </a:p>
              </p:txBody>
            </p:sp>
          </p:grpSp>
          <p:grpSp>
            <p:nvGrpSpPr>
              <p:cNvPr id="17" name="Group 387"/>
              <p:cNvGrpSpPr/>
              <p:nvPr/>
            </p:nvGrpSpPr>
            <p:grpSpPr>
              <a:xfrm>
                <a:off x="3988748" y="1658744"/>
                <a:ext cx="2230100" cy="3002664"/>
                <a:chOff x="3988748" y="1861944"/>
                <a:chExt cx="2230100" cy="3002664"/>
              </a:xfrm>
            </p:grpSpPr>
            <p:grpSp>
              <p:nvGrpSpPr>
                <p:cNvPr id="18" name="Group 344"/>
                <p:cNvGrpSpPr/>
                <p:nvPr/>
              </p:nvGrpSpPr>
              <p:grpSpPr>
                <a:xfrm>
                  <a:off x="3988748" y="2134370"/>
                  <a:ext cx="1712118" cy="1152144"/>
                  <a:chOff x="3988748" y="2134370"/>
                  <a:chExt cx="1712118" cy="1152144"/>
                </a:xfrm>
              </p:grpSpPr>
              <p:sp>
                <p:nvSpPr>
                  <p:cNvPr id="438" name="Right Arrow 437"/>
                  <p:cNvSpPr/>
                  <p:nvPr/>
                </p:nvSpPr>
                <p:spPr>
                  <a:xfrm>
                    <a:off x="3988748" y="2627741"/>
                    <a:ext cx="257694" cy="1413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pic>
                <p:nvPicPr>
                  <p:cNvPr id="242" name="Picture 3" descr="kspace_image"/>
                  <p:cNvPicPr preferRelativeResize="0">
                    <a:picLocks noChangeAspect="1" noChangeArrowheads="1"/>
                  </p:cNvPicPr>
                  <p:nvPr/>
                </p:nvPicPr>
                <p:blipFill>
                  <a:blip r:embed="rId2" cstate="print">
                    <a:lum bright="-20000" contrast="20000"/>
                  </a:blip>
                  <a:srcRect l="7304"/>
                  <a:stretch>
                    <a:fillRect/>
                  </a:stretch>
                </p:blipFill>
                <p:spPr bwMode="auto">
                  <a:xfrm>
                    <a:off x="4548722" y="2134370"/>
                    <a:ext cx="1152144" cy="1152144"/>
                  </a:xfrm>
                  <a:prstGeom prst="rect">
                    <a:avLst/>
                  </a:prstGeom>
                  <a:noFill/>
                  <a:ln w="9525">
                    <a:noFill/>
                    <a:miter lim="800000"/>
                    <a:headEnd/>
                    <a:tailEnd/>
                  </a:ln>
                </p:spPr>
              </p:pic>
              <p:grpSp>
                <p:nvGrpSpPr>
                  <p:cNvPr id="19" name="Group 534"/>
                  <p:cNvGrpSpPr/>
                  <p:nvPr/>
                </p:nvGrpSpPr>
                <p:grpSpPr>
                  <a:xfrm>
                    <a:off x="4580823" y="2181384"/>
                    <a:ext cx="1073649" cy="1025236"/>
                    <a:chOff x="1075021" y="4711224"/>
                    <a:chExt cx="1073649" cy="1025236"/>
                  </a:xfrm>
                </p:grpSpPr>
                <p:cxnSp>
                  <p:nvCxnSpPr>
                    <p:cNvPr id="248" name="Straight Connector 247"/>
                    <p:cNvCxnSpPr/>
                    <p:nvPr/>
                  </p:nvCxnSpPr>
                  <p:spPr>
                    <a:xfrm>
                      <a:off x="1075021" y="5121320"/>
                      <a:ext cx="1073649" cy="0"/>
                    </a:xfrm>
                    <a:prstGeom prst="line">
                      <a:avLst/>
                    </a:prstGeom>
                    <a:ln w="158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075021" y="5018796"/>
                      <a:ext cx="1073649" cy="0"/>
                    </a:xfrm>
                    <a:prstGeom prst="line">
                      <a:avLst/>
                    </a:prstGeom>
                    <a:ln w="158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075021" y="4916272"/>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1075021" y="4813748"/>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075021" y="5531416"/>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075021" y="5428892"/>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075021" y="5326368"/>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075021" y="5223844"/>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1075021" y="4711224"/>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075021" y="5736460"/>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1075021" y="5633940"/>
                      <a:ext cx="1073649" cy="0"/>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0" name="Group 331"/>
                <p:cNvGrpSpPr/>
                <p:nvPr/>
              </p:nvGrpSpPr>
              <p:grpSpPr>
                <a:xfrm>
                  <a:off x="4371267" y="2481072"/>
                  <a:ext cx="164157" cy="2383536"/>
                  <a:chOff x="2274243" y="2578608"/>
                  <a:chExt cx="97101" cy="2316145"/>
                </a:xfrm>
              </p:grpSpPr>
              <p:cxnSp>
                <p:nvCxnSpPr>
                  <p:cNvPr id="333" name="Straight Connector 332"/>
                  <p:cNvCxnSpPr/>
                  <p:nvPr/>
                </p:nvCxnSpPr>
                <p:spPr>
                  <a:xfrm flipV="1">
                    <a:off x="2274243" y="2578608"/>
                    <a:ext cx="0" cy="2316145"/>
                  </a:xfrm>
                  <a:prstGeom prst="line">
                    <a:avLst/>
                  </a:prstGeom>
                  <a:ln w="19050">
                    <a:solidFill>
                      <a:schemeClr val="accent6">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2279904" y="2578608"/>
                    <a:ext cx="91440" cy="0"/>
                  </a:xfrm>
                  <a:prstGeom prst="line">
                    <a:avLst/>
                  </a:prstGeom>
                  <a:ln w="19050">
                    <a:solidFill>
                      <a:schemeClr val="accent6">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320"/>
                <p:cNvGrpSpPr/>
                <p:nvPr/>
              </p:nvGrpSpPr>
              <p:grpSpPr>
                <a:xfrm>
                  <a:off x="4134423" y="1861944"/>
                  <a:ext cx="2084425" cy="1505052"/>
                  <a:chOff x="67248" y="1861944"/>
                  <a:chExt cx="2084425" cy="1505052"/>
                </a:xfrm>
              </p:grpSpPr>
              <p:cxnSp>
                <p:nvCxnSpPr>
                  <p:cNvPr id="322" name="Straight Arrow Connector 321"/>
                  <p:cNvCxnSpPr/>
                  <p:nvPr/>
                </p:nvCxnSpPr>
                <p:spPr>
                  <a:xfrm>
                    <a:off x="373673" y="3346917"/>
                    <a:ext cx="143153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p:nvPr/>
                </p:nvCxnSpPr>
                <p:spPr>
                  <a:xfrm flipH="1" flipV="1">
                    <a:off x="376636" y="1881635"/>
                    <a:ext cx="0" cy="146304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4" name="TextBox 323"/>
                  <p:cNvSpPr txBox="1"/>
                  <p:nvPr/>
                </p:nvSpPr>
                <p:spPr>
                  <a:xfrm>
                    <a:off x="1685055" y="3059219"/>
                    <a:ext cx="466618" cy="307777"/>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x</a:t>
                    </a:r>
                    <a:endParaRPr lang="en-US" sz="1400" b="1" baseline="-25000" dirty="0">
                      <a:solidFill>
                        <a:srgbClr val="000000"/>
                      </a:solidFill>
                      <a:latin typeface="Arial" charset="0"/>
                    </a:endParaRPr>
                  </a:p>
                </p:txBody>
              </p:sp>
              <p:sp>
                <p:nvSpPr>
                  <p:cNvPr id="325" name="TextBox 324"/>
                  <p:cNvSpPr txBox="1"/>
                  <p:nvPr/>
                </p:nvSpPr>
                <p:spPr>
                  <a:xfrm>
                    <a:off x="67248" y="1861944"/>
                    <a:ext cx="679978" cy="257990"/>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y</a:t>
                    </a:r>
                    <a:endParaRPr lang="en-US" sz="1400" b="1" baseline="-25000" dirty="0">
                      <a:solidFill>
                        <a:srgbClr val="000000"/>
                      </a:solidFill>
                      <a:latin typeface="Arial" charset="0"/>
                    </a:endParaRPr>
                  </a:p>
                </p:txBody>
              </p:sp>
            </p:grpSp>
          </p:grpSp>
        </p:grpSp>
        <p:cxnSp>
          <p:nvCxnSpPr>
            <p:cNvPr id="200" name="Straight Connector 199"/>
            <p:cNvCxnSpPr/>
            <p:nvPr/>
          </p:nvCxnSpPr>
          <p:spPr>
            <a:xfrm>
              <a:off x="4050259" y="3705999"/>
              <a:ext cx="52" cy="1976924"/>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45" name="Rectangle 3"/>
          <p:cNvSpPr>
            <a:spLocks noGrp="1" noChangeArrowheads="1"/>
          </p:cNvSpPr>
          <p:nvPr>
            <p:ph type="title"/>
          </p:nvPr>
        </p:nvSpPr>
        <p:spPr>
          <a:xfrm>
            <a:off x="614363" y="-25400"/>
            <a:ext cx="7515225" cy="1143000"/>
          </a:xfrm>
        </p:spPr>
        <p:txBody>
          <a:bodyPr/>
          <a:lstStyle/>
          <a:p>
            <a:pPr marL="457200" indent="-457200">
              <a:lnSpc>
                <a:spcPct val="150000"/>
              </a:lnSpc>
              <a:spcBef>
                <a:spcPts val="600"/>
              </a:spcBef>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r>
              <a:rPr lang="en-US" sz="3600" b="1" dirty="0" smtClean="0">
                <a:latin typeface="Arial" pitchFamily="34" charset="0"/>
                <a:cs typeface="Arial" pitchFamily="34" charset="0"/>
              </a:rPr>
              <a:t>Overview of fast MRI</a:t>
            </a:r>
          </a:p>
        </p:txBody>
      </p:sp>
    </p:spTree>
    <p:extLst>
      <p:ext uri="{BB962C8B-B14F-4D97-AF65-F5344CB8AC3E}">
        <p14:creationId xmlns:p14="http://schemas.microsoft.com/office/powerpoint/2010/main" val="3107732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3"/>
          <p:cNvSpPr>
            <a:spLocks noGrp="1" noChangeArrowheads="1"/>
          </p:cNvSpPr>
          <p:nvPr>
            <p:ph type="title"/>
          </p:nvPr>
        </p:nvSpPr>
        <p:spPr>
          <a:xfrm>
            <a:off x="614363" y="-25400"/>
            <a:ext cx="7515225" cy="1143000"/>
          </a:xfrm>
        </p:spPr>
        <p:txBody>
          <a:bodyPr/>
          <a:lstStyle/>
          <a:p>
            <a:pPr marL="457200" indent="-457200">
              <a:lnSpc>
                <a:spcPct val="150000"/>
              </a:lnSpc>
              <a:spcBef>
                <a:spcPts val="600"/>
              </a:spcBef>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r>
              <a:rPr lang="en-US" sz="3600" b="1" dirty="0" smtClean="0">
                <a:latin typeface="Arial" pitchFamily="34" charset="0"/>
                <a:cs typeface="Arial" pitchFamily="34" charset="0"/>
              </a:rPr>
              <a:t>Wavelet-Encoded CS-MRI</a:t>
            </a:r>
          </a:p>
        </p:txBody>
      </p:sp>
      <p:grpSp>
        <p:nvGrpSpPr>
          <p:cNvPr id="2" name="Group 402"/>
          <p:cNvGrpSpPr/>
          <p:nvPr/>
        </p:nvGrpSpPr>
        <p:grpSpPr>
          <a:xfrm>
            <a:off x="6804435" y="1163455"/>
            <a:ext cx="2228834" cy="605463"/>
            <a:chOff x="6715759" y="1180997"/>
            <a:chExt cx="2332504" cy="811688"/>
          </a:xfrm>
        </p:grpSpPr>
        <p:grpSp>
          <p:nvGrpSpPr>
            <p:cNvPr id="3" name="Group 401"/>
            <p:cNvGrpSpPr/>
            <p:nvPr/>
          </p:nvGrpSpPr>
          <p:grpSpPr>
            <a:xfrm>
              <a:off x="6715759" y="1290320"/>
              <a:ext cx="686621" cy="592971"/>
              <a:chOff x="6670861" y="1266294"/>
              <a:chExt cx="731520" cy="637317"/>
            </a:xfrm>
          </p:grpSpPr>
          <p:sp>
            <p:nvSpPr>
              <p:cNvPr id="356" name="Rectangle 355"/>
              <p:cNvSpPr/>
              <p:nvPr/>
            </p:nvSpPr>
            <p:spPr>
              <a:xfrm>
                <a:off x="6670861" y="1720731"/>
                <a:ext cx="731520" cy="182880"/>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357" name="Rectangle 356"/>
              <p:cNvSpPr/>
              <p:nvPr/>
            </p:nvSpPr>
            <p:spPr>
              <a:xfrm>
                <a:off x="6670861" y="1495361"/>
                <a:ext cx="731520" cy="182880"/>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358" name="Rectangle 357"/>
              <p:cNvSpPr/>
              <p:nvPr/>
            </p:nvSpPr>
            <p:spPr>
              <a:xfrm>
                <a:off x="6670861" y="1266294"/>
                <a:ext cx="731520" cy="182880"/>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359" name="TextBox 358"/>
            <p:cNvSpPr txBox="1"/>
            <p:nvPr/>
          </p:nvSpPr>
          <p:spPr>
            <a:xfrm>
              <a:off x="7350760" y="1180997"/>
              <a:ext cx="1661160" cy="276999"/>
            </a:xfrm>
            <a:prstGeom prst="rect">
              <a:avLst/>
            </a:prstGeom>
            <a:noFill/>
          </p:spPr>
          <p:txBody>
            <a:bodyPr wrap="square" lIns="91440" rIns="0" rtlCol="0">
              <a:spAutoFit/>
            </a:bodyPr>
            <a:lstStyle/>
            <a:p>
              <a:pPr fontAlgn="base">
                <a:spcBef>
                  <a:spcPct val="0"/>
                </a:spcBef>
                <a:spcAft>
                  <a:spcPct val="0"/>
                </a:spcAft>
              </a:pPr>
              <a:r>
                <a:rPr lang="en-US" sz="1200" b="1" dirty="0" smtClean="0">
                  <a:solidFill>
                    <a:srgbClr val="000000"/>
                  </a:solidFill>
                  <a:latin typeface="Arial" charset="0"/>
                </a:rPr>
                <a:t>Frequency encoding</a:t>
              </a:r>
              <a:endParaRPr lang="en-US" sz="1200" b="1" dirty="0">
                <a:solidFill>
                  <a:srgbClr val="000000"/>
                </a:solidFill>
                <a:latin typeface="Arial" charset="0"/>
              </a:endParaRPr>
            </a:p>
          </p:txBody>
        </p:sp>
        <p:sp>
          <p:nvSpPr>
            <p:cNvPr id="360" name="TextBox 359"/>
            <p:cNvSpPr txBox="1"/>
            <p:nvPr/>
          </p:nvSpPr>
          <p:spPr>
            <a:xfrm>
              <a:off x="7350759" y="1406693"/>
              <a:ext cx="1566379" cy="329816"/>
            </a:xfrm>
            <a:prstGeom prst="rect">
              <a:avLst/>
            </a:prstGeom>
            <a:noFill/>
          </p:spPr>
          <p:txBody>
            <a:bodyPr wrap="square" rtlCol="0">
              <a:spAutoFit/>
            </a:bodyPr>
            <a:lstStyle/>
            <a:p>
              <a:pPr fontAlgn="base">
                <a:spcBef>
                  <a:spcPct val="0"/>
                </a:spcBef>
                <a:spcAft>
                  <a:spcPct val="0"/>
                </a:spcAft>
              </a:pPr>
              <a:r>
                <a:rPr lang="en-US" sz="1200" b="1" dirty="0" smtClean="0">
                  <a:solidFill>
                    <a:srgbClr val="000000"/>
                  </a:solidFill>
                  <a:latin typeface="Arial" charset="0"/>
                </a:rPr>
                <a:t>Wavelet encoding</a:t>
              </a:r>
              <a:endParaRPr lang="en-US" sz="1200" b="1" dirty="0">
                <a:solidFill>
                  <a:srgbClr val="000000"/>
                </a:solidFill>
                <a:latin typeface="Arial" charset="0"/>
              </a:endParaRPr>
            </a:p>
          </p:txBody>
        </p:sp>
        <p:sp>
          <p:nvSpPr>
            <p:cNvPr id="361" name="TextBox 360"/>
            <p:cNvSpPr txBox="1"/>
            <p:nvPr/>
          </p:nvSpPr>
          <p:spPr>
            <a:xfrm>
              <a:off x="7350760" y="1621339"/>
              <a:ext cx="1697503" cy="371346"/>
            </a:xfrm>
            <a:prstGeom prst="rect">
              <a:avLst/>
            </a:prstGeom>
            <a:noFill/>
          </p:spPr>
          <p:txBody>
            <a:bodyPr wrap="square" rtlCol="0">
              <a:spAutoFit/>
            </a:bodyPr>
            <a:lstStyle/>
            <a:p>
              <a:pPr fontAlgn="base">
                <a:spcBef>
                  <a:spcPct val="0"/>
                </a:spcBef>
                <a:spcAft>
                  <a:spcPct val="0"/>
                </a:spcAft>
              </a:pPr>
              <a:r>
                <a:rPr lang="en-US" sz="1200" b="1" dirty="0" smtClean="0">
                  <a:solidFill>
                    <a:srgbClr val="000000"/>
                  </a:solidFill>
                  <a:latin typeface="Arial" charset="0"/>
                </a:rPr>
                <a:t>Slice selection</a:t>
              </a:r>
              <a:endParaRPr lang="en-US" sz="1200" b="1" dirty="0">
                <a:solidFill>
                  <a:srgbClr val="000000"/>
                </a:solidFill>
                <a:latin typeface="Arial" charset="0"/>
              </a:endParaRPr>
            </a:p>
          </p:txBody>
        </p:sp>
      </p:grpSp>
      <p:sp>
        <p:nvSpPr>
          <p:cNvPr id="452" name="TextBox 451"/>
          <p:cNvSpPr txBox="1"/>
          <p:nvPr/>
        </p:nvSpPr>
        <p:spPr>
          <a:xfrm>
            <a:off x="981266" y="1203759"/>
            <a:ext cx="5215831" cy="355362"/>
          </a:xfrm>
          <a:prstGeom prst="rect">
            <a:avLst/>
          </a:prstGeom>
          <a:noFill/>
        </p:spPr>
        <p:txBody>
          <a:bodyPr wrap="square" rtlCol="0">
            <a:spAutoFit/>
          </a:bodyPr>
          <a:lstStyle/>
          <a:p>
            <a:pPr fontAlgn="base">
              <a:spcBef>
                <a:spcPct val="0"/>
              </a:spcBef>
              <a:spcAft>
                <a:spcPct val="0"/>
              </a:spcAft>
            </a:pPr>
            <a:r>
              <a:rPr lang="en-US" sz="2000" b="1" dirty="0" smtClean="0">
                <a:solidFill>
                  <a:srgbClr val="000000"/>
                </a:solidFill>
                <a:latin typeface="Arial" charset="0"/>
              </a:rPr>
              <a:t>Pulse sequences of wavelet-encoded MRI</a:t>
            </a:r>
            <a:endParaRPr lang="en-US" sz="2000" b="1" dirty="0">
              <a:solidFill>
                <a:srgbClr val="000000"/>
              </a:solidFill>
              <a:latin typeface="Arial" charset="0"/>
            </a:endParaRPr>
          </a:p>
        </p:txBody>
      </p:sp>
      <p:sp>
        <p:nvSpPr>
          <p:cNvPr id="194" name="TextBox 193"/>
          <p:cNvSpPr txBox="1"/>
          <p:nvPr/>
        </p:nvSpPr>
        <p:spPr>
          <a:xfrm>
            <a:off x="2986494" y="5877853"/>
            <a:ext cx="3297978" cy="300691"/>
          </a:xfrm>
          <a:prstGeom prst="rect">
            <a:avLst/>
          </a:prstGeom>
          <a:noFill/>
        </p:spPr>
        <p:txBody>
          <a:bodyPr wrap="square" rtlCol="0">
            <a:spAutoFit/>
          </a:bodyPr>
          <a:lstStyle/>
          <a:p>
            <a:pPr fontAlgn="base">
              <a:spcBef>
                <a:spcPct val="0"/>
              </a:spcBef>
              <a:spcAft>
                <a:spcPct val="0"/>
              </a:spcAft>
            </a:pPr>
            <a:r>
              <a:rPr lang="en-US" sz="1600" b="1" dirty="0" smtClean="0">
                <a:solidFill>
                  <a:srgbClr val="000000"/>
                </a:solidFill>
                <a:latin typeface="Arial" charset="0"/>
              </a:rPr>
              <a:t>Wavelet</a:t>
            </a:r>
            <a:r>
              <a:rPr lang="en-US" sz="1600" b="1" i="1" dirty="0" smtClean="0">
                <a:solidFill>
                  <a:srgbClr val="000000"/>
                </a:solidFill>
                <a:latin typeface="Arial" charset="0"/>
              </a:rPr>
              <a:t> k</a:t>
            </a:r>
            <a:r>
              <a:rPr lang="en-US" sz="1600" b="1" dirty="0" smtClean="0">
                <a:solidFill>
                  <a:srgbClr val="000000"/>
                </a:solidFill>
                <a:latin typeface="Arial" charset="0"/>
              </a:rPr>
              <a:t>-space coverage</a:t>
            </a:r>
            <a:endParaRPr lang="en-US" sz="1600" b="1" dirty="0">
              <a:solidFill>
                <a:srgbClr val="000000"/>
              </a:solidFill>
              <a:latin typeface="Arial" charset="0"/>
            </a:endParaRPr>
          </a:p>
        </p:txBody>
      </p:sp>
      <p:grpSp>
        <p:nvGrpSpPr>
          <p:cNvPr id="213" name="Group 212"/>
          <p:cNvGrpSpPr/>
          <p:nvPr/>
        </p:nvGrpSpPr>
        <p:grpSpPr>
          <a:xfrm>
            <a:off x="486136" y="1787329"/>
            <a:ext cx="2499415" cy="3942855"/>
            <a:chOff x="320041" y="1847850"/>
            <a:chExt cx="2615671" cy="4439342"/>
          </a:xfrm>
        </p:grpSpPr>
        <p:sp>
          <p:nvSpPr>
            <p:cNvPr id="208" name="Oval 207"/>
            <p:cNvSpPr/>
            <p:nvPr/>
          </p:nvSpPr>
          <p:spPr>
            <a:xfrm>
              <a:off x="965200" y="2165350"/>
              <a:ext cx="76200" cy="4572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179" name="Straight Connector 178"/>
            <p:cNvCxnSpPr/>
            <p:nvPr/>
          </p:nvCxnSpPr>
          <p:spPr>
            <a:xfrm flipH="1">
              <a:off x="2711869" y="2342186"/>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2793416" y="2342186"/>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2711869" y="32430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2793416" y="32430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H="1">
              <a:off x="2711869" y="2973967"/>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2793416" y="2973967"/>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2711869" y="263250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H="1">
              <a:off x="2793416" y="263250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p:nvPr/>
          </p:nvCxnSpPr>
          <p:spPr>
            <a:xfrm>
              <a:off x="985293" y="3653442"/>
              <a:ext cx="1828800"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5" name="TextBox 354"/>
            <p:cNvSpPr txBox="1"/>
            <p:nvPr/>
          </p:nvSpPr>
          <p:spPr>
            <a:xfrm>
              <a:off x="1960793" y="3623028"/>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TR</a:t>
              </a:r>
              <a:endParaRPr lang="en-US" sz="1400" b="1" dirty="0">
                <a:solidFill>
                  <a:srgbClr val="000000"/>
                </a:solidFill>
                <a:latin typeface="Arial" charset="0"/>
              </a:endParaRPr>
            </a:p>
          </p:txBody>
        </p:sp>
        <p:sp>
          <p:nvSpPr>
            <p:cNvPr id="367" name="TextBox 366"/>
            <p:cNvSpPr txBox="1"/>
            <p:nvPr/>
          </p:nvSpPr>
          <p:spPr>
            <a:xfrm>
              <a:off x="320041" y="2278823"/>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RF</a:t>
              </a:r>
              <a:endParaRPr lang="en-US" sz="1400" b="1" dirty="0">
                <a:solidFill>
                  <a:srgbClr val="000000"/>
                </a:solidFill>
                <a:latin typeface="Arial" charset="0"/>
              </a:endParaRPr>
            </a:p>
          </p:txBody>
        </p:sp>
        <p:sp>
          <p:nvSpPr>
            <p:cNvPr id="368" name="TextBox 367"/>
            <p:cNvSpPr txBox="1"/>
            <p:nvPr/>
          </p:nvSpPr>
          <p:spPr>
            <a:xfrm>
              <a:off x="320041" y="3179719"/>
              <a:ext cx="871527" cy="255927"/>
            </a:xfrm>
            <a:prstGeom prst="rect">
              <a:avLst/>
            </a:prstGeom>
            <a:noFill/>
          </p:spPr>
          <p:txBody>
            <a:bodyPr wrap="square" rtlCol="0">
              <a:spAutoFit/>
            </a:bodyPr>
            <a:lstStyle/>
            <a:p>
              <a:pPr fontAlgn="base">
                <a:spcBef>
                  <a:spcPct val="0"/>
                </a:spcBef>
                <a:spcAft>
                  <a:spcPct val="0"/>
                </a:spcAft>
              </a:pPr>
              <a:r>
                <a:rPr lang="en-US" sz="1400" b="1" dirty="0" err="1" smtClean="0">
                  <a:solidFill>
                    <a:srgbClr val="000000"/>
                  </a:solidFill>
                  <a:latin typeface="Arial" charset="0"/>
                </a:rPr>
                <a:t>Gx</a:t>
              </a:r>
              <a:endParaRPr lang="en-US" sz="1400" b="1" dirty="0">
                <a:solidFill>
                  <a:srgbClr val="000000"/>
                </a:solidFill>
                <a:latin typeface="Arial" charset="0"/>
              </a:endParaRPr>
            </a:p>
          </p:txBody>
        </p:sp>
        <p:cxnSp>
          <p:nvCxnSpPr>
            <p:cNvPr id="370" name="Straight Connector 369"/>
            <p:cNvCxnSpPr/>
            <p:nvPr/>
          </p:nvCxnSpPr>
          <p:spPr>
            <a:xfrm>
              <a:off x="1006118" y="1958479"/>
              <a:ext cx="55" cy="1976924"/>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71" name="Rectangle 370"/>
            <p:cNvSpPr/>
            <p:nvPr/>
          </p:nvSpPr>
          <p:spPr>
            <a:xfrm>
              <a:off x="1952113" y="3154374"/>
              <a:ext cx="733918" cy="152071"/>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372" name="Rectangle 371"/>
            <p:cNvSpPr/>
            <p:nvPr/>
          </p:nvSpPr>
          <p:spPr>
            <a:xfrm>
              <a:off x="1187295" y="3306445"/>
              <a:ext cx="366959" cy="76036"/>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373" name="Rectangle 372"/>
            <p:cNvSpPr/>
            <p:nvPr/>
          </p:nvSpPr>
          <p:spPr>
            <a:xfrm>
              <a:off x="1670574" y="1949335"/>
              <a:ext cx="67687" cy="45621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374" name="Straight Connector 373"/>
            <p:cNvCxnSpPr/>
            <p:nvPr/>
          </p:nvCxnSpPr>
          <p:spPr>
            <a:xfrm>
              <a:off x="2319045" y="1958479"/>
              <a:ext cx="55" cy="1900889"/>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695708" y="2405549"/>
              <a:ext cx="20391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H="1">
              <a:off x="2711869" y="2342186"/>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H="1">
              <a:off x="2793416" y="2342186"/>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78" name="TextBox 377"/>
            <p:cNvSpPr txBox="1"/>
            <p:nvPr/>
          </p:nvSpPr>
          <p:spPr>
            <a:xfrm>
              <a:off x="952026" y="2057176"/>
              <a:ext cx="352899" cy="307777"/>
            </a:xfrm>
            <a:prstGeom prst="rect">
              <a:avLst/>
            </a:prstGeom>
            <a:noFill/>
          </p:spPr>
          <p:txBody>
            <a:bodyPr wrap="square" rtlCol="0">
              <a:spAutoFit/>
            </a:bodyPr>
            <a:lstStyle/>
            <a:p>
              <a:pPr fontAlgn="base">
                <a:spcBef>
                  <a:spcPct val="0"/>
                </a:spcBef>
                <a:spcAft>
                  <a:spcPct val="0"/>
                </a:spcAft>
              </a:pPr>
              <a:r>
                <a:rPr lang="el-GR" sz="1400" b="1" i="1" dirty="0" smtClean="0">
                  <a:solidFill>
                    <a:srgbClr val="000000"/>
                  </a:solidFill>
                  <a:latin typeface="Arial" charset="0"/>
                </a:rPr>
                <a:t>α</a:t>
              </a:r>
              <a:endParaRPr lang="en-US" sz="1400" b="1" i="1" dirty="0">
                <a:solidFill>
                  <a:srgbClr val="000000"/>
                </a:solidFill>
                <a:latin typeface="Arial" charset="0"/>
              </a:endParaRPr>
            </a:p>
          </p:txBody>
        </p:sp>
        <p:sp>
          <p:nvSpPr>
            <p:cNvPr id="379" name="TextBox 378"/>
            <p:cNvSpPr txBox="1"/>
            <p:nvPr/>
          </p:nvSpPr>
          <p:spPr>
            <a:xfrm>
              <a:off x="1645170" y="1898645"/>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180˚</a:t>
              </a:r>
              <a:endParaRPr lang="en-US" sz="1400" b="1" dirty="0">
                <a:solidFill>
                  <a:srgbClr val="000000"/>
                </a:solidFill>
                <a:latin typeface="Arial" charset="0"/>
              </a:endParaRPr>
            </a:p>
          </p:txBody>
        </p:sp>
        <p:cxnSp>
          <p:nvCxnSpPr>
            <p:cNvPr id="380" name="Straight Connector 379"/>
            <p:cNvCxnSpPr/>
            <p:nvPr/>
          </p:nvCxnSpPr>
          <p:spPr>
            <a:xfrm flipV="1">
              <a:off x="695708" y="3306445"/>
              <a:ext cx="20391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flipH="1">
              <a:off x="2711869" y="32430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H="1">
              <a:off x="2793416" y="32430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195900" y="3306445"/>
              <a:ext cx="34861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99" name="TextBox 398"/>
            <p:cNvSpPr txBox="1"/>
            <p:nvPr/>
          </p:nvSpPr>
          <p:spPr>
            <a:xfrm>
              <a:off x="320041" y="2905535"/>
              <a:ext cx="871527" cy="255927"/>
            </a:xfrm>
            <a:prstGeom prst="rect">
              <a:avLst/>
            </a:prstGeom>
            <a:noFill/>
          </p:spPr>
          <p:txBody>
            <a:bodyPr wrap="square" rtlCol="0">
              <a:spAutoFit/>
            </a:bodyPr>
            <a:lstStyle/>
            <a:p>
              <a:pPr fontAlgn="base">
                <a:spcBef>
                  <a:spcPct val="0"/>
                </a:spcBef>
                <a:spcAft>
                  <a:spcPct val="0"/>
                </a:spcAft>
              </a:pPr>
              <a:r>
                <a:rPr lang="en-US" sz="1400" b="1" dirty="0" err="1" smtClean="0">
                  <a:solidFill>
                    <a:srgbClr val="000000"/>
                  </a:solidFill>
                  <a:latin typeface="Arial" charset="0"/>
                </a:rPr>
                <a:t>Gy</a:t>
              </a:r>
              <a:endParaRPr lang="en-US" sz="1400" b="1" dirty="0">
                <a:solidFill>
                  <a:srgbClr val="000000"/>
                </a:solidFill>
                <a:latin typeface="Arial" charset="0"/>
              </a:endParaRPr>
            </a:p>
          </p:txBody>
        </p:sp>
        <p:cxnSp>
          <p:nvCxnSpPr>
            <p:cNvPr id="401" name="Straight Connector 400"/>
            <p:cNvCxnSpPr/>
            <p:nvPr/>
          </p:nvCxnSpPr>
          <p:spPr>
            <a:xfrm flipV="1">
              <a:off x="695708" y="3037330"/>
              <a:ext cx="20391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a:off x="2711869" y="2973967"/>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H="1">
              <a:off x="2793416" y="2973967"/>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04" name="TextBox 403"/>
            <p:cNvSpPr txBox="1"/>
            <p:nvPr/>
          </p:nvSpPr>
          <p:spPr>
            <a:xfrm>
              <a:off x="320041" y="2569137"/>
              <a:ext cx="871527" cy="255927"/>
            </a:xfrm>
            <a:prstGeom prst="rect">
              <a:avLst/>
            </a:prstGeom>
            <a:noFill/>
          </p:spPr>
          <p:txBody>
            <a:bodyPr wrap="square" rtlCol="0">
              <a:spAutoFit/>
            </a:bodyPr>
            <a:lstStyle/>
            <a:p>
              <a:pPr fontAlgn="base">
                <a:spcBef>
                  <a:spcPct val="0"/>
                </a:spcBef>
                <a:spcAft>
                  <a:spcPct val="0"/>
                </a:spcAft>
              </a:pPr>
              <a:r>
                <a:rPr lang="en-US" sz="1400" b="1" dirty="0" err="1" smtClean="0">
                  <a:solidFill>
                    <a:srgbClr val="000000"/>
                  </a:solidFill>
                  <a:latin typeface="Arial" charset="0"/>
                </a:rPr>
                <a:t>Gz</a:t>
              </a:r>
              <a:endParaRPr lang="en-US" sz="1400" b="1" dirty="0">
                <a:solidFill>
                  <a:srgbClr val="000000"/>
                </a:solidFill>
                <a:latin typeface="Arial" charset="0"/>
              </a:endParaRPr>
            </a:p>
          </p:txBody>
        </p:sp>
        <p:sp>
          <p:nvSpPr>
            <p:cNvPr id="435" name="Rectangle 434"/>
            <p:cNvSpPr/>
            <p:nvPr/>
          </p:nvSpPr>
          <p:spPr>
            <a:xfrm>
              <a:off x="1616629" y="2543792"/>
              <a:ext cx="175579" cy="152071"/>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436" name="Straight Connector 435"/>
            <p:cNvCxnSpPr/>
            <p:nvPr/>
          </p:nvCxnSpPr>
          <p:spPr>
            <a:xfrm flipV="1">
              <a:off x="695708" y="2695863"/>
              <a:ext cx="20391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H="1">
              <a:off x="2711869" y="263250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flipH="1">
              <a:off x="2793416" y="263250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53" name="Rectangle 452"/>
            <p:cNvSpPr/>
            <p:nvPr/>
          </p:nvSpPr>
          <p:spPr>
            <a:xfrm>
              <a:off x="916349" y="2886692"/>
              <a:ext cx="175579" cy="152071"/>
            </a:xfrm>
            <a:prstGeom prst="rect">
              <a:avLst/>
            </a:prstGeom>
            <a:solidFill>
              <a:srgbClr val="C0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54" name="Rectangle 453"/>
            <p:cNvSpPr/>
            <p:nvPr/>
          </p:nvSpPr>
          <p:spPr>
            <a:xfrm>
              <a:off x="1091928" y="3038763"/>
              <a:ext cx="91301" cy="76036"/>
            </a:xfrm>
            <a:prstGeom prst="rect">
              <a:avLst/>
            </a:prstGeom>
            <a:solidFill>
              <a:srgbClr val="C0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455" name="Straight Arrow Connector 454"/>
            <p:cNvCxnSpPr/>
            <p:nvPr/>
          </p:nvCxnSpPr>
          <p:spPr>
            <a:xfrm flipV="1">
              <a:off x="997525" y="3468654"/>
              <a:ext cx="1321052"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6" name="TextBox 455"/>
            <p:cNvSpPr txBox="1"/>
            <p:nvPr/>
          </p:nvSpPr>
          <p:spPr>
            <a:xfrm>
              <a:off x="1434818" y="3388893"/>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TE</a:t>
              </a:r>
              <a:endParaRPr lang="en-US" sz="1400" b="1" dirty="0">
                <a:solidFill>
                  <a:srgbClr val="000000"/>
                </a:solidFill>
                <a:latin typeface="Arial" charset="0"/>
              </a:endParaRPr>
            </a:p>
          </p:txBody>
        </p:sp>
        <p:grpSp>
          <p:nvGrpSpPr>
            <p:cNvPr id="237" name="Group 289"/>
            <p:cNvGrpSpPr/>
            <p:nvPr/>
          </p:nvGrpSpPr>
          <p:grpSpPr>
            <a:xfrm>
              <a:off x="1555438" y="4164676"/>
              <a:ext cx="1188720" cy="731520"/>
              <a:chOff x="533395" y="4512731"/>
              <a:chExt cx="878153" cy="1007705"/>
            </a:xfrm>
          </p:grpSpPr>
          <p:sp>
            <p:nvSpPr>
              <p:cNvPr id="238" name="Freeform 207"/>
              <p:cNvSpPr>
                <a:spLocks/>
              </p:cNvSpPr>
              <p:nvPr/>
            </p:nvSpPr>
            <p:spPr bwMode="auto">
              <a:xfrm>
                <a:off x="533395" y="5306252"/>
                <a:ext cx="324400" cy="152457"/>
              </a:xfrm>
              <a:custGeom>
                <a:avLst/>
                <a:gdLst/>
                <a:ahLst/>
                <a:cxnLst>
                  <a:cxn ang="0">
                    <a:pos x="9" y="112"/>
                  </a:cxn>
                  <a:cxn ang="0">
                    <a:pos x="24" y="117"/>
                  </a:cxn>
                  <a:cxn ang="0">
                    <a:pos x="39" y="117"/>
                  </a:cxn>
                  <a:cxn ang="0">
                    <a:pos x="53" y="117"/>
                  </a:cxn>
                  <a:cxn ang="0">
                    <a:pos x="68" y="117"/>
                  </a:cxn>
                  <a:cxn ang="0">
                    <a:pos x="83" y="117"/>
                  </a:cxn>
                  <a:cxn ang="0">
                    <a:pos x="97" y="117"/>
                  </a:cxn>
                  <a:cxn ang="0">
                    <a:pos x="112" y="117"/>
                  </a:cxn>
                  <a:cxn ang="0">
                    <a:pos x="126" y="112"/>
                  </a:cxn>
                  <a:cxn ang="0">
                    <a:pos x="141" y="112"/>
                  </a:cxn>
                  <a:cxn ang="0">
                    <a:pos x="156" y="112"/>
                  </a:cxn>
                  <a:cxn ang="0">
                    <a:pos x="170" y="107"/>
                  </a:cxn>
                  <a:cxn ang="0">
                    <a:pos x="185" y="112"/>
                  </a:cxn>
                  <a:cxn ang="0">
                    <a:pos x="200" y="117"/>
                  </a:cxn>
                  <a:cxn ang="0">
                    <a:pos x="214" y="122"/>
                  </a:cxn>
                  <a:cxn ang="0">
                    <a:pos x="229" y="127"/>
                  </a:cxn>
                  <a:cxn ang="0">
                    <a:pos x="243" y="127"/>
                  </a:cxn>
                  <a:cxn ang="0">
                    <a:pos x="258" y="127"/>
                  </a:cxn>
                  <a:cxn ang="0">
                    <a:pos x="273" y="122"/>
                  </a:cxn>
                  <a:cxn ang="0">
                    <a:pos x="287" y="112"/>
                  </a:cxn>
                  <a:cxn ang="0">
                    <a:pos x="302" y="102"/>
                  </a:cxn>
                  <a:cxn ang="0">
                    <a:pos x="317" y="92"/>
                  </a:cxn>
                  <a:cxn ang="0">
                    <a:pos x="331" y="92"/>
                  </a:cxn>
                  <a:cxn ang="0">
                    <a:pos x="346" y="97"/>
                  </a:cxn>
                  <a:cxn ang="0">
                    <a:pos x="360" y="117"/>
                  </a:cxn>
                  <a:cxn ang="0">
                    <a:pos x="380" y="141"/>
                  </a:cxn>
                  <a:cxn ang="0">
                    <a:pos x="395" y="161"/>
                  </a:cxn>
                  <a:cxn ang="0">
                    <a:pos x="404" y="166"/>
                  </a:cxn>
                  <a:cxn ang="0">
                    <a:pos x="414" y="166"/>
                  </a:cxn>
                  <a:cxn ang="0">
                    <a:pos x="429" y="141"/>
                  </a:cxn>
                  <a:cxn ang="0">
                    <a:pos x="438" y="122"/>
                  </a:cxn>
                  <a:cxn ang="0">
                    <a:pos x="443" y="97"/>
                  </a:cxn>
                  <a:cxn ang="0">
                    <a:pos x="453" y="78"/>
                  </a:cxn>
                  <a:cxn ang="0">
                    <a:pos x="458" y="49"/>
                  </a:cxn>
                  <a:cxn ang="0">
                    <a:pos x="473" y="24"/>
                  </a:cxn>
                  <a:cxn ang="0">
                    <a:pos x="482" y="0"/>
                  </a:cxn>
                  <a:cxn ang="0">
                    <a:pos x="497" y="10"/>
                  </a:cxn>
                  <a:cxn ang="0">
                    <a:pos x="502" y="34"/>
                  </a:cxn>
                  <a:cxn ang="0">
                    <a:pos x="512" y="63"/>
                  </a:cxn>
                  <a:cxn ang="0">
                    <a:pos x="516" y="122"/>
                  </a:cxn>
                  <a:cxn ang="0">
                    <a:pos x="526" y="166"/>
                  </a:cxn>
                  <a:cxn ang="0">
                    <a:pos x="531" y="239"/>
                  </a:cxn>
                </a:cxnLst>
                <a:rect l="0" t="0" r="r" b="b"/>
                <a:pathLst>
                  <a:path w="536" h="278">
                    <a:moveTo>
                      <a:pt x="0" y="112"/>
                    </a:moveTo>
                    <a:lnTo>
                      <a:pt x="5" y="112"/>
                    </a:lnTo>
                    <a:lnTo>
                      <a:pt x="9" y="112"/>
                    </a:lnTo>
                    <a:lnTo>
                      <a:pt x="14" y="112"/>
                    </a:lnTo>
                    <a:lnTo>
                      <a:pt x="19" y="112"/>
                    </a:lnTo>
                    <a:lnTo>
                      <a:pt x="24" y="117"/>
                    </a:lnTo>
                    <a:lnTo>
                      <a:pt x="29" y="117"/>
                    </a:lnTo>
                    <a:lnTo>
                      <a:pt x="34" y="117"/>
                    </a:lnTo>
                    <a:lnTo>
                      <a:pt x="39" y="117"/>
                    </a:lnTo>
                    <a:lnTo>
                      <a:pt x="44" y="117"/>
                    </a:lnTo>
                    <a:lnTo>
                      <a:pt x="48" y="117"/>
                    </a:lnTo>
                    <a:lnTo>
                      <a:pt x="53" y="117"/>
                    </a:lnTo>
                    <a:lnTo>
                      <a:pt x="58" y="117"/>
                    </a:lnTo>
                    <a:lnTo>
                      <a:pt x="63" y="117"/>
                    </a:lnTo>
                    <a:lnTo>
                      <a:pt x="68" y="117"/>
                    </a:lnTo>
                    <a:lnTo>
                      <a:pt x="73" y="117"/>
                    </a:lnTo>
                    <a:lnTo>
                      <a:pt x="78" y="117"/>
                    </a:lnTo>
                    <a:lnTo>
                      <a:pt x="83" y="117"/>
                    </a:lnTo>
                    <a:lnTo>
                      <a:pt x="87" y="117"/>
                    </a:lnTo>
                    <a:lnTo>
                      <a:pt x="92" y="117"/>
                    </a:lnTo>
                    <a:lnTo>
                      <a:pt x="97" y="117"/>
                    </a:lnTo>
                    <a:lnTo>
                      <a:pt x="102" y="117"/>
                    </a:lnTo>
                    <a:lnTo>
                      <a:pt x="107" y="117"/>
                    </a:lnTo>
                    <a:lnTo>
                      <a:pt x="112" y="117"/>
                    </a:lnTo>
                    <a:lnTo>
                      <a:pt x="117" y="117"/>
                    </a:lnTo>
                    <a:lnTo>
                      <a:pt x="122" y="117"/>
                    </a:lnTo>
                    <a:lnTo>
                      <a:pt x="126" y="112"/>
                    </a:lnTo>
                    <a:lnTo>
                      <a:pt x="131" y="112"/>
                    </a:lnTo>
                    <a:lnTo>
                      <a:pt x="136" y="112"/>
                    </a:lnTo>
                    <a:lnTo>
                      <a:pt x="141" y="112"/>
                    </a:lnTo>
                    <a:lnTo>
                      <a:pt x="146" y="112"/>
                    </a:lnTo>
                    <a:lnTo>
                      <a:pt x="151" y="112"/>
                    </a:lnTo>
                    <a:lnTo>
                      <a:pt x="156" y="112"/>
                    </a:lnTo>
                    <a:lnTo>
                      <a:pt x="161" y="107"/>
                    </a:lnTo>
                    <a:lnTo>
                      <a:pt x="165" y="107"/>
                    </a:lnTo>
                    <a:lnTo>
                      <a:pt x="170" y="107"/>
                    </a:lnTo>
                    <a:lnTo>
                      <a:pt x="175" y="112"/>
                    </a:lnTo>
                    <a:lnTo>
                      <a:pt x="180" y="112"/>
                    </a:lnTo>
                    <a:lnTo>
                      <a:pt x="185" y="112"/>
                    </a:lnTo>
                    <a:lnTo>
                      <a:pt x="190" y="112"/>
                    </a:lnTo>
                    <a:lnTo>
                      <a:pt x="195" y="112"/>
                    </a:lnTo>
                    <a:lnTo>
                      <a:pt x="200" y="117"/>
                    </a:lnTo>
                    <a:lnTo>
                      <a:pt x="204" y="117"/>
                    </a:lnTo>
                    <a:lnTo>
                      <a:pt x="209" y="117"/>
                    </a:lnTo>
                    <a:lnTo>
                      <a:pt x="214" y="122"/>
                    </a:lnTo>
                    <a:lnTo>
                      <a:pt x="219" y="122"/>
                    </a:lnTo>
                    <a:lnTo>
                      <a:pt x="224" y="122"/>
                    </a:lnTo>
                    <a:lnTo>
                      <a:pt x="229" y="127"/>
                    </a:lnTo>
                    <a:lnTo>
                      <a:pt x="234" y="127"/>
                    </a:lnTo>
                    <a:lnTo>
                      <a:pt x="239" y="127"/>
                    </a:lnTo>
                    <a:lnTo>
                      <a:pt x="243" y="127"/>
                    </a:lnTo>
                    <a:lnTo>
                      <a:pt x="248" y="127"/>
                    </a:lnTo>
                    <a:lnTo>
                      <a:pt x="253" y="127"/>
                    </a:lnTo>
                    <a:lnTo>
                      <a:pt x="258" y="127"/>
                    </a:lnTo>
                    <a:lnTo>
                      <a:pt x="263" y="127"/>
                    </a:lnTo>
                    <a:lnTo>
                      <a:pt x="268" y="122"/>
                    </a:lnTo>
                    <a:lnTo>
                      <a:pt x="273" y="122"/>
                    </a:lnTo>
                    <a:lnTo>
                      <a:pt x="278" y="117"/>
                    </a:lnTo>
                    <a:lnTo>
                      <a:pt x="282" y="112"/>
                    </a:lnTo>
                    <a:lnTo>
                      <a:pt x="287" y="112"/>
                    </a:lnTo>
                    <a:lnTo>
                      <a:pt x="292" y="107"/>
                    </a:lnTo>
                    <a:lnTo>
                      <a:pt x="297" y="102"/>
                    </a:lnTo>
                    <a:lnTo>
                      <a:pt x="302" y="102"/>
                    </a:lnTo>
                    <a:lnTo>
                      <a:pt x="307" y="97"/>
                    </a:lnTo>
                    <a:lnTo>
                      <a:pt x="312" y="92"/>
                    </a:lnTo>
                    <a:lnTo>
                      <a:pt x="317" y="92"/>
                    </a:lnTo>
                    <a:lnTo>
                      <a:pt x="321" y="92"/>
                    </a:lnTo>
                    <a:lnTo>
                      <a:pt x="326" y="92"/>
                    </a:lnTo>
                    <a:lnTo>
                      <a:pt x="331" y="92"/>
                    </a:lnTo>
                    <a:lnTo>
                      <a:pt x="336" y="92"/>
                    </a:lnTo>
                    <a:lnTo>
                      <a:pt x="341" y="97"/>
                    </a:lnTo>
                    <a:lnTo>
                      <a:pt x="346" y="97"/>
                    </a:lnTo>
                    <a:lnTo>
                      <a:pt x="356" y="107"/>
                    </a:lnTo>
                    <a:lnTo>
                      <a:pt x="356" y="112"/>
                    </a:lnTo>
                    <a:lnTo>
                      <a:pt x="360" y="117"/>
                    </a:lnTo>
                    <a:lnTo>
                      <a:pt x="370" y="127"/>
                    </a:lnTo>
                    <a:lnTo>
                      <a:pt x="370" y="131"/>
                    </a:lnTo>
                    <a:lnTo>
                      <a:pt x="380" y="141"/>
                    </a:lnTo>
                    <a:lnTo>
                      <a:pt x="380" y="146"/>
                    </a:lnTo>
                    <a:lnTo>
                      <a:pt x="385" y="151"/>
                    </a:lnTo>
                    <a:lnTo>
                      <a:pt x="395" y="161"/>
                    </a:lnTo>
                    <a:lnTo>
                      <a:pt x="395" y="166"/>
                    </a:lnTo>
                    <a:lnTo>
                      <a:pt x="399" y="166"/>
                    </a:lnTo>
                    <a:lnTo>
                      <a:pt x="404" y="166"/>
                    </a:lnTo>
                    <a:lnTo>
                      <a:pt x="414" y="166"/>
                    </a:lnTo>
                    <a:lnTo>
                      <a:pt x="409" y="166"/>
                    </a:lnTo>
                    <a:lnTo>
                      <a:pt x="414" y="166"/>
                    </a:lnTo>
                    <a:lnTo>
                      <a:pt x="419" y="161"/>
                    </a:lnTo>
                    <a:lnTo>
                      <a:pt x="429" y="151"/>
                    </a:lnTo>
                    <a:lnTo>
                      <a:pt x="429" y="141"/>
                    </a:lnTo>
                    <a:lnTo>
                      <a:pt x="434" y="136"/>
                    </a:lnTo>
                    <a:lnTo>
                      <a:pt x="434" y="127"/>
                    </a:lnTo>
                    <a:lnTo>
                      <a:pt x="438" y="122"/>
                    </a:lnTo>
                    <a:lnTo>
                      <a:pt x="438" y="112"/>
                    </a:lnTo>
                    <a:lnTo>
                      <a:pt x="443" y="107"/>
                    </a:lnTo>
                    <a:lnTo>
                      <a:pt x="443" y="97"/>
                    </a:lnTo>
                    <a:lnTo>
                      <a:pt x="448" y="92"/>
                    </a:lnTo>
                    <a:lnTo>
                      <a:pt x="448" y="83"/>
                    </a:lnTo>
                    <a:lnTo>
                      <a:pt x="453" y="78"/>
                    </a:lnTo>
                    <a:lnTo>
                      <a:pt x="453" y="63"/>
                    </a:lnTo>
                    <a:lnTo>
                      <a:pt x="458" y="58"/>
                    </a:lnTo>
                    <a:lnTo>
                      <a:pt x="458" y="49"/>
                    </a:lnTo>
                    <a:lnTo>
                      <a:pt x="463" y="44"/>
                    </a:lnTo>
                    <a:lnTo>
                      <a:pt x="463" y="34"/>
                    </a:lnTo>
                    <a:lnTo>
                      <a:pt x="473" y="24"/>
                    </a:lnTo>
                    <a:lnTo>
                      <a:pt x="473" y="10"/>
                    </a:lnTo>
                    <a:lnTo>
                      <a:pt x="477" y="5"/>
                    </a:lnTo>
                    <a:lnTo>
                      <a:pt x="482" y="0"/>
                    </a:lnTo>
                    <a:lnTo>
                      <a:pt x="487" y="0"/>
                    </a:lnTo>
                    <a:lnTo>
                      <a:pt x="492" y="5"/>
                    </a:lnTo>
                    <a:lnTo>
                      <a:pt x="497" y="10"/>
                    </a:lnTo>
                    <a:lnTo>
                      <a:pt x="497" y="19"/>
                    </a:lnTo>
                    <a:lnTo>
                      <a:pt x="502" y="24"/>
                    </a:lnTo>
                    <a:lnTo>
                      <a:pt x="502" y="34"/>
                    </a:lnTo>
                    <a:lnTo>
                      <a:pt x="507" y="39"/>
                    </a:lnTo>
                    <a:lnTo>
                      <a:pt x="507" y="58"/>
                    </a:lnTo>
                    <a:lnTo>
                      <a:pt x="512" y="63"/>
                    </a:lnTo>
                    <a:lnTo>
                      <a:pt x="512" y="88"/>
                    </a:lnTo>
                    <a:lnTo>
                      <a:pt x="516" y="92"/>
                    </a:lnTo>
                    <a:lnTo>
                      <a:pt x="516" y="122"/>
                    </a:lnTo>
                    <a:lnTo>
                      <a:pt x="521" y="127"/>
                    </a:lnTo>
                    <a:lnTo>
                      <a:pt x="521" y="161"/>
                    </a:lnTo>
                    <a:lnTo>
                      <a:pt x="526" y="166"/>
                    </a:lnTo>
                    <a:lnTo>
                      <a:pt x="526" y="200"/>
                    </a:lnTo>
                    <a:lnTo>
                      <a:pt x="531" y="205"/>
                    </a:lnTo>
                    <a:lnTo>
                      <a:pt x="531" y="239"/>
                    </a:lnTo>
                    <a:lnTo>
                      <a:pt x="536" y="244"/>
                    </a:lnTo>
                    <a:lnTo>
                      <a:pt x="536" y="278"/>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239" name="Freeform 208"/>
              <p:cNvSpPr>
                <a:spLocks/>
              </p:cNvSpPr>
              <p:nvPr/>
            </p:nvSpPr>
            <p:spPr bwMode="auto">
              <a:xfrm>
                <a:off x="857795" y="4512731"/>
                <a:ext cx="200425" cy="1007705"/>
              </a:xfrm>
              <a:custGeom>
                <a:avLst/>
                <a:gdLst/>
                <a:ahLst/>
                <a:cxnLst>
                  <a:cxn ang="0">
                    <a:pos x="5" y="1761"/>
                  </a:cxn>
                  <a:cxn ang="0">
                    <a:pos x="15" y="1795"/>
                  </a:cxn>
                  <a:cxn ang="0">
                    <a:pos x="19" y="1829"/>
                  </a:cxn>
                  <a:cxn ang="0">
                    <a:pos x="29" y="1834"/>
                  </a:cxn>
                  <a:cxn ang="0">
                    <a:pos x="39" y="1815"/>
                  </a:cxn>
                  <a:cxn ang="0">
                    <a:pos x="44" y="1741"/>
                  </a:cxn>
                  <a:cxn ang="0">
                    <a:pos x="54" y="1678"/>
                  </a:cxn>
                  <a:cxn ang="0">
                    <a:pos x="58" y="1502"/>
                  </a:cxn>
                  <a:cxn ang="0">
                    <a:pos x="68" y="1390"/>
                  </a:cxn>
                  <a:cxn ang="0">
                    <a:pos x="73" y="1146"/>
                  </a:cxn>
                  <a:cxn ang="0">
                    <a:pos x="83" y="1005"/>
                  </a:cxn>
                  <a:cxn ang="0">
                    <a:pos x="88" y="736"/>
                  </a:cxn>
                  <a:cxn ang="0">
                    <a:pos x="97" y="600"/>
                  </a:cxn>
                  <a:cxn ang="0">
                    <a:pos x="102" y="361"/>
                  </a:cxn>
                  <a:cxn ang="0">
                    <a:pos x="112" y="249"/>
                  </a:cxn>
                  <a:cxn ang="0">
                    <a:pos x="117" y="92"/>
                  </a:cxn>
                  <a:cxn ang="0">
                    <a:pos x="127" y="34"/>
                  </a:cxn>
                  <a:cxn ang="0">
                    <a:pos x="136" y="5"/>
                  </a:cxn>
                  <a:cxn ang="0">
                    <a:pos x="141" y="68"/>
                  </a:cxn>
                  <a:cxn ang="0">
                    <a:pos x="151" y="141"/>
                  </a:cxn>
                  <a:cxn ang="0">
                    <a:pos x="156" y="322"/>
                  </a:cxn>
                  <a:cxn ang="0">
                    <a:pos x="166" y="444"/>
                  </a:cxn>
                  <a:cxn ang="0">
                    <a:pos x="171" y="693"/>
                  </a:cxn>
                  <a:cxn ang="0">
                    <a:pos x="180" y="834"/>
                  </a:cxn>
                  <a:cxn ang="0">
                    <a:pos x="185" y="1097"/>
                  </a:cxn>
                  <a:cxn ang="0">
                    <a:pos x="195" y="1234"/>
                  </a:cxn>
                  <a:cxn ang="0">
                    <a:pos x="200" y="1468"/>
                  </a:cxn>
                  <a:cxn ang="0">
                    <a:pos x="210" y="1576"/>
                  </a:cxn>
                  <a:cxn ang="0">
                    <a:pos x="214" y="1727"/>
                  </a:cxn>
                  <a:cxn ang="0">
                    <a:pos x="224" y="1781"/>
                  </a:cxn>
                  <a:cxn ang="0">
                    <a:pos x="229" y="1829"/>
                  </a:cxn>
                  <a:cxn ang="0">
                    <a:pos x="239" y="1834"/>
                  </a:cxn>
                  <a:cxn ang="0">
                    <a:pos x="249" y="1815"/>
                  </a:cxn>
                  <a:cxn ang="0">
                    <a:pos x="253" y="1771"/>
                  </a:cxn>
                  <a:cxn ang="0">
                    <a:pos x="263" y="1732"/>
                  </a:cxn>
                  <a:cxn ang="0">
                    <a:pos x="268" y="1659"/>
                  </a:cxn>
                  <a:cxn ang="0">
                    <a:pos x="278" y="1615"/>
                  </a:cxn>
                  <a:cxn ang="0">
                    <a:pos x="283" y="1546"/>
                  </a:cxn>
                  <a:cxn ang="0">
                    <a:pos x="292" y="1512"/>
                  </a:cxn>
                  <a:cxn ang="0">
                    <a:pos x="297" y="1473"/>
                  </a:cxn>
                  <a:cxn ang="0">
                    <a:pos x="307" y="1454"/>
                  </a:cxn>
                  <a:cxn ang="0">
                    <a:pos x="322" y="1459"/>
                  </a:cxn>
                </a:cxnLst>
                <a:rect l="0" t="0" r="r" b="b"/>
                <a:pathLst>
                  <a:path w="331" h="1839">
                    <a:moveTo>
                      <a:pt x="0" y="1727"/>
                    </a:moveTo>
                    <a:lnTo>
                      <a:pt x="5" y="1732"/>
                    </a:lnTo>
                    <a:lnTo>
                      <a:pt x="5" y="1761"/>
                    </a:lnTo>
                    <a:lnTo>
                      <a:pt x="10" y="1766"/>
                    </a:lnTo>
                    <a:lnTo>
                      <a:pt x="10" y="1790"/>
                    </a:lnTo>
                    <a:lnTo>
                      <a:pt x="15" y="1795"/>
                    </a:lnTo>
                    <a:lnTo>
                      <a:pt x="15" y="1815"/>
                    </a:lnTo>
                    <a:lnTo>
                      <a:pt x="19" y="1820"/>
                    </a:lnTo>
                    <a:lnTo>
                      <a:pt x="19" y="1829"/>
                    </a:lnTo>
                    <a:lnTo>
                      <a:pt x="29" y="1839"/>
                    </a:lnTo>
                    <a:lnTo>
                      <a:pt x="24" y="1839"/>
                    </a:lnTo>
                    <a:lnTo>
                      <a:pt x="29" y="1834"/>
                    </a:lnTo>
                    <a:lnTo>
                      <a:pt x="34" y="1829"/>
                    </a:lnTo>
                    <a:lnTo>
                      <a:pt x="34" y="1820"/>
                    </a:lnTo>
                    <a:lnTo>
                      <a:pt x="39" y="1815"/>
                    </a:lnTo>
                    <a:lnTo>
                      <a:pt x="39" y="1790"/>
                    </a:lnTo>
                    <a:lnTo>
                      <a:pt x="44" y="1785"/>
                    </a:lnTo>
                    <a:lnTo>
                      <a:pt x="44" y="1741"/>
                    </a:lnTo>
                    <a:lnTo>
                      <a:pt x="49" y="1737"/>
                    </a:lnTo>
                    <a:lnTo>
                      <a:pt x="49" y="1683"/>
                    </a:lnTo>
                    <a:lnTo>
                      <a:pt x="54" y="1678"/>
                    </a:lnTo>
                    <a:lnTo>
                      <a:pt x="54" y="1600"/>
                    </a:lnTo>
                    <a:lnTo>
                      <a:pt x="58" y="1595"/>
                    </a:lnTo>
                    <a:lnTo>
                      <a:pt x="58" y="1502"/>
                    </a:lnTo>
                    <a:lnTo>
                      <a:pt x="63" y="1498"/>
                    </a:lnTo>
                    <a:lnTo>
                      <a:pt x="63" y="1395"/>
                    </a:lnTo>
                    <a:lnTo>
                      <a:pt x="68" y="1390"/>
                    </a:lnTo>
                    <a:lnTo>
                      <a:pt x="68" y="1273"/>
                    </a:lnTo>
                    <a:lnTo>
                      <a:pt x="73" y="1268"/>
                    </a:lnTo>
                    <a:lnTo>
                      <a:pt x="73" y="1146"/>
                    </a:lnTo>
                    <a:lnTo>
                      <a:pt x="78" y="1141"/>
                    </a:lnTo>
                    <a:lnTo>
                      <a:pt x="78" y="1010"/>
                    </a:lnTo>
                    <a:lnTo>
                      <a:pt x="83" y="1005"/>
                    </a:lnTo>
                    <a:lnTo>
                      <a:pt x="83" y="873"/>
                    </a:lnTo>
                    <a:lnTo>
                      <a:pt x="88" y="868"/>
                    </a:lnTo>
                    <a:lnTo>
                      <a:pt x="88" y="736"/>
                    </a:lnTo>
                    <a:lnTo>
                      <a:pt x="93" y="732"/>
                    </a:lnTo>
                    <a:lnTo>
                      <a:pt x="93" y="605"/>
                    </a:lnTo>
                    <a:lnTo>
                      <a:pt x="97" y="600"/>
                    </a:lnTo>
                    <a:lnTo>
                      <a:pt x="97" y="478"/>
                    </a:lnTo>
                    <a:lnTo>
                      <a:pt x="102" y="473"/>
                    </a:lnTo>
                    <a:lnTo>
                      <a:pt x="102" y="361"/>
                    </a:lnTo>
                    <a:lnTo>
                      <a:pt x="107" y="356"/>
                    </a:lnTo>
                    <a:lnTo>
                      <a:pt x="107" y="253"/>
                    </a:lnTo>
                    <a:lnTo>
                      <a:pt x="112" y="249"/>
                    </a:lnTo>
                    <a:lnTo>
                      <a:pt x="112" y="166"/>
                    </a:lnTo>
                    <a:lnTo>
                      <a:pt x="117" y="161"/>
                    </a:lnTo>
                    <a:lnTo>
                      <a:pt x="117" y="92"/>
                    </a:lnTo>
                    <a:lnTo>
                      <a:pt x="122" y="88"/>
                    </a:lnTo>
                    <a:lnTo>
                      <a:pt x="122" y="39"/>
                    </a:lnTo>
                    <a:lnTo>
                      <a:pt x="127" y="34"/>
                    </a:lnTo>
                    <a:lnTo>
                      <a:pt x="127" y="5"/>
                    </a:lnTo>
                    <a:lnTo>
                      <a:pt x="132" y="0"/>
                    </a:lnTo>
                    <a:lnTo>
                      <a:pt x="136" y="5"/>
                    </a:lnTo>
                    <a:lnTo>
                      <a:pt x="136" y="24"/>
                    </a:lnTo>
                    <a:lnTo>
                      <a:pt x="141" y="29"/>
                    </a:lnTo>
                    <a:lnTo>
                      <a:pt x="141" y="68"/>
                    </a:lnTo>
                    <a:lnTo>
                      <a:pt x="146" y="73"/>
                    </a:lnTo>
                    <a:lnTo>
                      <a:pt x="146" y="136"/>
                    </a:lnTo>
                    <a:lnTo>
                      <a:pt x="151" y="141"/>
                    </a:lnTo>
                    <a:lnTo>
                      <a:pt x="151" y="224"/>
                    </a:lnTo>
                    <a:lnTo>
                      <a:pt x="156" y="229"/>
                    </a:lnTo>
                    <a:lnTo>
                      <a:pt x="156" y="322"/>
                    </a:lnTo>
                    <a:lnTo>
                      <a:pt x="161" y="327"/>
                    </a:lnTo>
                    <a:lnTo>
                      <a:pt x="161" y="439"/>
                    </a:lnTo>
                    <a:lnTo>
                      <a:pt x="166" y="444"/>
                    </a:lnTo>
                    <a:lnTo>
                      <a:pt x="166" y="561"/>
                    </a:lnTo>
                    <a:lnTo>
                      <a:pt x="171" y="566"/>
                    </a:lnTo>
                    <a:lnTo>
                      <a:pt x="171" y="693"/>
                    </a:lnTo>
                    <a:lnTo>
                      <a:pt x="175" y="697"/>
                    </a:lnTo>
                    <a:lnTo>
                      <a:pt x="175" y="829"/>
                    </a:lnTo>
                    <a:lnTo>
                      <a:pt x="180" y="834"/>
                    </a:lnTo>
                    <a:lnTo>
                      <a:pt x="180" y="966"/>
                    </a:lnTo>
                    <a:lnTo>
                      <a:pt x="185" y="971"/>
                    </a:lnTo>
                    <a:lnTo>
                      <a:pt x="185" y="1097"/>
                    </a:lnTo>
                    <a:lnTo>
                      <a:pt x="190" y="1102"/>
                    </a:lnTo>
                    <a:lnTo>
                      <a:pt x="190" y="1229"/>
                    </a:lnTo>
                    <a:lnTo>
                      <a:pt x="195" y="1234"/>
                    </a:lnTo>
                    <a:lnTo>
                      <a:pt x="195" y="1356"/>
                    </a:lnTo>
                    <a:lnTo>
                      <a:pt x="200" y="1361"/>
                    </a:lnTo>
                    <a:lnTo>
                      <a:pt x="200" y="1468"/>
                    </a:lnTo>
                    <a:lnTo>
                      <a:pt x="205" y="1473"/>
                    </a:lnTo>
                    <a:lnTo>
                      <a:pt x="205" y="1571"/>
                    </a:lnTo>
                    <a:lnTo>
                      <a:pt x="210" y="1576"/>
                    </a:lnTo>
                    <a:lnTo>
                      <a:pt x="210" y="1659"/>
                    </a:lnTo>
                    <a:lnTo>
                      <a:pt x="214" y="1663"/>
                    </a:lnTo>
                    <a:lnTo>
                      <a:pt x="214" y="1727"/>
                    </a:lnTo>
                    <a:lnTo>
                      <a:pt x="219" y="1732"/>
                    </a:lnTo>
                    <a:lnTo>
                      <a:pt x="219" y="1776"/>
                    </a:lnTo>
                    <a:lnTo>
                      <a:pt x="224" y="1781"/>
                    </a:lnTo>
                    <a:lnTo>
                      <a:pt x="224" y="1810"/>
                    </a:lnTo>
                    <a:lnTo>
                      <a:pt x="229" y="1815"/>
                    </a:lnTo>
                    <a:lnTo>
                      <a:pt x="229" y="1829"/>
                    </a:lnTo>
                    <a:lnTo>
                      <a:pt x="239" y="1839"/>
                    </a:lnTo>
                    <a:lnTo>
                      <a:pt x="234" y="1839"/>
                    </a:lnTo>
                    <a:lnTo>
                      <a:pt x="239" y="1834"/>
                    </a:lnTo>
                    <a:lnTo>
                      <a:pt x="244" y="1829"/>
                    </a:lnTo>
                    <a:lnTo>
                      <a:pt x="244" y="1820"/>
                    </a:lnTo>
                    <a:lnTo>
                      <a:pt x="249" y="1815"/>
                    </a:lnTo>
                    <a:lnTo>
                      <a:pt x="249" y="1800"/>
                    </a:lnTo>
                    <a:lnTo>
                      <a:pt x="253" y="1795"/>
                    </a:lnTo>
                    <a:lnTo>
                      <a:pt x="253" y="1771"/>
                    </a:lnTo>
                    <a:lnTo>
                      <a:pt x="258" y="1766"/>
                    </a:lnTo>
                    <a:lnTo>
                      <a:pt x="258" y="1737"/>
                    </a:lnTo>
                    <a:lnTo>
                      <a:pt x="263" y="1732"/>
                    </a:lnTo>
                    <a:lnTo>
                      <a:pt x="263" y="1698"/>
                    </a:lnTo>
                    <a:lnTo>
                      <a:pt x="268" y="1693"/>
                    </a:lnTo>
                    <a:lnTo>
                      <a:pt x="268" y="1659"/>
                    </a:lnTo>
                    <a:lnTo>
                      <a:pt x="273" y="1654"/>
                    </a:lnTo>
                    <a:lnTo>
                      <a:pt x="273" y="1620"/>
                    </a:lnTo>
                    <a:lnTo>
                      <a:pt x="278" y="1615"/>
                    </a:lnTo>
                    <a:lnTo>
                      <a:pt x="278" y="1580"/>
                    </a:lnTo>
                    <a:lnTo>
                      <a:pt x="283" y="1576"/>
                    </a:lnTo>
                    <a:lnTo>
                      <a:pt x="283" y="1546"/>
                    </a:lnTo>
                    <a:lnTo>
                      <a:pt x="288" y="1541"/>
                    </a:lnTo>
                    <a:lnTo>
                      <a:pt x="288" y="1517"/>
                    </a:lnTo>
                    <a:lnTo>
                      <a:pt x="292" y="1512"/>
                    </a:lnTo>
                    <a:lnTo>
                      <a:pt x="292" y="1488"/>
                    </a:lnTo>
                    <a:lnTo>
                      <a:pt x="297" y="1483"/>
                    </a:lnTo>
                    <a:lnTo>
                      <a:pt x="297" y="1473"/>
                    </a:lnTo>
                    <a:lnTo>
                      <a:pt x="302" y="1468"/>
                    </a:lnTo>
                    <a:lnTo>
                      <a:pt x="302" y="1459"/>
                    </a:lnTo>
                    <a:lnTo>
                      <a:pt x="307" y="1454"/>
                    </a:lnTo>
                    <a:lnTo>
                      <a:pt x="312" y="1449"/>
                    </a:lnTo>
                    <a:lnTo>
                      <a:pt x="317" y="1454"/>
                    </a:lnTo>
                    <a:lnTo>
                      <a:pt x="322" y="1459"/>
                    </a:lnTo>
                    <a:lnTo>
                      <a:pt x="331" y="1468"/>
                    </a:lnTo>
                    <a:lnTo>
                      <a:pt x="331" y="1478"/>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240" name="Freeform 209"/>
              <p:cNvSpPr>
                <a:spLocks/>
              </p:cNvSpPr>
              <p:nvPr/>
            </p:nvSpPr>
            <p:spPr bwMode="auto">
              <a:xfrm>
                <a:off x="1058220" y="5322614"/>
                <a:ext cx="353328" cy="77345"/>
              </a:xfrm>
              <a:custGeom>
                <a:avLst/>
                <a:gdLst/>
                <a:ahLst/>
                <a:cxnLst>
                  <a:cxn ang="0">
                    <a:pos x="5" y="15"/>
                  </a:cxn>
                  <a:cxn ang="0">
                    <a:pos x="15" y="34"/>
                  </a:cxn>
                  <a:cxn ang="0">
                    <a:pos x="20" y="63"/>
                  </a:cxn>
                  <a:cxn ang="0">
                    <a:pos x="30" y="83"/>
                  </a:cxn>
                  <a:cxn ang="0">
                    <a:pos x="39" y="122"/>
                  </a:cxn>
                  <a:cxn ang="0">
                    <a:pos x="49" y="137"/>
                  </a:cxn>
                  <a:cxn ang="0">
                    <a:pos x="64" y="137"/>
                  </a:cxn>
                  <a:cxn ang="0">
                    <a:pos x="78" y="127"/>
                  </a:cxn>
                  <a:cxn ang="0">
                    <a:pos x="93" y="107"/>
                  </a:cxn>
                  <a:cxn ang="0">
                    <a:pos x="113" y="83"/>
                  </a:cxn>
                  <a:cxn ang="0">
                    <a:pos x="122" y="68"/>
                  </a:cxn>
                  <a:cxn ang="0">
                    <a:pos x="137" y="63"/>
                  </a:cxn>
                  <a:cxn ang="0">
                    <a:pos x="152" y="63"/>
                  </a:cxn>
                  <a:cxn ang="0">
                    <a:pos x="166" y="73"/>
                  </a:cxn>
                  <a:cxn ang="0">
                    <a:pos x="181" y="83"/>
                  </a:cxn>
                  <a:cxn ang="0">
                    <a:pos x="195" y="93"/>
                  </a:cxn>
                  <a:cxn ang="0">
                    <a:pos x="210" y="98"/>
                  </a:cxn>
                  <a:cxn ang="0">
                    <a:pos x="225" y="98"/>
                  </a:cxn>
                  <a:cxn ang="0">
                    <a:pos x="239" y="98"/>
                  </a:cxn>
                  <a:cxn ang="0">
                    <a:pos x="254" y="93"/>
                  </a:cxn>
                  <a:cxn ang="0">
                    <a:pos x="269" y="88"/>
                  </a:cxn>
                  <a:cxn ang="0">
                    <a:pos x="283" y="83"/>
                  </a:cxn>
                  <a:cxn ang="0">
                    <a:pos x="298" y="78"/>
                  </a:cxn>
                  <a:cxn ang="0">
                    <a:pos x="312" y="83"/>
                  </a:cxn>
                  <a:cxn ang="0">
                    <a:pos x="327" y="83"/>
                  </a:cxn>
                  <a:cxn ang="0">
                    <a:pos x="342" y="83"/>
                  </a:cxn>
                  <a:cxn ang="0">
                    <a:pos x="356" y="88"/>
                  </a:cxn>
                  <a:cxn ang="0">
                    <a:pos x="371" y="88"/>
                  </a:cxn>
                  <a:cxn ang="0">
                    <a:pos x="386" y="88"/>
                  </a:cxn>
                  <a:cxn ang="0">
                    <a:pos x="400" y="88"/>
                  </a:cxn>
                  <a:cxn ang="0">
                    <a:pos x="415" y="88"/>
                  </a:cxn>
                  <a:cxn ang="0">
                    <a:pos x="429" y="88"/>
                  </a:cxn>
                  <a:cxn ang="0">
                    <a:pos x="444" y="83"/>
                  </a:cxn>
                  <a:cxn ang="0">
                    <a:pos x="459" y="83"/>
                  </a:cxn>
                  <a:cxn ang="0">
                    <a:pos x="473" y="88"/>
                  </a:cxn>
                  <a:cxn ang="0">
                    <a:pos x="488" y="88"/>
                  </a:cxn>
                  <a:cxn ang="0">
                    <a:pos x="503" y="88"/>
                  </a:cxn>
                  <a:cxn ang="0">
                    <a:pos x="517" y="88"/>
                  </a:cxn>
                  <a:cxn ang="0">
                    <a:pos x="532" y="88"/>
                  </a:cxn>
                  <a:cxn ang="0">
                    <a:pos x="546" y="88"/>
                  </a:cxn>
                  <a:cxn ang="0">
                    <a:pos x="561" y="88"/>
                  </a:cxn>
                  <a:cxn ang="0">
                    <a:pos x="576" y="88"/>
                  </a:cxn>
                </a:cxnLst>
                <a:rect l="0" t="0" r="r" b="b"/>
                <a:pathLst>
                  <a:path w="585" h="142">
                    <a:moveTo>
                      <a:pt x="0" y="0"/>
                    </a:moveTo>
                    <a:lnTo>
                      <a:pt x="5" y="5"/>
                    </a:lnTo>
                    <a:lnTo>
                      <a:pt x="5" y="15"/>
                    </a:lnTo>
                    <a:lnTo>
                      <a:pt x="10" y="20"/>
                    </a:lnTo>
                    <a:lnTo>
                      <a:pt x="10" y="29"/>
                    </a:lnTo>
                    <a:lnTo>
                      <a:pt x="15" y="34"/>
                    </a:lnTo>
                    <a:lnTo>
                      <a:pt x="15" y="49"/>
                    </a:lnTo>
                    <a:lnTo>
                      <a:pt x="20" y="54"/>
                    </a:lnTo>
                    <a:lnTo>
                      <a:pt x="20" y="63"/>
                    </a:lnTo>
                    <a:lnTo>
                      <a:pt x="25" y="68"/>
                    </a:lnTo>
                    <a:lnTo>
                      <a:pt x="25" y="78"/>
                    </a:lnTo>
                    <a:lnTo>
                      <a:pt x="30" y="83"/>
                    </a:lnTo>
                    <a:lnTo>
                      <a:pt x="30" y="98"/>
                    </a:lnTo>
                    <a:lnTo>
                      <a:pt x="39" y="107"/>
                    </a:lnTo>
                    <a:lnTo>
                      <a:pt x="39" y="122"/>
                    </a:lnTo>
                    <a:lnTo>
                      <a:pt x="44" y="127"/>
                    </a:lnTo>
                    <a:lnTo>
                      <a:pt x="54" y="137"/>
                    </a:lnTo>
                    <a:lnTo>
                      <a:pt x="49" y="137"/>
                    </a:lnTo>
                    <a:lnTo>
                      <a:pt x="54" y="137"/>
                    </a:lnTo>
                    <a:lnTo>
                      <a:pt x="59" y="142"/>
                    </a:lnTo>
                    <a:lnTo>
                      <a:pt x="64" y="137"/>
                    </a:lnTo>
                    <a:lnTo>
                      <a:pt x="69" y="137"/>
                    </a:lnTo>
                    <a:lnTo>
                      <a:pt x="74" y="132"/>
                    </a:lnTo>
                    <a:lnTo>
                      <a:pt x="78" y="127"/>
                    </a:lnTo>
                    <a:lnTo>
                      <a:pt x="83" y="122"/>
                    </a:lnTo>
                    <a:lnTo>
                      <a:pt x="93" y="112"/>
                    </a:lnTo>
                    <a:lnTo>
                      <a:pt x="93" y="107"/>
                    </a:lnTo>
                    <a:lnTo>
                      <a:pt x="103" y="98"/>
                    </a:lnTo>
                    <a:lnTo>
                      <a:pt x="103" y="93"/>
                    </a:lnTo>
                    <a:lnTo>
                      <a:pt x="113" y="83"/>
                    </a:lnTo>
                    <a:lnTo>
                      <a:pt x="113" y="78"/>
                    </a:lnTo>
                    <a:lnTo>
                      <a:pt x="117" y="73"/>
                    </a:lnTo>
                    <a:lnTo>
                      <a:pt x="122" y="68"/>
                    </a:lnTo>
                    <a:lnTo>
                      <a:pt x="127" y="63"/>
                    </a:lnTo>
                    <a:lnTo>
                      <a:pt x="132" y="63"/>
                    </a:lnTo>
                    <a:lnTo>
                      <a:pt x="137" y="63"/>
                    </a:lnTo>
                    <a:lnTo>
                      <a:pt x="142" y="63"/>
                    </a:lnTo>
                    <a:lnTo>
                      <a:pt x="147" y="63"/>
                    </a:lnTo>
                    <a:lnTo>
                      <a:pt x="152" y="63"/>
                    </a:lnTo>
                    <a:lnTo>
                      <a:pt x="156" y="68"/>
                    </a:lnTo>
                    <a:lnTo>
                      <a:pt x="161" y="68"/>
                    </a:lnTo>
                    <a:lnTo>
                      <a:pt x="166" y="73"/>
                    </a:lnTo>
                    <a:lnTo>
                      <a:pt x="171" y="78"/>
                    </a:lnTo>
                    <a:lnTo>
                      <a:pt x="176" y="78"/>
                    </a:lnTo>
                    <a:lnTo>
                      <a:pt x="181" y="83"/>
                    </a:lnTo>
                    <a:lnTo>
                      <a:pt x="186" y="88"/>
                    </a:lnTo>
                    <a:lnTo>
                      <a:pt x="191" y="88"/>
                    </a:lnTo>
                    <a:lnTo>
                      <a:pt x="195" y="93"/>
                    </a:lnTo>
                    <a:lnTo>
                      <a:pt x="200" y="98"/>
                    </a:lnTo>
                    <a:lnTo>
                      <a:pt x="205" y="98"/>
                    </a:lnTo>
                    <a:lnTo>
                      <a:pt x="210" y="98"/>
                    </a:lnTo>
                    <a:lnTo>
                      <a:pt x="215" y="98"/>
                    </a:lnTo>
                    <a:lnTo>
                      <a:pt x="220" y="98"/>
                    </a:lnTo>
                    <a:lnTo>
                      <a:pt x="225" y="98"/>
                    </a:lnTo>
                    <a:lnTo>
                      <a:pt x="230" y="98"/>
                    </a:lnTo>
                    <a:lnTo>
                      <a:pt x="234" y="98"/>
                    </a:lnTo>
                    <a:lnTo>
                      <a:pt x="239" y="98"/>
                    </a:lnTo>
                    <a:lnTo>
                      <a:pt x="244" y="93"/>
                    </a:lnTo>
                    <a:lnTo>
                      <a:pt x="249" y="93"/>
                    </a:lnTo>
                    <a:lnTo>
                      <a:pt x="254" y="93"/>
                    </a:lnTo>
                    <a:lnTo>
                      <a:pt x="259" y="88"/>
                    </a:lnTo>
                    <a:lnTo>
                      <a:pt x="264" y="88"/>
                    </a:lnTo>
                    <a:lnTo>
                      <a:pt x="269" y="88"/>
                    </a:lnTo>
                    <a:lnTo>
                      <a:pt x="273" y="83"/>
                    </a:lnTo>
                    <a:lnTo>
                      <a:pt x="278" y="83"/>
                    </a:lnTo>
                    <a:lnTo>
                      <a:pt x="283" y="83"/>
                    </a:lnTo>
                    <a:lnTo>
                      <a:pt x="288" y="83"/>
                    </a:lnTo>
                    <a:lnTo>
                      <a:pt x="293" y="78"/>
                    </a:lnTo>
                    <a:lnTo>
                      <a:pt x="298" y="78"/>
                    </a:lnTo>
                    <a:lnTo>
                      <a:pt x="303" y="78"/>
                    </a:lnTo>
                    <a:lnTo>
                      <a:pt x="308" y="83"/>
                    </a:lnTo>
                    <a:lnTo>
                      <a:pt x="312" y="83"/>
                    </a:lnTo>
                    <a:lnTo>
                      <a:pt x="317" y="83"/>
                    </a:lnTo>
                    <a:lnTo>
                      <a:pt x="322" y="83"/>
                    </a:lnTo>
                    <a:lnTo>
                      <a:pt x="327" y="83"/>
                    </a:lnTo>
                    <a:lnTo>
                      <a:pt x="332" y="83"/>
                    </a:lnTo>
                    <a:lnTo>
                      <a:pt x="337" y="83"/>
                    </a:lnTo>
                    <a:lnTo>
                      <a:pt x="342" y="83"/>
                    </a:lnTo>
                    <a:lnTo>
                      <a:pt x="347" y="88"/>
                    </a:lnTo>
                    <a:lnTo>
                      <a:pt x="351" y="88"/>
                    </a:lnTo>
                    <a:lnTo>
                      <a:pt x="356" y="88"/>
                    </a:lnTo>
                    <a:lnTo>
                      <a:pt x="361" y="88"/>
                    </a:lnTo>
                    <a:lnTo>
                      <a:pt x="366" y="88"/>
                    </a:lnTo>
                    <a:lnTo>
                      <a:pt x="371" y="88"/>
                    </a:lnTo>
                    <a:lnTo>
                      <a:pt x="376" y="88"/>
                    </a:lnTo>
                    <a:lnTo>
                      <a:pt x="381" y="88"/>
                    </a:lnTo>
                    <a:lnTo>
                      <a:pt x="386" y="88"/>
                    </a:lnTo>
                    <a:lnTo>
                      <a:pt x="390" y="88"/>
                    </a:lnTo>
                    <a:lnTo>
                      <a:pt x="395" y="88"/>
                    </a:lnTo>
                    <a:lnTo>
                      <a:pt x="400" y="88"/>
                    </a:lnTo>
                    <a:lnTo>
                      <a:pt x="405" y="88"/>
                    </a:lnTo>
                    <a:lnTo>
                      <a:pt x="410" y="88"/>
                    </a:lnTo>
                    <a:lnTo>
                      <a:pt x="415" y="88"/>
                    </a:lnTo>
                    <a:lnTo>
                      <a:pt x="420" y="88"/>
                    </a:lnTo>
                    <a:lnTo>
                      <a:pt x="425" y="88"/>
                    </a:lnTo>
                    <a:lnTo>
                      <a:pt x="429" y="88"/>
                    </a:lnTo>
                    <a:lnTo>
                      <a:pt x="434" y="88"/>
                    </a:lnTo>
                    <a:lnTo>
                      <a:pt x="439" y="88"/>
                    </a:lnTo>
                    <a:lnTo>
                      <a:pt x="444" y="83"/>
                    </a:lnTo>
                    <a:lnTo>
                      <a:pt x="449" y="83"/>
                    </a:lnTo>
                    <a:lnTo>
                      <a:pt x="454" y="83"/>
                    </a:lnTo>
                    <a:lnTo>
                      <a:pt x="459" y="83"/>
                    </a:lnTo>
                    <a:lnTo>
                      <a:pt x="464" y="83"/>
                    </a:lnTo>
                    <a:lnTo>
                      <a:pt x="468" y="83"/>
                    </a:lnTo>
                    <a:lnTo>
                      <a:pt x="473" y="88"/>
                    </a:lnTo>
                    <a:lnTo>
                      <a:pt x="478" y="88"/>
                    </a:lnTo>
                    <a:lnTo>
                      <a:pt x="483" y="88"/>
                    </a:lnTo>
                    <a:lnTo>
                      <a:pt x="488" y="88"/>
                    </a:lnTo>
                    <a:lnTo>
                      <a:pt x="493" y="88"/>
                    </a:lnTo>
                    <a:lnTo>
                      <a:pt x="498" y="88"/>
                    </a:lnTo>
                    <a:lnTo>
                      <a:pt x="503" y="88"/>
                    </a:lnTo>
                    <a:lnTo>
                      <a:pt x="507" y="88"/>
                    </a:lnTo>
                    <a:lnTo>
                      <a:pt x="512" y="88"/>
                    </a:lnTo>
                    <a:lnTo>
                      <a:pt x="517" y="88"/>
                    </a:lnTo>
                    <a:lnTo>
                      <a:pt x="522" y="88"/>
                    </a:lnTo>
                    <a:lnTo>
                      <a:pt x="527" y="88"/>
                    </a:lnTo>
                    <a:lnTo>
                      <a:pt x="532" y="88"/>
                    </a:lnTo>
                    <a:lnTo>
                      <a:pt x="537" y="88"/>
                    </a:lnTo>
                    <a:lnTo>
                      <a:pt x="542" y="88"/>
                    </a:lnTo>
                    <a:lnTo>
                      <a:pt x="546" y="88"/>
                    </a:lnTo>
                    <a:lnTo>
                      <a:pt x="551" y="88"/>
                    </a:lnTo>
                    <a:lnTo>
                      <a:pt x="556" y="88"/>
                    </a:lnTo>
                    <a:lnTo>
                      <a:pt x="561" y="88"/>
                    </a:lnTo>
                    <a:lnTo>
                      <a:pt x="566" y="88"/>
                    </a:lnTo>
                    <a:lnTo>
                      <a:pt x="571" y="88"/>
                    </a:lnTo>
                    <a:lnTo>
                      <a:pt x="576" y="88"/>
                    </a:lnTo>
                    <a:lnTo>
                      <a:pt x="581" y="88"/>
                    </a:lnTo>
                    <a:lnTo>
                      <a:pt x="585" y="88"/>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grpSp>
        <p:grpSp>
          <p:nvGrpSpPr>
            <p:cNvPr id="271" name="Group 97"/>
            <p:cNvGrpSpPr/>
            <p:nvPr/>
          </p:nvGrpSpPr>
          <p:grpSpPr>
            <a:xfrm rot="5400000">
              <a:off x="1123204" y="5035956"/>
              <a:ext cx="1143002" cy="1175799"/>
              <a:chOff x="4310061" y="1567654"/>
              <a:chExt cx="1143002" cy="866777"/>
            </a:xfrm>
          </p:grpSpPr>
          <p:sp>
            <p:nvSpPr>
              <p:cNvPr id="273" name="Rectangle 272"/>
              <p:cNvSpPr>
                <a:spLocks noChangeAspect="1"/>
              </p:cNvSpPr>
              <p:nvPr/>
            </p:nvSpPr>
            <p:spPr>
              <a:xfrm>
                <a:off x="4310061" y="1576385"/>
                <a:ext cx="1143002" cy="857252"/>
              </a:xfrm>
              <a:prstGeom prst="rect">
                <a:avLst/>
              </a:prstGeom>
              <a:solidFill>
                <a:schemeClr val="bg1">
                  <a:lumMod val="75000"/>
                </a:schemeClr>
              </a:solidFill>
              <a:ln>
                <a:solidFill>
                  <a:schemeClr val="bg1">
                    <a:lumMod val="50000"/>
                  </a:schemeClr>
                </a:solid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274" name="Straight Connector 273"/>
              <p:cNvCxnSpPr>
                <a:stCxn id="273" idx="0"/>
                <a:endCxn id="273" idx="2"/>
              </p:cNvCxnSpPr>
              <p:nvPr/>
            </p:nvCxnSpPr>
            <p:spPr>
              <a:xfrm rot="16200000" flipH="1">
                <a:off x="4452936" y="2005011"/>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rot="16200000" flipH="1">
                <a:off x="4748212" y="1998218"/>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rot="16200000" flipH="1">
                <a:off x="4157662" y="1995486"/>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72" name="TextBox 271"/>
            <p:cNvSpPr txBox="1"/>
            <p:nvPr/>
          </p:nvSpPr>
          <p:spPr>
            <a:xfrm>
              <a:off x="1839266" y="5816537"/>
              <a:ext cx="571500" cy="369332"/>
            </a:xfrm>
            <a:prstGeom prst="rect">
              <a:avLst/>
            </a:prstGeom>
            <a:noFill/>
          </p:spPr>
          <p:txBody>
            <a:bodyPr wrap="square" rtlCol="0">
              <a:spAutoFit/>
            </a:bodyPr>
            <a:lstStyle/>
            <a:p>
              <a:pPr fontAlgn="base">
                <a:spcBef>
                  <a:spcPct val="0"/>
                </a:spcBef>
                <a:spcAft>
                  <a:spcPct val="0"/>
                </a:spcAft>
              </a:pPr>
              <a:r>
                <a:rPr lang="en-US" b="1" dirty="0" smtClean="0">
                  <a:solidFill>
                    <a:srgbClr val="000000">
                      <a:lumMod val="65000"/>
                      <a:lumOff val="35000"/>
                    </a:srgbClr>
                  </a:solidFill>
                  <a:latin typeface="Arial" pitchFamily="34" charset="0"/>
                  <a:cs typeface="Arial" pitchFamily="34" charset="0"/>
                </a:rPr>
                <a:t>V</a:t>
              </a:r>
              <a:r>
                <a:rPr lang="en-US" b="1" baseline="-25000" dirty="0" smtClean="0">
                  <a:solidFill>
                    <a:srgbClr val="000000">
                      <a:lumMod val="65000"/>
                      <a:lumOff val="35000"/>
                    </a:srgbClr>
                  </a:solidFill>
                  <a:latin typeface="Arial" pitchFamily="34" charset="0"/>
                  <a:cs typeface="Arial" pitchFamily="34" charset="0"/>
                </a:rPr>
                <a:t>-</a:t>
              </a:r>
              <a:r>
                <a:rPr lang="en-US" b="1" i="1" baseline="-25000" dirty="0" smtClean="0">
                  <a:solidFill>
                    <a:srgbClr val="000000">
                      <a:lumMod val="65000"/>
                      <a:lumOff val="35000"/>
                    </a:srgbClr>
                  </a:solidFill>
                  <a:latin typeface="Arial" pitchFamily="34" charset="0"/>
                  <a:cs typeface="Arial" pitchFamily="34" charset="0"/>
                </a:rPr>
                <a:t>J</a:t>
              </a:r>
              <a:endParaRPr lang="en-US" b="1" i="1" baseline="-25000" dirty="0">
                <a:solidFill>
                  <a:srgbClr val="000000">
                    <a:lumMod val="65000"/>
                    <a:lumOff val="35000"/>
                  </a:srgbClr>
                </a:solidFill>
                <a:latin typeface="Arial" pitchFamily="34" charset="0"/>
                <a:cs typeface="Arial" pitchFamily="34" charset="0"/>
              </a:endParaRPr>
            </a:p>
          </p:txBody>
        </p:sp>
        <p:graphicFrame>
          <p:nvGraphicFramePr>
            <p:cNvPr id="323" name="Object 242"/>
            <p:cNvGraphicFramePr>
              <a:graphicFrameLocks noChangeAspect="1"/>
            </p:cNvGraphicFramePr>
            <p:nvPr/>
          </p:nvGraphicFramePr>
          <p:xfrm>
            <a:off x="2276793" y="4362450"/>
            <a:ext cx="658919" cy="346079"/>
          </p:xfrm>
          <a:graphic>
            <a:graphicData uri="http://schemas.openxmlformats.org/presentationml/2006/ole">
              <mc:AlternateContent xmlns:mc="http://schemas.openxmlformats.org/markup-compatibility/2006">
                <mc:Choice xmlns:v="urn:schemas-microsoft-com:vml" Requires="v">
                  <p:oleObj spid="_x0000_s33917" name="Equation" r:id="rId3" imgW="418918" imgH="203112" progId="">
                    <p:embed/>
                  </p:oleObj>
                </mc:Choice>
                <mc:Fallback>
                  <p:oleObj name="Equation" r:id="rId3" imgW="418918" imgH="20311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793" y="4362450"/>
                          <a:ext cx="658919" cy="3460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1" name="Rectangle 330"/>
            <p:cNvSpPr/>
            <p:nvPr/>
          </p:nvSpPr>
          <p:spPr>
            <a:xfrm>
              <a:off x="774065" y="1847850"/>
              <a:ext cx="2114550" cy="2219325"/>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385" name="Straight Arrow Connector 384"/>
            <p:cNvCxnSpPr/>
            <p:nvPr/>
          </p:nvCxnSpPr>
          <p:spPr>
            <a:xfrm>
              <a:off x="1055726" y="5637343"/>
              <a:ext cx="137565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6" name="Straight Arrow Connector 385"/>
            <p:cNvCxnSpPr/>
            <p:nvPr/>
          </p:nvCxnSpPr>
          <p:spPr>
            <a:xfrm flipH="1" flipV="1">
              <a:off x="1735910" y="4904587"/>
              <a:ext cx="0" cy="1382605"/>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7" name="TextBox 386"/>
            <p:cNvSpPr txBox="1"/>
            <p:nvPr/>
          </p:nvSpPr>
          <p:spPr>
            <a:xfrm>
              <a:off x="1704042" y="4748150"/>
              <a:ext cx="653435" cy="221605"/>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y</a:t>
              </a:r>
              <a:endParaRPr lang="en-US" sz="1400" b="1" baseline="-25000" dirty="0">
                <a:solidFill>
                  <a:srgbClr val="000000"/>
                </a:solidFill>
                <a:latin typeface="Arial" charset="0"/>
              </a:endParaRPr>
            </a:p>
          </p:txBody>
        </p:sp>
        <p:sp>
          <p:nvSpPr>
            <p:cNvPr id="388" name="TextBox 387"/>
            <p:cNvSpPr txBox="1"/>
            <p:nvPr/>
          </p:nvSpPr>
          <p:spPr>
            <a:xfrm>
              <a:off x="2315918" y="5594761"/>
              <a:ext cx="448404" cy="264370"/>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x</a:t>
              </a:r>
              <a:endParaRPr lang="en-US" sz="1400" b="1" baseline="-25000" dirty="0">
                <a:solidFill>
                  <a:srgbClr val="000000"/>
                </a:solidFill>
                <a:latin typeface="Arial" charset="0"/>
              </a:endParaRPr>
            </a:p>
          </p:txBody>
        </p:sp>
        <p:sp>
          <p:nvSpPr>
            <p:cNvPr id="418" name="Down Arrow 417"/>
            <p:cNvSpPr/>
            <p:nvPr/>
          </p:nvSpPr>
          <p:spPr>
            <a:xfrm>
              <a:off x="1633914" y="4131425"/>
              <a:ext cx="181956" cy="7047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nvGrpSpPr>
          <p:cNvPr id="229" name="Group 228"/>
          <p:cNvGrpSpPr/>
          <p:nvPr/>
        </p:nvGrpSpPr>
        <p:grpSpPr>
          <a:xfrm>
            <a:off x="3030819" y="1792744"/>
            <a:ext cx="2094975" cy="3937440"/>
            <a:chOff x="2983085" y="1853946"/>
            <a:chExt cx="2192419" cy="4433246"/>
          </a:xfrm>
        </p:grpSpPr>
        <p:sp>
          <p:nvSpPr>
            <p:cNvPr id="211" name="Oval 210"/>
            <p:cNvSpPr/>
            <p:nvPr/>
          </p:nvSpPr>
          <p:spPr>
            <a:xfrm>
              <a:off x="3241040" y="2165350"/>
              <a:ext cx="110490" cy="4572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207" name="Group 206"/>
            <p:cNvGrpSpPr/>
            <p:nvPr/>
          </p:nvGrpSpPr>
          <p:grpSpPr>
            <a:xfrm>
              <a:off x="2983085" y="1853946"/>
              <a:ext cx="2192419" cy="4433246"/>
              <a:chOff x="2983085" y="1853946"/>
              <a:chExt cx="2192419" cy="4433246"/>
            </a:xfrm>
          </p:grpSpPr>
          <p:sp>
            <p:nvSpPr>
              <p:cNvPr id="411" name="TextBox 410"/>
              <p:cNvSpPr txBox="1"/>
              <p:nvPr/>
            </p:nvSpPr>
            <p:spPr>
              <a:xfrm>
                <a:off x="3785029" y="4735117"/>
                <a:ext cx="653436" cy="221605"/>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y</a:t>
                </a:r>
                <a:endParaRPr lang="en-US" sz="1400" b="1" baseline="-25000" dirty="0">
                  <a:solidFill>
                    <a:srgbClr val="000000"/>
                  </a:solidFill>
                  <a:latin typeface="Arial" charset="0"/>
                </a:endParaRPr>
              </a:p>
            </p:txBody>
          </p:sp>
          <p:grpSp>
            <p:nvGrpSpPr>
              <p:cNvPr id="201" name="Group 200"/>
              <p:cNvGrpSpPr/>
              <p:nvPr/>
            </p:nvGrpSpPr>
            <p:grpSpPr>
              <a:xfrm>
                <a:off x="2983085" y="1853946"/>
                <a:ext cx="2192419" cy="4433246"/>
                <a:chOff x="2983085" y="1853946"/>
                <a:chExt cx="2192419" cy="4433246"/>
              </a:xfrm>
            </p:grpSpPr>
            <p:grpSp>
              <p:nvGrpSpPr>
                <p:cNvPr id="197" name="Group 196"/>
                <p:cNvGrpSpPr/>
                <p:nvPr/>
              </p:nvGrpSpPr>
              <p:grpSpPr>
                <a:xfrm>
                  <a:off x="2983085" y="1853946"/>
                  <a:ext cx="2192419" cy="4433246"/>
                  <a:chOff x="2983085" y="1853946"/>
                  <a:chExt cx="2192419" cy="4433246"/>
                </a:xfrm>
              </p:grpSpPr>
              <p:grpSp>
                <p:nvGrpSpPr>
                  <p:cNvPr id="190" name="Group 189"/>
                  <p:cNvGrpSpPr/>
                  <p:nvPr/>
                </p:nvGrpSpPr>
                <p:grpSpPr>
                  <a:xfrm>
                    <a:off x="2983085" y="1853946"/>
                    <a:ext cx="2192419" cy="2219325"/>
                    <a:chOff x="2983085" y="1853946"/>
                    <a:chExt cx="2192419" cy="2219325"/>
                  </a:xfrm>
                </p:grpSpPr>
                <p:cxnSp>
                  <p:nvCxnSpPr>
                    <p:cNvPr id="200" name="Straight Connector 199"/>
                    <p:cNvCxnSpPr/>
                    <p:nvPr/>
                  </p:nvCxnSpPr>
                  <p:spPr>
                    <a:xfrm>
                      <a:off x="3293496" y="1958479"/>
                      <a:ext cx="55" cy="1976924"/>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02" name="Rectangle 201"/>
                    <p:cNvSpPr/>
                    <p:nvPr/>
                  </p:nvSpPr>
                  <p:spPr>
                    <a:xfrm>
                      <a:off x="4239490" y="3154374"/>
                      <a:ext cx="733918" cy="152071"/>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03" name="Rectangle 202"/>
                    <p:cNvSpPr/>
                    <p:nvPr/>
                  </p:nvSpPr>
                  <p:spPr>
                    <a:xfrm>
                      <a:off x="3474673" y="3306445"/>
                      <a:ext cx="366959" cy="76036"/>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04" name="Rectangle 203"/>
                    <p:cNvSpPr/>
                    <p:nvPr/>
                  </p:nvSpPr>
                  <p:spPr>
                    <a:xfrm>
                      <a:off x="3957951" y="1949335"/>
                      <a:ext cx="67687" cy="45621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206" name="Straight Connector 205"/>
                    <p:cNvCxnSpPr/>
                    <p:nvPr/>
                  </p:nvCxnSpPr>
                  <p:spPr>
                    <a:xfrm>
                      <a:off x="4606422" y="1958479"/>
                      <a:ext cx="55" cy="1900889"/>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a:off x="3932547" y="1898645"/>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180˚</a:t>
                      </a:r>
                      <a:endParaRPr lang="en-US" sz="1400" b="1" dirty="0">
                        <a:solidFill>
                          <a:srgbClr val="000000"/>
                        </a:solidFill>
                        <a:latin typeface="Arial" charset="0"/>
                      </a:endParaRPr>
                    </a:p>
                  </p:txBody>
                </p:sp>
                <p:cxnSp>
                  <p:nvCxnSpPr>
                    <p:cNvPr id="214" name="Straight Connector 213"/>
                    <p:cNvCxnSpPr/>
                    <p:nvPr/>
                  </p:nvCxnSpPr>
                  <p:spPr>
                    <a:xfrm>
                      <a:off x="3483277" y="3306445"/>
                      <a:ext cx="34861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3904006" y="2543792"/>
                      <a:ext cx="175579" cy="152071"/>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364" name="Group 363"/>
                    <p:cNvGrpSpPr/>
                    <p:nvPr/>
                  </p:nvGrpSpPr>
                  <p:grpSpPr>
                    <a:xfrm>
                      <a:off x="2983085" y="2342186"/>
                      <a:ext cx="2137555" cy="1036070"/>
                      <a:chOff x="2983085" y="2342186"/>
                      <a:chExt cx="2305172" cy="1036070"/>
                    </a:xfrm>
                  </p:grpSpPr>
                  <p:cxnSp>
                    <p:nvCxnSpPr>
                      <p:cNvPr id="226" name="Straight Connector 225"/>
                      <p:cNvCxnSpPr/>
                      <p:nvPr/>
                    </p:nvCxnSpPr>
                    <p:spPr>
                      <a:xfrm flipV="1">
                        <a:off x="2983085" y="2405549"/>
                        <a:ext cx="2201753"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V="1">
                        <a:off x="2983085" y="3306445"/>
                        <a:ext cx="2201753"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5145550" y="2342186"/>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5227097" y="2342186"/>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a:off x="5145550" y="32430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a:off x="5227097" y="32430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2983085" y="3037330"/>
                        <a:ext cx="2201753"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H="1">
                        <a:off x="5145550" y="2973967"/>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H="1">
                        <a:off x="5227097" y="2973967"/>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2983085" y="2695863"/>
                        <a:ext cx="2201753"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a:off x="5145550" y="263250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H="1">
                        <a:off x="5227097" y="263250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15" name="Rectangle 214"/>
                    <p:cNvSpPr/>
                    <p:nvPr/>
                  </p:nvSpPr>
                  <p:spPr>
                    <a:xfrm>
                      <a:off x="3203726" y="2886692"/>
                      <a:ext cx="175579" cy="152071"/>
                    </a:xfrm>
                    <a:prstGeom prst="rect">
                      <a:avLst/>
                    </a:prstGeom>
                    <a:solidFill>
                      <a:srgbClr val="C0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16" name="Rectangle 215"/>
                    <p:cNvSpPr/>
                    <p:nvPr/>
                  </p:nvSpPr>
                  <p:spPr>
                    <a:xfrm>
                      <a:off x="3379305" y="3038763"/>
                      <a:ext cx="91301" cy="76036"/>
                    </a:xfrm>
                    <a:prstGeom prst="rect">
                      <a:avLst/>
                    </a:prstGeom>
                    <a:solidFill>
                      <a:srgbClr val="C0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347" name="Straight Arrow Connector 346"/>
                    <p:cNvCxnSpPr/>
                    <p:nvPr/>
                  </p:nvCxnSpPr>
                  <p:spPr>
                    <a:xfrm flipV="1">
                      <a:off x="3307698" y="3468654"/>
                      <a:ext cx="1321052"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48" name="TextBox 347"/>
                    <p:cNvSpPr txBox="1"/>
                    <p:nvPr/>
                  </p:nvSpPr>
                  <p:spPr>
                    <a:xfrm>
                      <a:off x="3744991" y="3388893"/>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TE</a:t>
                      </a:r>
                      <a:endParaRPr lang="en-US" sz="1400" b="1" dirty="0">
                        <a:solidFill>
                          <a:srgbClr val="000000"/>
                        </a:solidFill>
                        <a:latin typeface="Arial" charset="0"/>
                      </a:endParaRPr>
                    </a:p>
                  </p:txBody>
                </p:sp>
                <p:cxnSp>
                  <p:nvCxnSpPr>
                    <p:cNvPr id="349" name="Straight Arrow Connector 348"/>
                    <p:cNvCxnSpPr/>
                    <p:nvPr/>
                  </p:nvCxnSpPr>
                  <p:spPr>
                    <a:xfrm flipV="1">
                      <a:off x="3295466" y="3653442"/>
                      <a:ext cx="1828800"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0" name="TextBox 349"/>
                    <p:cNvSpPr txBox="1"/>
                    <p:nvPr/>
                  </p:nvSpPr>
                  <p:spPr>
                    <a:xfrm>
                      <a:off x="4270965" y="3623028"/>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TR</a:t>
                      </a:r>
                      <a:endParaRPr lang="en-US" sz="1400" b="1" dirty="0">
                        <a:solidFill>
                          <a:srgbClr val="000000"/>
                        </a:solidFill>
                        <a:latin typeface="Arial" charset="0"/>
                      </a:endParaRPr>
                    </a:p>
                  </p:txBody>
                </p:sp>
                <p:sp>
                  <p:nvSpPr>
                    <p:cNvPr id="332" name="TextBox 331"/>
                    <p:cNvSpPr txBox="1"/>
                    <p:nvPr/>
                  </p:nvSpPr>
                  <p:spPr>
                    <a:xfrm>
                      <a:off x="3304701" y="2057176"/>
                      <a:ext cx="352899" cy="307777"/>
                    </a:xfrm>
                    <a:prstGeom prst="rect">
                      <a:avLst/>
                    </a:prstGeom>
                    <a:noFill/>
                  </p:spPr>
                  <p:txBody>
                    <a:bodyPr wrap="square" rtlCol="0">
                      <a:spAutoFit/>
                    </a:bodyPr>
                    <a:lstStyle/>
                    <a:p>
                      <a:pPr fontAlgn="base">
                        <a:spcBef>
                          <a:spcPct val="0"/>
                        </a:spcBef>
                        <a:spcAft>
                          <a:spcPct val="0"/>
                        </a:spcAft>
                      </a:pPr>
                      <a:r>
                        <a:rPr lang="el-GR" sz="1400" b="1" i="1" dirty="0" smtClean="0">
                          <a:solidFill>
                            <a:srgbClr val="000000"/>
                          </a:solidFill>
                          <a:latin typeface="Arial" charset="0"/>
                        </a:rPr>
                        <a:t>α</a:t>
                      </a:r>
                      <a:endParaRPr lang="en-US" sz="1400" b="1" i="1" dirty="0">
                        <a:solidFill>
                          <a:srgbClr val="000000"/>
                        </a:solidFill>
                        <a:latin typeface="Arial" charset="0"/>
                      </a:endParaRPr>
                    </a:p>
                  </p:txBody>
                </p:sp>
                <p:sp>
                  <p:nvSpPr>
                    <p:cNvPr id="339" name="Rectangle 338"/>
                    <p:cNvSpPr/>
                    <p:nvPr/>
                  </p:nvSpPr>
                  <p:spPr>
                    <a:xfrm>
                      <a:off x="3007360" y="1853946"/>
                      <a:ext cx="2168144" cy="2219325"/>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nvGrpSpPr>
                  <p:cNvPr id="193" name="Group 192"/>
                  <p:cNvGrpSpPr/>
                  <p:nvPr/>
                </p:nvGrpSpPr>
                <p:grpSpPr>
                  <a:xfrm>
                    <a:off x="3136713" y="4164676"/>
                    <a:ext cx="1863912" cy="2122516"/>
                    <a:chOff x="3136713" y="4164676"/>
                    <a:chExt cx="1863912" cy="2122516"/>
                  </a:xfrm>
                </p:grpSpPr>
                <p:grpSp>
                  <p:nvGrpSpPr>
                    <p:cNvPr id="256" name="Group 301"/>
                    <p:cNvGrpSpPr/>
                    <p:nvPr/>
                  </p:nvGrpSpPr>
                  <p:grpSpPr>
                    <a:xfrm>
                      <a:off x="3742756" y="4164676"/>
                      <a:ext cx="1189634" cy="731520"/>
                      <a:chOff x="2146061" y="4465764"/>
                      <a:chExt cx="963714" cy="1672567"/>
                    </a:xfrm>
                  </p:grpSpPr>
                  <p:sp>
                    <p:nvSpPr>
                      <p:cNvPr id="257" name="Freeform 212"/>
                      <p:cNvSpPr>
                        <a:spLocks/>
                      </p:cNvSpPr>
                      <p:nvPr/>
                    </p:nvSpPr>
                    <p:spPr bwMode="auto">
                      <a:xfrm>
                        <a:off x="2146061" y="5293495"/>
                        <a:ext cx="327499" cy="224596"/>
                      </a:xfrm>
                      <a:custGeom>
                        <a:avLst/>
                        <a:gdLst/>
                        <a:ahLst/>
                        <a:cxnLst>
                          <a:cxn ang="0">
                            <a:pos x="10" y="317"/>
                          </a:cxn>
                          <a:cxn ang="0">
                            <a:pos x="24" y="317"/>
                          </a:cxn>
                          <a:cxn ang="0">
                            <a:pos x="39" y="312"/>
                          </a:cxn>
                          <a:cxn ang="0">
                            <a:pos x="54" y="303"/>
                          </a:cxn>
                          <a:cxn ang="0">
                            <a:pos x="68" y="298"/>
                          </a:cxn>
                          <a:cxn ang="0">
                            <a:pos x="83" y="288"/>
                          </a:cxn>
                          <a:cxn ang="0">
                            <a:pos x="98" y="278"/>
                          </a:cxn>
                          <a:cxn ang="0">
                            <a:pos x="112" y="273"/>
                          </a:cxn>
                          <a:cxn ang="0">
                            <a:pos x="127" y="269"/>
                          </a:cxn>
                          <a:cxn ang="0">
                            <a:pos x="141" y="264"/>
                          </a:cxn>
                          <a:cxn ang="0">
                            <a:pos x="156" y="264"/>
                          </a:cxn>
                          <a:cxn ang="0">
                            <a:pos x="171" y="264"/>
                          </a:cxn>
                          <a:cxn ang="0">
                            <a:pos x="185" y="264"/>
                          </a:cxn>
                          <a:cxn ang="0">
                            <a:pos x="200" y="269"/>
                          </a:cxn>
                          <a:cxn ang="0">
                            <a:pos x="215" y="273"/>
                          </a:cxn>
                          <a:cxn ang="0">
                            <a:pos x="229" y="283"/>
                          </a:cxn>
                          <a:cxn ang="0">
                            <a:pos x="244" y="298"/>
                          </a:cxn>
                          <a:cxn ang="0">
                            <a:pos x="258" y="312"/>
                          </a:cxn>
                          <a:cxn ang="0">
                            <a:pos x="278" y="337"/>
                          </a:cxn>
                          <a:cxn ang="0">
                            <a:pos x="293" y="361"/>
                          </a:cxn>
                          <a:cxn ang="0">
                            <a:pos x="302" y="386"/>
                          </a:cxn>
                          <a:cxn ang="0">
                            <a:pos x="317" y="405"/>
                          </a:cxn>
                          <a:cxn ang="0">
                            <a:pos x="332" y="410"/>
                          </a:cxn>
                          <a:cxn ang="0">
                            <a:pos x="346" y="400"/>
                          </a:cxn>
                          <a:cxn ang="0">
                            <a:pos x="361" y="371"/>
                          </a:cxn>
                          <a:cxn ang="0">
                            <a:pos x="375" y="342"/>
                          </a:cxn>
                          <a:cxn ang="0">
                            <a:pos x="380" y="317"/>
                          </a:cxn>
                          <a:cxn ang="0">
                            <a:pos x="390" y="298"/>
                          </a:cxn>
                          <a:cxn ang="0">
                            <a:pos x="395" y="269"/>
                          </a:cxn>
                          <a:cxn ang="0">
                            <a:pos x="405" y="249"/>
                          </a:cxn>
                          <a:cxn ang="0">
                            <a:pos x="410" y="229"/>
                          </a:cxn>
                          <a:cxn ang="0">
                            <a:pos x="429" y="200"/>
                          </a:cxn>
                          <a:cxn ang="0">
                            <a:pos x="439" y="190"/>
                          </a:cxn>
                          <a:cxn ang="0">
                            <a:pos x="453" y="190"/>
                          </a:cxn>
                          <a:cxn ang="0">
                            <a:pos x="468" y="195"/>
                          </a:cxn>
                          <a:cxn ang="0">
                            <a:pos x="483" y="190"/>
                          </a:cxn>
                          <a:cxn ang="0">
                            <a:pos x="502" y="171"/>
                          </a:cxn>
                          <a:cxn ang="0">
                            <a:pos x="507" y="142"/>
                          </a:cxn>
                          <a:cxn ang="0">
                            <a:pos x="517" y="117"/>
                          </a:cxn>
                          <a:cxn ang="0">
                            <a:pos x="522" y="78"/>
                          </a:cxn>
                          <a:cxn ang="0">
                            <a:pos x="531" y="54"/>
                          </a:cxn>
                          <a:cxn ang="0">
                            <a:pos x="536" y="15"/>
                          </a:cxn>
                        </a:cxnLst>
                        <a:rect l="0" t="0" r="r" b="b"/>
                        <a:pathLst>
                          <a:path w="541" h="410">
                            <a:moveTo>
                              <a:pt x="0" y="317"/>
                            </a:moveTo>
                            <a:lnTo>
                              <a:pt x="5" y="317"/>
                            </a:lnTo>
                            <a:lnTo>
                              <a:pt x="10" y="317"/>
                            </a:lnTo>
                            <a:lnTo>
                              <a:pt x="15" y="317"/>
                            </a:lnTo>
                            <a:lnTo>
                              <a:pt x="20" y="317"/>
                            </a:lnTo>
                            <a:lnTo>
                              <a:pt x="24" y="317"/>
                            </a:lnTo>
                            <a:lnTo>
                              <a:pt x="29" y="312"/>
                            </a:lnTo>
                            <a:lnTo>
                              <a:pt x="34" y="312"/>
                            </a:lnTo>
                            <a:lnTo>
                              <a:pt x="39" y="312"/>
                            </a:lnTo>
                            <a:lnTo>
                              <a:pt x="44" y="308"/>
                            </a:lnTo>
                            <a:lnTo>
                              <a:pt x="49" y="308"/>
                            </a:lnTo>
                            <a:lnTo>
                              <a:pt x="54" y="303"/>
                            </a:lnTo>
                            <a:lnTo>
                              <a:pt x="59" y="303"/>
                            </a:lnTo>
                            <a:lnTo>
                              <a:pt x="63" y="298"/>
                            </a:lnTo>
                            <a:lnTo>
                              <a:pt x="68" y="298"/>
                            </a:lnTo>
                            <a:lnTo>
                              <a:pt x="73" y="293"/>
                            </a:lnTo>
                            <a:lnTo>
                              <a:pt x="78" y="293"/>
                            </a:lnTo>
                            <a:lnTo>
                              <a:pt x="83" y="288"/>
                            </a:lnTo>
                            <a:lnTo>
                              <a:pt x="88" y="283"/>
                            </a:lnTo>
                            <a:lnTo>
                              <a:pt x="93" y="283"/>
                            </a:lnTo>
                            <a:lnTo>
                              <a:pt x="98" y="278"/>
                            </a:lnTo>
                            <a:lnTo>
                              <a:pt x="102" y="278"/>
                            </a:lnTo>
                            <a:lnTo>
                              <a:pt x="107" y="273"/>
                            </a:lnTo>
                            <a:lnTo>
                              <a:pt x="112" y="273"/>
                            </a:lnTo>
                            <a:lnTo>
                              <a:pt x="117" y="273"/>
                            </a:lnTo>
                            <a:lnTo>
                              <a:pt x="122" y="269"/>
                            </a:lnTo>
                            <a:lnTo>
                              <a:pt x="127" y="269"/>
                            </a:lnTo>
                            <a:lnTo>
                              <a:pt x="132" y="269"/>
                            </a:lnTo>
                            <a:lnTo>
                              <a:pt x="137" y="269"/>
                            </a:lnTo>
                            <a:lnTo>
                              <a:pt x="141" y="264"/>
                            </a:lnTo>
                            <a:lnTo>
                              <a:pt x="146" y="264"/>
                            </a:lnTo>
                            <a:lnTo>
                              <a:pt x="151" y="264"/>
                            </a:lnTo>
                            <a:lnTo>
                              <a:pt x="156" y="264"/>
                            </a:lnTo>
                            <a:lnTo>
                              <a:pt x="161" y="264"/>
                            </a:lnTo>
                            <a:lnTo>
                              <a:pt x="166" y="264"/>
                            </a:lnTo>
                            <a:lnTo>
                              <a:pt x="171" y="264"/>
                            </a:lnTo>
                            <a:lnTo>
                              <a:pt x="176" y="264"/>
                            </a:lnTo>
                            <a:lnTo>
                              <a:pt x="180" y="264"/>
                            </a:lnTo>
                            <a:lnTo>
                              <a:pt x="185" y="264"/>
                            </a:lnTo>
                            <a:lnTo>
                              <a:pt x="190" y="269"/>
                            </a:lnTo>
                            <a:lnTo>
                              <a:pt x="195" y="269"/>
                            </a:lnTo>
                            <a:lnTo>
                              <a:pt x="200" y="269"/>
                            </a:lnTo>
                            <a:lnTo>
                              <a:pt x="205" y="269"/>
                            </a:lnTo>
                            <a:lnTo>
                              <a:pt x="210" y="273"/>
                            </a:lnTo>
                            <a:lnTo>
                              <a:pt x="215" y="273"/>
                            </a:lnTo>
                            <a:lnTo>
                              <a:pt x="219" y="278"/>
                            </a:lnTo>
                            <a:lnTo>
                              <a:pt x="224" y="278"/>
                            </a:lnTo>
                            <a:lnTo>
                              <a:pt x="229" y="283"/>
                            </a:lnTo>
                            <a:lnTo>
                              <a:pt x="234" y="288"/>
                            </a:lnTo>
                            <a:lnTo>
                              <a:pt x="239" y="293"/>
                            </a:lnTo>
                            <a:lnTo>
                              <a:pt x="244" y="298"/>
                            </a:lnTo>
                            <a:lnTo>
                              <a:pt x="249" y="303"/>
                            </a:lnTo>
                            <a:lnTo>
                              <a:pt x="254" y="308"/>
                            </a:lnTo>
                            <a:lnTo>
                              <a:pt x="258" y="312"/>
                            </a:lnTo>
                            <a:lnTo>
                              <a:pt x="268" y="322"/>
                            </a:lnTo>
                            <a:lnTo>
                              <a:pt x="268" y="327"/>
                            </a:lnTo>
                            <a:lnTo>
                              <a:pt x="278" y="337"/>
                            </a:lnTo>
                            <a:lnTo>
                              <a:pt x="278" y="347"/>
                            </a:lnTo>
                            <a:lnTo>
                              <a:pt x="283" y="351"/>
                            </a:lnTo>
                            <a:lnTo>
                              <a:pt x="293" y="361"/>
                            </a:lnTo>
                            <a:lnTo>
                              <a:pt x="293" y="371"/>
                            </a:lnTo>
                            <a:lnTo>
                              <a:pt x="302" y="381"/>
                            </a:lnTo>
                            <a:lnTo>
                              <a:pt x="302" y="386"/>
                            </a:lnTo>
                            <a:lnTo>
                              <a:pt x="312" y="395"/>
                            </a:lnTo>
                            <a:lnTo>
                              <a:pt x="312" y="400"/>
                            </a:lnTo>
                            <a:lnTo>
                              <a:pt x="317" y="405"/>
                            </a:lnTo>
                            <a:lnTo>
                              <a:pt x="322" y="410"/>
                            </a:lnTo>
                            <a:lnTo>
                              <a:pt x="327" y="410"/>
                            </a:lnTo>
                            <a:lnTo>
                              <a:pt x="332" y="410"/>
                            </a:lnTo>
                            <a:lnTo>
                              <a:pt x="336" y="410"/>
                            </a:lnTo>
                            <a:lnTo>
                              <a:pt x="341" y="405"/>
                            </a:lnTo>
                            <a:lnTo>
                              <a:pt x="346" y="400"/>
                            </a:lnTo>
                            <a:lnTo>
                              <a:pt x="351" y="395"/>
                            </a:lnTo>
                            <a:lnTo>
                              <a:pt x="361" y="386"/>
                            </a:lnTo>
                            <a:lnTo>
                              <a:pt x="361" y="371"/>
                            </a:lnTo>
                            <a:lnTo>
                              <a:pt x="371" y="361"/>
                            </a:lnTo>
                            <a:lnTo>
                              <a:pt x="371" y="347"/>
                            </a:lnTo>
                            <a:lnTo>
                              <a:pt x="375" y="342"/>
                            </a:lnTo>
                            <a:lnTo>
                              <a:pt x="375" y="332"/>
                            </a:lnTo>
                            <a:lnTo>
                              <a:pt x="380" y="327"/>
                            </a:lnTo>
                            <a:lnTo>
                              <a:pt x="380" y="317"/>
                            </a:lnTo>
                            <a:lnTo>
                              <a:pt x="385" y="312"/>
                            </a:lnTo>
                            <a:lnTo>
                              <a:pt x="385" y="303"/>
                            </a:lnTo>
                            <a:lnTo>
                              <a:pt x="390" y="298"/>
                            </a:lnTo>
                            <a:lnTo>
                              <a:pt x="390" y="288"/>
                            </a:lnTo>
                            <a:lnTo>
                              <a:pt x="395" y="283"/>
                            </a:lnTo>
                            <a:lnTo>
                              <a:pt x="395" y="269"/>
                            </a:lnTo>
                            <a:lnTo>
                              <a:pt x="400" y="264"/>
                            </a:lnTo>
                            <a:lnTo>
                              <a:pt x="400" y="254"/>
                            </a:lnTo>
                            <a:lnTo>
                              <a:pt x="405" y="249"/>
                            </a:lnTo>
                            <a:lnTo>
                              <a:pt x="405" y="244"/>
                            </a:lnTo>
                            <a:lnTo>
                              <a:pt x="410" y="239"/>
                            </a:lnTo>
                            <a:lnTo>
                              <a:pt x="410" y="229"/>
                            </a:lnTo>
                            <a:lnTo>
                              <a:pt x="419" y="220"/>
                            </a:lnTo>
                            <a:lnTo>
                              <a:pt x="419" y="210"/>
                            </a:lnTo>
                            <a:lnTo>
                              <a:pt x="429" y="200"/>
                            </a:lnTo>
                            <a:lnTo>
                              <a:pt x="429" y="195"/>
                            </a:lnTo>
                            <a:lnTo>
                              <a:pt x="434" y="190"/>
                            </a:lnTo>
                            <a:lnTo>
                              <a:pt x="439" y="190"/>
                            </a:lnTo>
                            <a:lnTo>
                              <a:pt x="444" y="190"/>
                            </a:lnTo>
                            <a:lnTo>
                              <a:pt x="449" y="190"/>
                            </a:lnTo>
                            <a:lnTo>
                              <a:pt x="453" y="190"/>
                            </a:lnTo>
                            <a:lnTo>
                              <a:pt x="458" y="190"/>
                            </a:lnTo>
                            <a:lnTo>
                              <a:pt x="463" y="195"/>
                            </a:lnTo>
                            <a:lnTo>
                              <a:pt x="468" y="195"/>
                            </a:lnTo>
                            <a:lnTo>
                              <a:pt x="473" y="195"/>
                            </a:lnTo>
                            <a:lnTo>
                              <a:pt x="478" y="195"/>
                            </a:lnTo>
                            <a:lnTo>
                              <a:pt x="483" y="190"/>
                            </a:lnTo>
                            <a:lnTo>
                              <a:pt x="488" y="186"/>
                            </a:lnTo>
                            <a:lnTo>
                              <a:pt x="492" y="181"/>
                            </a:lnTo>
                            <a:lnTo>
                              <a:pt x="502" y="171"/>
                            </a:lnTo>
                            <a:lnTo>
                              <a:pt x="502" y="161"/>
                            </a:lnTo>
                            <a:lnTo>
                              <a:pt x="507" y="156"/>
                            </a:lnTo>
                            <a:lnTo>
                              <a:pt x="507" y="142"/>
                            </a:lnTo>
                            <a:lnTo>
                              <a:pt x="512" y="137"/>
                            </a:lnTo>
                            <a:lnTo>
                              <a:pt x="512" y="122"/>
                            </a:lnTo>
                            <a:lnTo>
                              <a:pt x="517" y="117"/>
                            </a:lnTo>
                            <a:lnTo>
                              <a:pt x="517" y="103"/>
                            </a:lnTo>
                            <a:lnTo>
                              <a:pt x="522" y="98"/>
                            </a:lnTo>
                            <a:lnTo>
                              <a:pt x="522" y="78"/>
                            </a:lnTo>
                            <a:lnTo>
                              <a:pt x="527" y="73"/>
                            </a:lnTo>
                            <a:lnTo>
                              <a:pt x="527" y="59"/>
                            </a:lnTo>
                            <a:lnTo>
                              <a:pt x="531" y="54"/>
                            </a:lnTo>
                            <a:lnTo>
                              <a:pt x="531" y="34"/>
                            </a:lnTo>
                            <a:lnTo>
                              <a:pt x="536" y="29"/>
                            </a:lnTo>
                            <a:lnTo>
                              <a:pt x="536" y="15"/>
                            </a:lnTo>
                            <a:lnTo>
                              <a:pt x="541" y="10"/>
                            </a:lnTo>
                            <a:lnTo>
                              <a:pt x="541" y="0"/>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258" name="Freeform 213"/>
                      <p:cNvSpPr>
                        <a:spLocks/>
                      </p:cNvSpPr>
                      <p:nvPr/>
                    </p:nvSpPr>
                    <p:spPr bwMode="auto">
                      <a:xfrm>
                        <a:off x="2473561" y="4465764"/>
                        <a:ext cx="191128" cy="1672567"/>
                      </a:xfrm>
                      <a:custGeom>
                        <a:avLst/>
                        <a:gdLst/>
                        <a:ahLst/>
                        <a:cxnLst>
                          <a:cxn ang="0">
                            <a:pos x="10" y="1498"/>
                          </a:cxn>
                          <a:cxn ang="0">
                            <a:pos x="20" y="1512"/>
                          </a:cxn>
                          <a:cxn ang="0">
                            <a:pos x="29" y="1537"/>
                          </a:cxn>
                          <a:cxn ang="0">
                            <a:pos x="34" y="1605"/>
                          </a:cxn>
                          <a:cxn ang="0">
                            <a:pos x="44" y="1668"/>
                          </a:cxn>
                          <a:cxn ang="0">
                            <a:pos x="49" y="1820"/>
                          </a:cxn>
                          <a:cxn ang="0">
                            <a:pos x="59" y="1927"/>
                          </a:cxn>
                          <a:cxn ang="0">
                            <a:pos x="64" y="2156"/>
                          </a:cxn>
                          <a:cxn ang="0">
                            <a:pos x="73" y="2283"/>
                          </a:cxn>
                          <a:cxn ang="0">
                            <a:pos x="78" y="2532"/>
                          </a:cxn>
                          <a:cxn ang="0">
                            <a:pos x="88" y="2654"/>
                          </a:cxn>
                          <a:cxn ang="0">
                            <a:pos x="93" y="2854"/>
                          </a:cxn>
                          <a:cxn ang="0">
                            <a:pos x="103" y="2942"/>
                          </a:cxn>
                          <a:cxn ang="0">
                            <a:pos x="107" y="3039"/>
                          </a:cxn>
                          <a:cxn ang="0">
                            <a:pos x="117" y="3049"/>
                          </a:cxn>
                          <a:cxn ang="0">
                            <a:pos x="122" y="2990"/>
                          </a:cxn>
                          <a:cxn ang="0">
                            <a:pos x="132" y="2903"/>
                          </a:cxn>
                          <a:cxn ang="0">
                            <a:pos x="137" y="2634"/>
                          </a:cxn>
                          <a:cxn ang="0">
                            <a:pos x="146" y="2444"/>
                          </a:cxn>
                          <a:cxn ang="0">
                            <a:pos x="151" y="2024"/>
                          </a:cxn>
                          <a:cxn ang="0">
                            <a:pos x="161" y="1785"/>
                          </a:cxn>
                          <a:cxn ang="0">
                            <a:pos x="166" y="1307"/>
                          </a:cxn>
                          <a:cxn ang="0">
                            <a:pos x="176" y="1068"/>
                          </a:cxn>
                          <a:cxn ang="0">
                            <a:pos x="181" y="634"/>
                          </a:cxn>
                          <a:cxn ang="0">
                            <a:pos x="190" y="439"/>
                          </a:cxn>
                          <a:cxn ang="0">
                            <a:pos x="195" y="151"/>
                          </a:cxn>
                          <a:cxn ang="0">
                            <a:pos x="205" y="53"/>
                          </a:cxn>
                          <a:cxn ang="0">
                            <a:pos x="210" y="0"/>
                          </a:cxn>
                          <a:cxn ang="0">
                            <a:pos x="215" y="53"/>
                          </a:cxn>
                          <a:cxn ang="0">
                            <a:pos x="224" y="146"/>
                          </a:cxn>
                          <a:cxn ang="0">
                            <a:pos x="229" y="434"/>
                          </a:cxn>
                          <a:cxn ang="0">
                            <a:pos x="239" y="624"/>
                          </a:cxn>
                          <a:cxn ang="0">
                            <a:pos x="244" y="1054"/>
                          </a:cxn>
                          <a:cxn ang="0">
                            <a:pos x="254" y="1298"/>
                          </a:cxn>
                          <a:cxn ang="0">
                            <a:pos x="259" y="1771"/>
                          </a:cxn>
                          <a:cxn ang="0">
                            <a:pos x="268" y="2010"/>
                          </a:cxn>
                          <a:cxn ang="0">
                            <a:pos x="273" y="2434"/>
                          </a:cxn>
                          <a:cxn ang="0">
                            <a:pos x="283" y="2625"/>
                          </a:cxn>
                          <a:cxn ang="0">
                            <a:pos x="288" y="2898"/>
                          </a:cxn>
                          <a:cxn ang="0">
                            <a:pos x="298" y="2990"/>
                          </a:cxn>
                          <a:cxn ang="0">
                            <a:pos x="302" y="3054"/>
                          </a:cxn>
                          <a:cxn ang="0">
                            <a:pos x="312" y="3034"/>
                          </a:cxn>
                        </a:cxnLst>
                        <a:rect l="0" t="0" r="r" b="b"/>
                        <a:pathLst>
                          <a:path w="317" h="3054">
                            <a:moveTo>
                              <a:pt x="0" y="1512"/>
                            </a:moveTo>
                            <a:lnTo>
                              <a:pt x="10" y="1502"/>
                            </a:lnTo>
                            <a:lnTo>
                              <a:pt x="10" y="1498"/>
                            </a:lnTo>
                            <a:lnTo>
                              <a:pt x="15" y="1498"/>
                            </a:lnTo>
                            <a:lnTo>
                              <a:pt x="20" y="1502"/>
                            </a:lnTo>
                            <a:lnTo>
                              <a:pt x="20" y="1512"/>
                            </a:lnTo>
                            <a:lnTo>
                              <a:pt x="25" y="1517"/>
                            </a:lnTo>
                            <a:lnTo>
                              <a:pt x="25" y="1532"/>
                            </a:lnTo>
                            <a:lnTo>
                              <a:pt x="29" y="1537"/>
                            </a:lnTo>
                            <a:lnTo>
                              <a:pt x="29" y="1561"/>
                            </a:lnTo>
                            <a:lnTo>
                              <a:pt x="34" y="1566"/>
                            </a:lnTo>
                            <a:lnTo>
                              <a:pt x="34" y="1605"/>
                            </a:lnTo>
                            <a:lnTo>
                              <a:pt x="39" y="1610"/>
                            </a:lnTo>
                            <a:lnTo>
                              <a:pt x="39" y="1663"/>
                            </a:lnTo>
                            <a:lnTo>
                              <a:pt x="44" y="1668"/>
                            </a:lnTo>
                            <a:lnTo>
                              <a:pt x="44" y="1737"/>
                            </a:lnTo>
                            <a:lnTo>
                              <a:pt x="49" y="1741"/>
                            </a:lnTo>
                            <a:lnTo>
                              <a:pt x="49" y="1820"/>
                            </a:lnTo>
                            <a:lnTo>
                              <a:pt x="54" y="1824"/>
                            </a:lnTo>
                            <a:lnTo>
                              <a:pt x="54" y="1922"/>
                            </a:lnTo>
                            <a:lnTo>
                              <a:pt x="59" y="1927"/>
                            </a:lnTo>
                            <a:lnTo>
                              <a:pt x="59" y="2034"/>
                            </a:lnTo>
                            <a:lnTo>
                              <a:pt x="64" y="2039"/>
                            </a:lnTo>
                            <a:lnTo>
                              <a:pt x="64" y="2156"/>
                            </a:lnTo>
                            <a:lnTo>
                              <a:pt x="68" y="2161"/>
                            </a:lnTo>
                            <a:lnTo>
                              <a:pt x="68" y="2278"/>
                            </a:lnTo>
                            <a:lnTo>
                              <a:pt x="73" y="2283"/>
                            </a:lnTo>
                            <a:lnTo>
                              <a:pt x="73" y="2405"/>
                            </a:lnTo>
                            <a:lnTo>
                              <a:pt x="78" y="2410"/>
                            </a:lnTo>
                            <a:lnTo>
                              <a:pt x="78" y="2532"/>
                            </a:lnTo>
                            <a:lnTo>
                              <a:pt x="83" y="2537"/>
                            </a:lnTo>
                            <a:lnTo>
                              <a:pt x="83" y="2649"/>
                            </a:lnTo>
                            <a:lnTo>
                              <a:pt x="88" y="2654"/>
                            </a:lnTo>
                            <a:lnTo>
                              <a:pt x="88" y="2756"/>
                            </a:lnTo>
                            <a:lnTo>
                              <a:pt x="93" y="2761"/>
                            </a:lnTo>
                            <a:lnTo>
                              <a:pt x="93" y="2854"/>
                            </a:lnTo>
                            <a:lnTo>
                              <a:pt x="98" y="2859"/>
                            </a:lnTo>
                            <a:lnTo>
                              <a:pt x="98" y="2937"/>
                            </a:lnTo>
                            <a:lnTo>
                              <a:pt x="103" y="2942"/>
                            </a:lnTo>
                            <a:lnTo>
                              <a:pt x="103" y="3000"/>
                            </a:lnTo>
                            <a:lnTo>
                              <a:pt x="107" y="3005"/>
                            </a:lnTo>
                            <a:lnTo>
                              <a:pt x="107" y="3039"/>
                            </a:lnTo>
                            <a:lnTo>
                              <a:pt x="112" y="3044"/>
                            </a:lnTo>
                            <a:lnTo>
                              <a:pt x="112" y="3054"/>
                            </a:lnTo>
                            <a:lnTo>
                              <a:pt x="117" y="3049"/>
                            </a:lnTo>
                            <a:lnTo>
                              <a:pt x="117" y="3039"/>
                            </a:lnTo>
                            <a:lnTo>
                              <a:pt x="122" y="3034"/>
                            </a:lnTo>
                            <a:lnTo>
                              <a:pt x="122" y="2990"/>
                            </a:lnTo>
                            <a:lnTo>
                              <a:pt x="127" y="2986"/>
                            </a:lnTo>
                            <a:lnTo>
                              <a:pt x="127" y="2908"/>
                            </a:lnTo>
                            <a:lnTo>
                              <a:pt x="132" y="2903"/>
                            </a:lnTo>
                            <a:lnTo>
                              <a:pt x="132" y="2786"/>
                            </a:lnTo>
                            <a:lnTo>
                              <a:pt x="137" y="2781"/>
                            </a:lnTo>
                            <a:lnTo>
                              <a:pt x="137" y="2634"/>
                            </a:lnTo>
                            <a:lnTo>
                              <a:pt x="142" y="2629"/>
                            </a:lnTo>
                            <a:lnTo>
                              <a:pt x="142" y="2449"/>
                            </a:lnTo>
                            <a:lnTo>
                              <a:pt x="146" y="2444"/>
                            </a:lnTo>
                            <a:lnTo>
                              <a:pt x="146" y="2244"/>
                            </a:lnTo>
                            <a:lnTo>
                              <a:pt x="151" y="2239"/>
                            </a:lnTo>
                            <a:lnTo>
                              <a:pt x="151" y="2024"/>
                            </a:lnTo>
                            <a:lnTo>
                              <a:pt x="156" y="2020"/>
                            </a:lnTo>
                            <a:lnTo>
                              <a:pt x="156" y="1790"/>
                            </a:lnTo>
                            <a:lnTo>
                              <a:pt x="161" y="1785"/>
                            </a:lnTo>
                            <a:lnTo>
                              <a:pt x="161" y="1546"/>
                            </a:lnTo>
                            <a:lnTo>
                              <a:pt x="166" y="1541"/>
                            </a:lnTo>
                            <a:lnTo>
                              <a:pt x="166" y="1307"/>
                            </a:lnTo>
                            <a:lnTo>
                              <a:pt x="171" y="1302"/>
                            </a:lnTo>
                            <a:lnTo>
                              <a:pt x="171" y="1073"/>
                            </a:lnTo>
                            <a:lnTo>
                              <a:pt x="176" y="1068"/>
                            </a:lnTo>
                            <a:lnTo>
                              <a:pt x="176" y="844"/>
                            </a:lnTo>
                            <a:lnTo>
                              <a:pt x="181" y="839"/>
                            </a:lnTo>
                            <a:lnTo>
                              <a:pt x="181" y="634"/>
                            </a:lnTo>
                            <a:lnTo>
                              <a:pt x="185" y="629"/>
                            </a:lnTo>
                            <a:lnTo>
                              <a:pt x="185" y="444"/>
                            </a:lnTo>
                            <a:lnTo>
                              <a:pt x="190" y="439"/>
                            </a:lnTo>
                            <a:lnTo>
                              <a:pt x="190" y="283"/>
                            </a:lnTo>
                            <a:lnTo>
                              <a:pt x="195" y="278"/>
                            </a:lnTo>
                            <a:lnTo>
                              <a:pt x="195" y="151"/>
                            </a:lnTo>
                            <a:lnTo>
                              <a:pt x="200" y="146"/>
                            </a:lnTo>
                            <a:lnTo>
                              <a:pt x="200" y="58"/>
                            </a:lnTo>
                            <a:lnTo>
                              <a:pt x="205" y="53"/>
                            </a:lnTo>
                            <a:lnTo>
                              <a:pt x="205" y="10"/>
                            </a:lnTo>
                            <a:lnTo>
                              <a:pt x="210" y="5"/>
                            </a:lnTo>
                            <a:lnTo>
                              <a:pt x="210" y="0"/>
                            </a:lnTo>
                            <a:lnTo>
                              <a:pt x="210" y="5"/>
                            </a:lnTo>
                            <a:lnTo>
                              <a:pt x="215" y="10"/>
                            </a:lnTo>
                            <a:lnTo>
                              <a:pt x="215" y="53"/>
                            </a:lnTo>
                            <a:lnTo>
                              <a:pt x="220" y="58"/>
                            </a:lnTo>
                            <a:lnTo>
                              <a:pt x="220" y="141"/>
                            </a:lnTo>
                            <a:lnTo>
                              <a:pt x="224" y="146"/>
                            </a:lnTo>
                            <a:lnTo>
                              <a:pt x="224" y="273"/>
                            </a:lnTo>
                            <a:lnTo>
                              <a:pt x="229" y="278"/>
                            </a:lnTo>
                            <a:lnTo>
                              <a:pt x="229" y="434"/>
                            </a:lnTo>
                            <a:lnTo>
                              <a:pt x="234" y="439"/>
                            </a:lnTo>
                            <a:lnTo>
                              <a:pt x="234" y="619"/>
                            </a:lnTo>
                            <a:lnTo>
                              <a:pt x="239" y="624"/>
                            </a:lnTo>
                            <a:lnTo>
                              <a:pt x="239" y="829"/>
                            </a:lnTo>
                            <a:lnTo>
                              <a:pt x="244" y="834"/>
                            </a:lnTo>
                            <a:lnTo>
                              <a:pt x="244" y="1054"/>
                            </a:lnTo>
                            <a:lnTo>
                              <a:pt x="249" y="1058"/>
                            </a:lnTo>
                            <a:lnTo>
                              <a:pt x="249" y="1293"/>
                            </a:lnTo>
                            <a:lnTo>
                              <a:pt x="254" y="1298"/>
                            </a:lnTo>
                            <a:lnTo>
                              <a:pt x="254" y="1532"/>
                            </a:lnTo>
                            <a:lnTo>
                              <a:pt x="259" y="1537"/>
                            </a:lnTo>
                            <a:lnTo>
                              <a:pt x="259" y="1771"/>
                            </a:lnTo>
                            <a:lnTo>
                              <a:pt x="263" y="1776"/>
                            </a:lnTo>
                            <a:lnTo>
                              <a:pt x="263" y="2005"/>
                            </a:lnTo>
                            <a:lnTo>
                              <a:pt x="268" y="2010"/>
                            </a:lnTo>
                            <a:lnTo>
                              <a:pt x="268" y="2229"/>
                            </a:lnTo>
                            <a:lnTo>
                              <a:pt x="273" y="2234"/>
                            </a:lnTo>
                            <a:lnTo>
                              <a:pt x="273" y="2434"/>
                            </a:lnTo>
                            <a:lnTo>
                              <a:pt x="278" y="2439"/>
                            </a:lnTo>
                            <a:lnTo>
                              <a:pt x="278" y="2620"/>
                            </a:lnTo>
                            <a:lnTo>
                              <a:pt x="283" y="2625"/>
                            </a:lnTo>
                            <a:lnTo>
                              <a:pt x="283" y="2776"/>
                            </a:lnTo>
                            <a:lnTo>
                              <a:pt x="288" y="2781"/>
                            </a:lnTo>
                            <a:lnTo>
                              <a:pt x="288" y="2898"/>
                            </a:lnTo>
                            <a:lnTo>
                              <a:pt x="293" y="2903"/>
                            </a:lnTo>
                            <a:lnTo>
                              <a:pt x="293" y="2986"/>
                            </a:lnTo>
                            <a:lnTo>
                              <a:pt x="298" y="2990"/>
                            </a:lnTo>
                            <a:lnTo>
                              <a:pt x="298" y="3034"/>
                            </a:lnTo>
                            <a:lnTo>
                              <a:pt x="302" y="3039"/>
                            </a:lnTo>
                            <a:lnTo>
                              <a:pt x="302" y="3054"/>
                            </a:lnTo>
                            <a:lnTo>
                              <a:pt x="307" y="3049"/>
                            </a:lnTo>
                            <a:lnTo>
                              <a:pt x="307" y="3039"/>
                            </a:lnTo>
                            <a:lnTo>
                              <a:pt x="312" y="3034"/>
                            </a:lnTo>
                            <a:lnTo>
                              <a:pt x="312" y="3000"/>
                            </a:lnTo>
                            <a:lnTo>
                              <a:pt x="317" y="2995"/>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259" name="Freeform 214"/>
                      <p:cNvSpPr>
                        <a:spLocks/>
                      </p:cNvSpPr>
                      <p:nvPr/>
                    </p:nvSpPr>
                    <p:spPr bwMode="auto">
                      <a:xfrm>
                        <a:off x="2664688" y="5286058"/>
                        <a:ext cx="281009" cy="820294"/>
                      </a:xfrm>
                      <a:custGeom>
                        <a:avLst/>
                        <a:gdLst/>
                        <a:ahLst/>
                        <a:cxnLst>
                          <a:cxn ang="0">
                            <a:pos x="5" y="1439"/>
                          </a:cxn>
                          <a:cxn ang="0">
                            <a:pos x="10" y="1268"/>
                          </a:cxn>
                          <a:cxn ang="0">
                            <a:pos x="20" y="1156"/>
                          </a:cxn>
                          <a:cxn ang="0">
                            <a:pos x="24" y="917"/>
                          </a:cxn>
                          <a:cxn ang="0">
                            <a:pos x="34" y="785"/>
                          </a:cxn>
                          <a:cxn ang="0">
                            <a:pos x="39" y="546"/>
                          </a:cxn>
                          <a:cxn ang="0">
                            <a:pos x="49" y="429"/>
                          </a:cxn>
                          <a:cxn ang="0">
                            <a:pos x="54" y="243"/>
                          </a:cxn>
                          <a:cxn ang="0">
                            <a:pos x="63" y="165"/>
                          </a:cxn>
                          <a:cxn ang="0">
                            <a:pos x="68" y="68"/>
                          </a:cxn>
                          <a:cxn ang="0">
                            <a:pos x="78" y="29"/>
                          </a:cxn>
                          <a:cxn ang="0">
                            <a:pos x="88" y="0"/>
                          </a:cxn>
                          <a:cxn ang="0">
                            <a:pos x="102" y="29"/>
                          </a:cxn>
                          <a:cxn ang="0">
                            <a:pos x="112" y="53"/>
                          </a:cxn>
                          <a:cxn ang="0">
                            <a:pos x="117" y="92"/>
                          </a:cxn>
                          <a:cxn ang="0">
                            <a:pos x="127" y="122"/>
                          </a:cxn>
                          <a:cxn ang="0">
                            <a:pos x="132" y="156"/>
                          </a:cxn>
                          <a:cxn ang="0">
                            <a:pos x="141" y="175"/>
                          </a:cxn>
                          <a:cxn ang="0">
                            <a:pos x="151" y="200"/>
                          </a:cxn>
                          <a:cxn ang="0">
                            <a:pos x="166" y="209"/>
                          </a:cxn>
                          <a:cxn ang="0">
                            <a:pos x="180" y="204"/>
                          </a:cxn>
                          <a:cxn ang="0">
                            <a:pos x="195" y="204"/>
                          </a:cxn>
                          <a:cxn ang="0">
                            <a:pos x="210" y="209"/>
                          </a:cxn>
                          <a:cxn ang="0">
                            <a:pos x="229" y="229"/>
                          </a:cxn>
                          <a:cxn ang="0">
                            <a:pos x="239" y="268"/>
                          </a:cxn>
                          <a:cxn ang="0">
                            <a:pos x="249" y="287"/>
                          </a:cxn>
                          <a:cxn ang="0">
                            <a:pos x="254" y="312"/>
                          </a:cxn>
                          <a:cxn ang="0">
                            <a:pos x="263" y="336"/>
                          </a:cxn>
                          <a:cxn ang="0">
                            <a:pos x="268" y="361"/>
                          </a:cxn>
                          <a:cxn ang="0">
                            <a:pos x="283" y="385"/>
                          </a:cxn>
                          <a:cxn ang="0">
                            <a:pos x="293" y="414"/>
                          </a:cxn>
                          <a:cxn ang="0">
                            <a:pos x="307" y="424"/>
                          </a:cxn>
                          <a:cxn ang="0">
                            <a:pos x="322" y="419"/>
                          </a:cxn>
                          <a:cxn ang="0">
                            <a:pos x="341" y="400"/>
                          </a:cxn>
                          <a:cxn ang="0">
                            <a:pos x="351" y="375"/>
                          </a:cxn>
                          <a:cxn ang="0">
                            <a:pos x="366" y="351"/>
                          </a:cxn>
                          <a:cxn ang="0">
                            <a:pos x="385" y="326"/>
                          </a:cxn>
                          <a:cxn ang="0">
                            <a:pos x="395" y="312"/>
                          </a:cxn>
                          <a:cxn ang="0">
                            <a:pos x="410" y="297"/>
                          </a:cxn>
                          <a:cxn ang="0">
                            <a:pos x="424" y="287"/>
                          </a:cxn>
                          <a:cxn ang="0">
                            <a:pos x="439" y="283"/>
                          </a:cxn>
                          <a:cxn ang="0">
                            <a:pos x="453" y="278"/>
                          </a:cxn>
                        </a:cxnLst>
                        <a:rect l="0" t="0" r="r" b="b"/>
                        <a:pathLst>
                          <a:path w="463" h="1497">
                            <a:moveTo>
                              <a:pt x="0" y="1497"/>
                            </a:moveTo>
                            <a:lnTo>
                              <a:pt x="0" y="1444"/>
                            </a:lnTo>
                            <a:lnTo>
                              <a:pt x="5" y="1439"/>
                            </a:lnTo>
                            <a:lnTo>
                              <a:pt x="5" y="1361"/>
                            </a:lnTo>
                            <a:lnTo>
                              <a:pt x="10" y="1356"/>
                            </a:lnTo>
                            <a:lnTo>
                              <a:pt x="10" y="1268"/>
                            </a:lnTo>
                            <a:lnTo>
                              <a:pt x="15" y="1263"/>
                            </a:lnTo>
                            <a:lnTo>
                              <a:pt x="15" y="1161"/>
                            </a:lnTo>
                            <a:lnTo>
                              <a:pt x="20" y="1156"/>
                            </a:lnTo>
                            <a:lnTo>
                              <a:pt x="20" y="1039"/>
                            </a:lnTo>
                            <a:lnTo>
                              <a:pt x="24" y="1034"/>
                            </a:lnTo>
                            <a:lnTo>
                              <a:pt x="24" y="917"/>
                            </a:lnTo>
                            <a:lnTo>
                              <a:pt x="29" y="912"/>
                            </a:lnTo>
                            <a:lnTo>
                              <a:pt x="29" y="790"/>
                            </a:lnTo>
                            <a:lnTo>
                              <a:pt x="34" y="785"/>
                            </a:lnTo>
                            <a:lnTo>
                              <a:pt x="34" y="668"/>
                            </a:lnTo>
                            <a:lnTo>
                              <a:pt x="39" y="663"/>
                            </a:lnTo>
                            <a:lnTo>
                              <a:pt x="39" y="546"/>
                            </a:lnTo>
                            <a:lnTo>
                              <a:pt x="44" y="541"/>
                            </a:lnTo>
                            <a:lnTo>
                              <a:pt x="44" y="434"/>
                            </a:lnTo>
                            <a:lnTo>
                              <a:pt x="49" y="429"/>
                            </a:lnTo>
                            <a:lnTo>
                              <a:pt x="49" y="331"/>
                            </a:lnTo>
                            <a:lnTo>
                              <a:pt x="54" y="326"/>
                            </a:lnTo>
                            <a:lnTo>
                              <a:pt x="54" y="243"/>
                            </a:lnTo>
                            <a:lnTo>
                              <a:pt x="59" y="239"/>
                            </a:lnTo>
                            <a:lnTo>
                              <a:pt x="59" y="170"/>
                            </a:lnTo>
                            <a:lnTo>
                              <a:pt x="63" y="165"/>
                            </a:lnTo>
                            <a:lnTo>
                              <a:pt x="63" y="112"/>
                            </a:lnTo>
                            <a:lnTo>
                              <a:pt x="68" y="107"/>
                            </a:lnTo>
                            <a:lnTo>
                              <a:pt x="68" y="68"/>
                            </a:lnTo>
                            <a:lnTo>
                              <a:pt x="73" y="63"/>
                            </a:lnTo>
                            <a:lnTo>
                              <a:pt x="73" y="34"/>
                            </a:lnTo>
                            <a:lnTo>
                              <a:pt x="78" y="29"/>
                            </a:lnTo>
                            <a:lnTo>
                              <a:pt x="78" y="14"/>
                            </a:lnTo>
                            <a:lnTo>
                              <a:pt x="88" y="4"/>
                            </a:lnTo>
                            <a:lnTo>
                              <a:pt x="88" y="0"/>
                            </a:lnTo>
                            <a:lnTo>
                              <a:pt x="93" y="4"/>
                            </a:lnTo>
                            <a:lnTo>
                              <a:pt x="102" y="14"/>
                            </a:lnTo>
                            <a:lnTo>
                              <a:pt x="102" y="29"/>
                            </a:lnTo>
                            <a:lnTo>
                              <a:pt x="107" y="34"/>
                            </a:lnTo>
                            <a:lnTo>
                              <a:pt x="107" y="48"/>
                            </a:lnTo>
                            <a:lnTo>
                              <a:pt x="112" y="53"/>
                            </a:lnTo>
                            <a:lnTo>
                              <a:pt x="112" y="68"/>
                            </a:lnTo>
                            <a:lnTo>
                              <a:pt x="117" y="73"/>
                            </a:lnTo>
                            <a:lnTo>
                              <a:pt x="117" y="92"/>
                            </a:lnTo>
                            <a:lnTo>
                              <a:pt x="122" y="97"/>
                            </a:lnTo>
                            <a:lnTo>
                              <a:pt x="122" y="117"/>
                            </a:lnTo>
                            <a:lnTo>
                              <a:pt x="127" y="122"/>
                            </a:lnTo>
                            <a:lnTo>
                              <a:pt x="127" y="136"/>
                            </a:lnTo>
                            <a:lnTo>
                              <a:pt x="132" y="141"/>
                            </a:lnTo>
                            <a:lnTo>
                              <a:pt x="132" y="156"/>
                            </a:lnTo>
                            <a:lnTo>
                              <a:pt x="137" y="161"/>
                            </a:lnTo>
                            <a:lnTo>
                              <a:pt x="137" y="170"/>
                            </a:lnTo>
                            <a:lnTo>
                              <a:pt x="141" y="175"/>
                            </a:lnTo>
                            <a:lnTo>
                              <a:pt x="141" y="185"/>
                            </a:lnTo>
                            <a:lnTo>
                              <a:pt x="151" y="195"/>
                            </a:lnTo>
                            <a:lnTo>
                              <a:pt x="151" y="200"/>
                            </a:lnTo>
                            <a:lnTo>
                              <a:pt x="156" y="204"/>
                            </a:lnTo>
                            <a:lnTo>
                              <a:pt x="161" y="209"/>
                            </a:lnTo>
                            <a:lnTo>
                              <a:pt x="166" y="209"/>
                            </a:lnTo>
                            <a:lnTo>
                              <a:pt x="171" y="209"/>
                            </a:lnTo>
                            <a:lnTo>
                              <a:pt x="176" y="209"/>
                            </a:lnTo>
                            <a:lnTo>
                              <a:pt x="180" y="204"/>
                            </a:lnTo>
                            <a:lnTo>
                              <a:pt x="185" y="204"/>
                            </a:lnTo>
                            <a:lnTo>
                              <a:pt x="190" y="204"/>
                            </a:lnTo>
                            <a:lnTo>
                              <a:pt x="195" y="204"/>
                            </a:lnTo>
                            <a:lnTo>
                              <a:pt x="200" y="204"/>
                            </a:lnTo>
                            <a:lnTo>
                              <a:pt x="205" y="204"/>
                            </a:lnTo>
                            <a:lnTo>
                              <a:pt x="210" y="209"/>
                            </a:lnTo>
                            <a:lnTo>
                              <a:pt x="215" y="214"/>
                            </a:lnTo>
                            <a:lnTo>
                              <a:pt x="219" y="219"/>
                            </a:lnTo>
                            <a:lnTo>
                              <a:pt x="229" y="229"/>
                            </a:lnTo>
                            <a:lnTo>
                              <a:pt x="229" y="243"/>
                            </a:lnTo>
                            <a:lnTo>
                              <a:pt x="239" y="253"/>
                            </a:lnTo>
                            <a:lnTo>
                              <a:pt x="239" y="268"/>
                            </a:lnTo>
                            <a:lnTo>
                              <a:pt x="244" y="273"/>
                            </a:lnTo>
                            <a:lnTo>
                              <a:pt x="244" y="283"/>
                            </a:lnTo>
                            <a:lnTo>
                              <a:pt x="249" y="287"/>
                            </a:lnTo>
                            <a:lnTo>
                              <a:pt x="249" y="297"/>
                            </a:lnTo>
                            <a:lnTo>
                              <a:pt x="254" y="302"/>
                            </a:lnTo>
                            <a:lnTo>
                              <a:pt x="254" y="312"/>
                            </a:lnTo>
                            <a:lnTo>
                              <a:pt x="258" y="317"/>
                            </a:lnTo>
                            <a:lnTo>
                              <a:pt x="258" y="331"/>
                            </a:lnTo>
                            <a:lnTo>
                              <a:pt x="263" y="336"/>
                            </a:lnTo>
                            <a:lnTo>
                              <a:pt x="263" y="346"/>
                            </a:lnTo>
                            <a:lnTo>
                              <a:pt x="268" y="351"/>
                            </a:lnTo>
                            <a:lnTo>
                              <a:pt x="268" y="361"/>
                            </a:lnTo>
                            <a:lnTo>
                              <a:pt x="273" y="365"/>
                            </a:lnTo>
                            <a:lnTo>
                              <a:pt x="273" y="375"/>
                            </a:lnTo>
                            <a:lnTo>
                              <a:pt x="283" y="385"/>
                            </a:lnTo>
                            <a:lnTo>
                              <a:pt x="283" y="400"/>
                            </a:lnTo>
                            <a:lnTo>
                              <a:pt x="293" y="409"/>
                            </a:lnTo>
                            <a:lnTo>
                              <a:pt x="293" y="414"/>
                            </a:lnTo>
                            <a:lnTo>
                              <a:pt x="297" y="419"/>
                            </a:lnTo>
                            <a:lnTo>
                              <a:pt x="302" y="424"/>
                            </a:lnTo>
                            <a:lnTo>
                              <a:pt x="307" y="424"/>
                            </a:lnTo>
                            <a:lnTo>
                              <a:pt x="312" y="424"/>
                            </a:lnTo>
                            <a:lnTo>
                              <a:pt x="317" y="424"/>
                            </a:lnTo>
                            <a:lnTo>
                              <a:pt x="322" y="419"/>
                            </a:lnTo>
                            <a:lnTo>
                              <a:pt x="327" y="414"/>
                            </a:lnTo>
                            <a:lnTo>
                              <a:pt x="332" y="409"/>
                            </a:lnTo>
                            <a:lnTo>
                              <a:pt x="341" y="400"/>
                            </a:lnTo>
                            <a:lnTo>
                              <a:pt x="341" y="395"/>
                            </a:lnTo>
                            <a:lnTo>
                              <a:pt x="351" y="385"/>
                            </a:lnTo>
                            <a:lnTo>
                              <a:pt x="351" y="375"/>
                            </a:lnTo>
                            <a:lnTo>
                              <a:pt x="356" y="370"/>
                            </a:lnTo>
                            <a:lnTo>
                              <a:pt x="366" y="361"/>
                            </a:lnTo>
                            <a:lnTo>
                              <a:pt x="366" y="351"/>
                            </a:lnTo>
                            <a:lnTo>
                              <a:pt x="375" y="341"/>
                            </a:lnTo>
                            <a:lnTo>
                              <a:pt x="375" y="336"/>
                            </a:lnTo>
                            <a:lnTo>
                              <a:pt x="385" y="326"/>
                            </a:lnTo>
                            <a:lnTo>
                              <a:pt x="385" y="322"/>
                            </a:lnTo>
                            <a:lnTo>
                              <a:pt x="390" y="317"/>
                            </a:lnTo>
                            <a:lnTo>
                              <a:pt x="395" y="312"/>
                            </a:lnTo>
                            <a:lnTo>
                              <a:pt x="400" y="307"/>
                            </a:lnTo>
                            <a:lnTo>
                              <a:pt x="405" y="302"/>
                            </a:lnTo>
                            <a:lnTo>
                              <a:pt x="410" y="297"/>
                            </a:lnTo>
                            <a:lnTo>
                              <a:pt x="414" y="292"/>
                            </a:lnTo>
                            <a:lnTo>
                              <a:pt x="419" y="292"/>
                            </a:lnTo>
                            <a:lnTo>
                              <a:pt x="424" y="287"/>
                            </a:lnTo>
                            <a:lnTo>
                              <a:pt x="429" y="287"/>
                            </a:lnTo>
                            <a:lnTo>
                              <a:pt x="434" y="283"/>
                            </a:lnTo>
                            <a:lnTo>
                              <a:pt x="439" y="283"/>
                            </a:lnTo>
                            <a:lnTo>
                              <a:pt x="444" y="283"/>
                            </a:lnTo>
                            <a:lnTo>
                              <a:pt x="449" y="283"/>
                            </a:lnTo>
                            <a:lnTo>
                              <a:pt x="453" y="278"/>
                            </a:lnTo>
                            <a:lnTo>
                              <a:pt x="458" y="278"/>
                            </a:lnTo>
                            <a:lnTo>
                              <a:pt x="463" y="278"/>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260" name="Freeform 215"/>
                      <p:cNvSpPr>
                        <a:spLocks/>
                      </p:cNvSpPr>
                      <p:nvPr/>
                    </p:nvSpPr>
                    <p:spPr bwMode="auto">
                      <a:xfrm>
                        <a:off x="2945697" y="5438516"/>
                        <a:ext cx="164078" cy="29004"/>
                      </a:xfrm>
                      <a:custGeom>
                        <a:avLst/>
                        <a:gdLst/>
                        <a:ahLst/>
                        <a:cxnLst>
                          <a:cxn ang="0">
                            <a:pos x="10" y="0"/>
                          </a:cxn>
                          <a:cxn ang="0">
                            <a:pos x="25" y="0"/>
                          </a:cxn>
                          <a:cxn ang="0">
                            <a:pos x="39" y="5"/>
                          </a:cxn>
                          <a:cxn ang="0">
                            <a:pos x="54" y="5"/>
                          </a:cxn>
                          <a:cxn ang="0">
                            <a:pos x="68" y="9"/>
                          </a:cxn>
                          <a:cxn ang="0">
                            <a:pos x="83" y="19"/>
                          </a:cxn>
                          <a:cxn ang="0">
                            <a:pos x="98" y="29"/>
                          </a:cxn>
                          <a:cxn ang="0">
                            <a:pos x="112" y="34"/>
                          </a:cxn>
                          <a:cxn ang="0">
                            <a:pos x="127" y="44"/>
                          </a:cxn>
                          <a:cxn ang="0">
                            <a:pos x="142" y="48"/>
                          </a:cxn>
                          <a:cxn ang="0">
                            <a:pos x="156" y="53"/>
                          </a:cxn>
                          <a:cxn ang="0">
                            <a:pos x="171" y="53"/>
                          </a:cxn>
                          <a:cxn ang="0">
                            <a:pos x="185" y="53"/>
                          </a:cxn>
                          <a:cxn ang="0">
                            <a:pos x="200" y="48"/>
                          </a:cxn>
                          <a:cxn ang="0">
                            <a:pos x="215" y="44"/>
                          </a:cxn>
                          <a:cxn ang="0">
                            <a:pos x="229" y="39"/>
                          </a:cxn>
                          <a:cxn ang="0">
                            <a:pos x="244" y="39"/>
                          </a:cxn>
                          <a:cxn ang="0">
                            <a:pos x="259" y="34"/>
                          </a:cxn>
                          <a:cxn ang="0">
                            <a:pos x="273" y="34"/>
                          </a:cxn>
                          <a:cxn ang="0">
                            <a:pos x="288" y="34"/>
                          </a:cxn>
                          <a:cxn ang="0">
                            <a:pos x="302" y="34"/>
                          </a:cxn>
                          <a:cxn ang="0">
                            <a:pos x="317" y="34"/>
                          </a:cxn>
                          <a:cxn ang="0">
                            <a:pos x="332" y="34"/>
                          </a:cxn>
                          <a:cxn ang="0">
                            <a:pos x="346" y="34"/>
                          </a:cxn>
                          <a:cxn ang="0">
                            <a:pos x="361" y="34"/>
                          </a:cxn>
                          <a:cxn ang="0">
                            <a:pos x="376" y="34"/>
                          </a:cxn>
                          <a:cxn ang="0">
                            <a:pos x="390" y="34"/>
                          </a:cxn>
                          <a:cxn ang="0">
                            <a:pos x="405" y="34"/>
                          </a:cxn>
                          <a:cxn ang="0">
                            <a:pos x="419" y="34"/>
                          </a:cxn>
                          <a:cxn ang="0">
                            <a:pos x="434" y="34"/>
                          </a:cxn>
                          <a:cxn ang="0">
                            <a:pos x="449" y="34"/>
                          </a:cxn>
                          <a:cxn ang="0">
                            <a:pos x="463" y="34"/>
                          </a:cxn>
                          <a:cxn ang="0">
                            <a:pos x="478" y="34"/>
                          </a:cxn>
                          <a:cxn ang="0">
                            <a:pos x="493" y="34"/>
                          </a:cxn>
                          <a:cxn ang="0">
                            <a:pos x="507" y="34"/>
                          </a:cxn>
                          <a:cxn ang="0">
                            <a:pos x="522" y="34"/>
                          </a:cxn>
                          <a:cxn ang="0">
                            <a:pos x="536" y="34"/>
                          </a:cxn>
                          <a:cxn ang="0">
                            <a:pos x="551" y="34"/>
                          </a:cxn>
                          <a:cxn ang="0">
                            <a:pos x="566" y="34"/>
                          </a:cxn>
                          <a:cxn ang="0">
                            <a:pos x="580" y="34"/>
                          </a:cxn>
                          <a:cxn ang="0">
                            <a:pos x="595" y="34"/>
                          </a:cxn>
                          <a:cxn ang="0">
                            <a:pos x="610" y="34"/>
                          </a:cxn>
                        </a:cxnLst>
                        <a:rect l="0" t="0" r="r" b="b"/>
                        <a:pathLst>
                          <a:path w="619" h="53">
                            <a:moveTo>
                              <a:pt x="0" y="0"/>
                            </a:moveTo>
                            <a:lnTo>
                              <a:pt x="5" y="0"/>
                            </a:lnTo>
                            <a:lnTo>
                              <a:pt x="10" y="0"/>
                            </a:lnTo>
                            <a:lnTo>
                              <a:pt x="15" y="0"/>
                            </a:lnTo>
                            <a:lnTo>
                              <a:pt x="20" y="0"/>
                            </a:lnTo>
                            <a:lnTo>
                              <a:pt x="25" y="0"/>
                            </a:lnTo>
                            <a:lnTo>
                              <a:pt x="29" y="0"/>
                            </a:lnTo>
                            <a:lnTo>
                              <a:pt x="34" y="0"/>
                            </a:lnTo>
                            <a:lnTo>
                              <a:pt x="39" y="5"/>
                            </a:lnTo>
                            <a:lnTo>
                              <a:pt x="44" y="5"/>
                            </a:lnTo>
                            <a:lnTo>
                              <a:pt x="49" y="5"/>
                            </a:lnTo>
                            <a:lnTo>
                              <a:pt x="54" y="5"/>
                            </a:lnTo>
                            <a:lnTo>
                              <a:pt x="59" y="9"/>
                            </a:lnTo>
                            <a:lnTo>
                              <a:pt x="64" y="9"/>
                            </a:lnTo>
                            <a:lnTo>
                              <a:pt x="68" y="9"/>
                            </a:lnTo>
                            <a:lnTo>
                              <a:pt x="73" y="14"/>
                            </a:lnTo>
                            <a:lnTo>
                              <a:pt x="78" y="14"/>
                            </a:lnTo>
                            <a:lnTo>
                              <a:pt x="83" y="19"/>
                            </a:lnTo>
                            <a:lnTo>
                              <a:pt x="88" y="19"/>
                            </a:lnTo>
                            <a:lnTo>
                              <a:pt x="93" y="24"/>
                            </a:lnTo>
                            <a:lnTo>
                              <a:pt x="98" y="29"/>
                            </a:lnTo>
                            <a:lnTo>
                              <a:pt x="103" y="29"/>
                            </a:lnTo>
                            <a:lnTo>
                              <a:pt x="107" y="34"/>
                            </a:lnTo>
                            <a:lnTo>
                              <a:pt x="112" y="34"/>
                            </a:lnTo>
                            <a:lnTo>
                              <a:pt x="117" y="39"/>
                            </a:lnTo>
                            <a:lnTo>
                              <a:pt x="122" y="39"/>
                            </a:lnTo>
                            <a:lnTo>
                              <a:pt x="127" y="44"/>
                            </a:lnTo>
                            <a:lnTo>
                              <a:pt x="132" y="44"/>
                            </a:lnTo>
                            <a:lnTo>
                              <a:pt x="137" y="48"/>
                            </a:lnTo>
                            <a:lnTo>
                              <a:pt x="142" y="48"/>
                            </a:lnTo>
                            <a:lnTo>
                              <a:pt x="146" y="48"/>
                            </a:lnTo>
                            <a:lnTo>
                              <a:pt x="151" y="53"/>
                            </a:lnTo>
                            <a:lnTo>
                              <a:pt x="156" y="53"/>
                            </a:lnTo>
                            <a:lnTo>
                              <a:pt x="161" y="53"/>
                            </a:lnTo>
                            <a:lnTo>
                              <a:pt x="166" y="53"/>
                            </a:lnTo>
                            <a:lnTo>
                              <a:pt x="171" y="53"/>
                            </a:lnTo>
                            <a:lnTo>
                              <a:pt x="176" y="53"/>
                            </a:lnTo>
                            <a:lnTo>
                              <a:pt x="181" y="53"/>
                            </a:lnTo>
                            <a:lnTo>
                              <a:pt x="185" y="53"/>
                            </a:lnTo>
                            <a:lnTo>
                              <a:pt x="190" y="48"/>
                            </a:lnTo>
                            <a:lnTo>
                              <a:pt x="195" y="48"/>
                            </a:lnTo>
                            <a:lnTo>
                              <a:pt x="200" y="48"/>
                            </a:lnTo>
                            <a:lnTo>
                              <a:pt x="205" y="48"/>
                            </a:lnTo>
                            <a:lnTo>
                              <a:pt x="210" y="44"/>
                            </a:lnTo>
                            <a:lnTo>
                              <a:pt x="215" y="44"/>
                            </a:lnTo>
                            <a:lnTo>
                              <a:pt x="220" y="44"/>
                            </a:lnTo>
                            <a:lnTo>
                              <a:pt x="224" y="44"/>
                            </a:lnTo>
                            <a:lnTo>
                              <a:pt x="229" y="39"/>
                            </a:lnTo>
                            <a:lnTo>
                              <a:pt x="234" y="39"/>
                            </a:lnTo>
                            <a:lnTo>
                              <a:pt x="239" y="39"/>
                            </a:lnTo>
                            <a:lnTo>
                              <a:pt x="244" y="39"/>
                            </a:lnTo>
                            <a:lnTo>
                              <a:pt x="249" y="39"/>
                            </a:lnTo>
                            <a:lnTo>
                              <a:pt x="254" y="34"/>
                            </a:lnTo>
                            <a:lnTo>
                              <a:pt x="259" y="34"/>
                            </a:lnTo>
                            <a:lnTo>
                              <a:pt x="263" y="34"/>
                            </a:lnTo>
                            <a:lnTo>
                              <a:pt x="268" y="34"/>
                            </a:lnTo>
                            <a:lnTo>
                              <a:pt x="273" y="34"/>
                            </a:lnTo>
                            <a:lnTo>
                              <a:pt x="278" y="34"/>
                            </a:lnTo>
                            <a:lnTo>
                              <a:pt x="283" y="34"/>
                            </a:lnTo>
                            <a:lnTo>
                              <a:pt x="288" y="34"/>
                            </a:lnTo>
                            <a:lnTo>
                              <a:pt x="293" y="34"/>
                            </a:lnTo>
                            <a:lnTo>
                              <a:pt x="298" y="34"/>
                            </a:lnTo>
                            <a:lnTo>
                              <a:pt x="302" y="34"/>
                            </a:lnTo>
                            <a:lnTo>
                              <a:pt x="307" y="34"/>
                            </a:lnTo>
                            <a:lnTo>
                              <a:pt x="312" y="34"/>
                            </a:lnTo>
                            <a:lnTo>
                              <a:pt x="317" y="34"/>
                            </a:lnTo>
                            <a:lnTo>
                              <a:pt x="322" y="34"/>
                            </a:lnTo>
                            <a:lnTo>
                              <a:pt x="327" y="34"/>
                            </a:lnTo>
                            <a:lnTo>
                              <a:pt x="332" y="34"/>
                            </a:lnTo>
                            <a:lnTo>
                              <a:pt x="337" y="34"/>
                            </a:lnTo>
                            <a:lnTo>
                              <a:pt x="341" y="34"/>
                            </a:lnTo>
                            <a:lnTo>
                              <a:pt x="346" y="34"/>
                            </a:lnTo>
                            <a:lnTo>
                              <a:pt x="351" y="34"/>
                            </a:lnTo>
                            <a:lnTo>
                              <a:pt x="356" y="34"/>
                            </a:lnTo>
                            <a:lnTo>
                              <a:pt x="361" y="34"/>
                            </a:lnTo>
                            <a:lnTo>
                              <a:pt x="366" y="34"/>
                            </a:lnTo>
                            <a:lnTo>
                              <a:pt x="371" y="34"/>
                            </a:lnTo>
                            <a:lnTo>
                              <a:pt x="376" y="34"/>
                            </a:lnTo>
                            <a:lnTo>
                              <a:pt x="380" y="34"/>
                            </a:lnTo>
                            <a:lnTo>
                              <a:pt x="385" y="34"/>
                            </a:lnTo>
                            <a:lnTo>
                              <a:pt x="390" y="34"/>
                            </a:lnTo>
                            <a:lnTo>
                              <a:pt x="395" y="34"/>
                            </a:lnTo>
                            <a:lnTo>
                              <a:pt x="400" y="34"/>
                            </a:lnTo>
                            <a:lnTo>
                              <a:pt x="405" y="34"/>
                            </a:lnTo>
                            <a:lnTo>
                              <a:pt x="410" y="34"/>
                            </a:lnTo>
                            <a:lnTo>
                              <a:pt x="415" y="34"/>
                            </a:lnTo>
                            <a:lnTo>
                              <a:pt x="419" y="34"/>
                            </a:lnTo>
                            <a:lnTo>
                              <a:pt x="424" y="34"/>
                            </a:lnTo>
                            <a:lnTo>
                              <a:pt x="429" y="34"/>
                            </a:lnTo>
                            <a:lnTo>
                              <a:pt x="434" y="34"/>
                            </a:lnTo>
                            <a:lnTo>
                              <a:pt x="439" y="34"/>
                            </a:lnTo>
                            <a:lnTo>
                              <a:pt x="444" y="34"/>
                            </a:lnTo>
                            <a:lnTo>
                              <a:pt x="449" y="34"/>
                            </a:lnTo>
                            <a:lnTo>
                              <a:pt x="454" y="34"/>
                            </a:lnTo>
                            <a:lnTo>
                              <a:pt x="458" y="34"/>
                            </a:lnTo>
                            <a:lnTo>
                              <a:pt x="463" y="34"/>
                            </a:lnTo>
                            <a:lnTo>
                              <a:pt x="468" y="34"/>
                            </a:lnTo>
                            <a:lnTo>
                              <a:pt x="473" y="34"/>
                            </a:lnTo>
                            <a:lnTo>
                              <a:pt x="478" y="34"/>
                            </a:lnTo>
                            <a:lnTo>
                              <a:pt x="483" y="34"/>
                            </a:lnTo>
                            <a:lnTo>
                              <a:pt x="488" y="34"/>
                            </a:lnTo>
                            <a:lnTo>
                              <a:pt x="493" y="34"/>
                            </a:lnTo>
                            <a:lnTo>
                              <a:pt x="497" y="34"/>
                            </a:lnTo>
                            <a:lnTo>
                              <a:pt x="502" y="34"/>
                            </a:lnTo>
                            <a:lnTo>
                              <a:pt x="507" y="34"/>
                            </a:lnTo>
                            <a:lnTo>
                              <a:pt x="512" y="34"/>
                            </a:lnTo>
                            <a:lnTo>
                              <a:pt x="517" y="34"/>
                            </a:lnTo>
                            <a:lnTo>
                              <a:pt x="522" y="34"/>
                            </a:lnTo>
                            <a:lnTo>
                              <a:pt x="527" y="34"/>
                            </a:lnTo>
                            <a:lnTo>
                              <a:pt x="532" y="34"/>
                            </a:lnTo>
                            <a:lnTo>
                              <a:pt x="536" y="34"/>
                            </a:lnTo>
                            <a:lnTo>
                              <a:pt x="541" y="34"/>
                            </a:lnTo>
                            <a:lnTo>
                              <a:pt x="546" y="34"/>
                            </a:lnTo>
                            <a:lnTo>
                              <a:pt x="551" y="34"/>
                            </a:lnTo>
                            <a:lnTo>
                              <a:pt x="556" y="34"/>
                            </a:lnTo>
                            <a:lnTo>
                              <a:pt x="561" y="34"/>
                            </a:lnTo>
                            <a:lnTo>
                              <a:pt x="566" y="34"/>
                            </a:lnTo>
                            <a:lnTo>
                              <a:pt x="571" y="34"/>
                            </a:lnTo>
                            <a:lnTo>
                              <a:pt x="575" y="34"/>
                            </a:lnTo>
                            <a:lnTo>
                              <a:pt x="580" y="34"/>
                            </a:lnTo>
                            <a:lnTo>
                              <a:pt x="585" y="34"/>
                            </a:lnTo>
                            <a:lnTo>
                              <a:pt x="590" y="34"/>
                            </a:lnTo>
                            <a:lnTo>
                              <a:pt x="595" y="34"/>
                            </a:lnTo>
                            <a:lnTo>
                              <a:pt x="600" y="34"/>
                            </a:lnTo>
                            <a:lnTo>
                              <a:pt x="605" y="34"/>
                            </a:lnTo>
                            <a:lnTo>
                              <a:pt x="610" y="34"/>
                            </a:lnTo>
                            <a:lnTo>
                              <a:pt x="614" y="34"/>
                            </a:lnTo>
                            <a:lnTo>
                              <a:pt x="619" y="34"/>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grpSp>
                <p:grpSp>
                  <p:nvGrpSpPr>
                    <p:cNvPr id="278" name="Group 125"/>
                    <p:cNvGrpSpPr/>
                    <p:nvPr/>
                  </p:nvGrpSpPr>
                  <p:grpSpPr>
                    <a:xfrm rot="5400000">
                      <a:off x="3243980" y="5029496"/>
                      <a:ext cx="1143002" cy="1188720"/>
                      <a:chOff x="4333873" y="2577305"/>
                      <a:chExt cx="1143002" cy="866777"/>
                    </a:xfrm>
                  </p:grpSpPr>
                  <p:sp>
                    <p:nvSpPr>
                      <p:cNvPr id="280" name="Rectangle 279"/>
                      <p:cNvSpPr>
                        <a:spLocks noChangeAspect="1"/>
                      </p:cNvSpPr>
                      <p:nvPr/>
                    </p:nvSpPr>
                    <p:spPr>
                      <a:xfrm>
                        <a:off x="4333873" y="2586036"/>
                        <a:ext cx="1143002" cy="857252"/>
                      </a:xfrm>
                      <a:prstGeom prst="rect">
                        <a:avLst/>
                      </a:prstGeom>
                      <a:solidFill>
                        <a:schemeClr val="bg1">
                          <a:lumMod val="75000"/>
                        </a:schemeClr>
                      </a:solidFill>
                      <a:ln>
                        <a:solidFill>
                          <a:schemeClr val="bg1">
                            <a:lumMod val="50000"/>
                          </a:schemeClr>
                        </a:solid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281" name="Straight Connector 280"/>
                      <p:cNvCxnSpPr>
                        <a:stCxn id="280" idx="0"/>
                        <a:endCxn id="280" idx="2"/>
                      </p:cNvCxnSpPr>
                      <p:nvPr/>
                    </p:nvCxnSpPr>
                    <p:spPr>
                      <a:xfrm rot="16200000" flipH="1">
                        <a:off x="4476748" y="301466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rot="16200000" flipH="1">
                        <a:off x="4821902" y="3005137"/>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16200000" flipH="1">
                        <a:off x="4106657" y="3005137"/>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79" name="TextBox 278"/>
                    <p:cNvSpPr txBox="1"/>
                    <p:nvPr/>
                  </p:nvSpPr>
                  <p:spPr>
                    <a:xfrm>
                      <a:off x="3896113" y="5816538"/>
                      <a:ext cx="571500" cy="369332"/>
                    </a:xfrm>
                    <a:prstGeom prst="rect">
                      <a:avLst/>
                    </a:prstGeom>
                    <a:noFill/>
                  </p:spPr>
                  <p:txBody>
                    <a:bodyPr wrap="square" rtlCol="0">
                      <a:spAutoFit/>
                    </a:bodyPr>
                    <a:lstStyle/>
                    <a:p>
                      <a:pPr fontAlgn="base">
                        <a:spcBef>
                          <a:spcPct val="0"/>
                        </a:spcBef>
                        <a:spcAft>
                          <a:spcPct val="0"/>
                        </a:spcAft>
                      </a:pPr>
                      <a:r>
                        <a:rPr lang="en-US" b="1" dirty="0" smtClean="0">
                          <a:solidFill>
                            <a:srgbClr val="000000">
                              <a:lumMod val="65000"/>
                              <a:lumOff val="35000"/>
                            </a:srgbClr>
                          </a:solidFill>
                          <a:latin typeface="Arial" pitchFamily="34" charset="0"/>
                          <a:cs typeface="Arial" pitchFamily="34" charset="0"/>
                        </a:rPr>
                        <a:t>W</a:t>
                      </a:r>
                      <a:r>
                        <a:rPr lang="en-US" b="1" baseline="-25000" dirty="0" smtClean="0">
                          <a:solidFill>
                            <a:srgbClr val="000000">
                              <a:lumMod val="65000"/>
                              <a:lumOff val="35000"/>
                            </a:srgbClr>
                          </a:solidFill>
                          <a:latin typeface="Arial" pitchFamily="34" charset="0"/>
                          <a:cs typeface="Arial" pitchFamily="34" charset="0"/>
                        </a:rPr>
                        <a:t>-</a:t>
                      </a:r>
                      <a:r>
                        <a:rPr lang="en-US" b="1" i="1" baseline="-25000" dirty="0" smtClean="0">
                          <a:solidFill>
                            <a:srgbClr val="000000">
                              <a:lumMod val="65000"/>
                              <a:lumOff val="35000"/>
                            </a:srgbClr>
                          </a:solidFill>
                          <a:latin typeface="Arial" pitchFamily="34" charset="0"/>
                          <a:cs typeface="Arial" pitchFamily="34" charset="0"/>
                        </a:rPr>
                        <a:t>J</a:t>
                      </a:r>
                      <a:endParaRPr lang="en-US" b="1" i="1" baseline="-25000" dirty="0">
                        <a:solidFill>
                          <a:srgbClr val="000000">
                            <a:lumMod val="65000"/>
                            <a:lumOff val="35000"/>
                          </a:srgbClr>
                        </a:solidFill>
                        <a:latin typeface="Arial" pitchFamily="34" charset="0"/>
                        <a:cs typeface="Arial" pitchFamily="34" charset="0"/>
                      </a:endParaRPr>
                    </a:p>
                  </p:txBody>
                </p:sp>
                <p:graphicFrame>
                  <p:nvGraphicFramePr>
                    <p:cNvPr id="322" name="Object 241"/>
                    <p:cNvGraphicFramePr>
                      <a:graphicFrameLocks noChangeAspect="1"/>
                    </p:cNvGraphicFramePr>
                    <p:nvPr/>
                  </p:nvGraphicFramePr>
                  <p:xfrm>
                    <a:off x="4368800" y="4209415"/>
                    <a:ext cx="631825" cy="325043"/>
                  </p:xfrm>
                  <a:graphic>
                    <a:graphicData uri="http://schemas.openxmlformats.org/presentationml/2006/ole">
                      <mc:AlternateContent xmlns:mc="http://schemas.openxmlformats.org/markup-compatibility/2006">
                        <mc:Choice xmlns:v="urn:schemas-microsoft-com:vml" Requires="v">
                          <p:oleObj spid="_x0000_s33918" name="Equation" r:id="rId5" imgW="431613" imgH="203112" progId="">
                            <p:embed/>
                          </p:oleObj>
                        </mc:Choice>
                        <mc:Fallback>
                          <p:oleObj name="Equation" r:id="rId5" imgW="431613" imgH="20311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800" y="4209415"/>
                                  <a:ext cx="631825" cy="3250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09" name="Straight Arrow Connector 408"/>
                    <p:cNvCxnSpPr/>
                    <p:nvPr/>
                  </p:nvCxnSpPr>
                  <p:spPr>
                    <a:xfrm>
                      <a:off x="3136713" y="5637343"/>
                      <a:ext cx="137565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0" name="Straight Arrow Connector 409"/>
                    <p:cNvCxnSpPr/>
                    <p:nvPr/>
                  </p:nvCxnSpPr>
                  <p:spPr>
                    <a:xfrm flipH="1" flipV="1">
                      <a:off x="3816897" y="4904587"/>
                      <a:ext cx="0" cy="1382605"/>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2" name="TextBox 411"/>
                    <p:cNvSpPr txBox="1"/>
                    <p:nvPr/>
                  </p:nvSpPr>
                  <p:spPr>
                    <a:xfrm>
                      <a:off x="4396905" y="5594761"/>
                      <a:ext cx="448404" cy="264370"/>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x</a:t>
                      </a:r>
                      <a:endParaRPr lang="en-US" sz="1400" b="1" baseline="-25000" dirty="0">
                        <a:solidFill>
                          <a:srgbClr val="000000"/>
                        </a:solidFill>
                        <a:latin typeface="Arial" charset="0"/>
                      </a:endParaRPr>
                    </a:p>
                  </p:txBody>
                </p:sp>
              </p:grpSp>
            </p:grpSp>
            <p:sp>
              <p:nvSpPr>
                <p:cNvPr id="419" name="Down Arrow 418"/>
                <p:cNvSpPr/>
                <p:nvPr/>
              </p:nvSpPr>
              <p:spPr>
                <a:xfrm>
                  <a:off x="3719485" y="4131425"/>
                  <a:ext cx="181956" cy="7047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grpSp>
      </p:grpSp>
      <p:grpSp>
        <p:nvGrpSpPr>
          <p:cNvPr id="230" name="Group 229"/>
          <p:cNvGrpSpPr/>
          <p:nvPr/>
        </p:nvGrpSpPr>
        <p:grpSpPr>
          <a:xfrm>
            <a:off x="5213678" y="1792744"/>
            <a:ext cx="3449258" cy="4319059"/>
            <a:chOff x="5267476" y="1853946"/>
            <a:chExt cx="3609694" cy="4862919"/>
          </a:xfrm>
        </p:grpSpPr>
        <p:sp>
          <p:nvSpPr>
            <p:cNvPr id="212" name="Oval 211"/>
            <p:cNvSpPr/>
            <p:nvPr/>
          </p:nvSpPr>
          <p:spPr>
            <a:xfrm>
              <a:off x="6019800" y="2165350"/>
              <a:ext cx="175260" cy="4572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199" name="Group 198"/>
            <p:cNvGrpSpPr/>
            <p:nvPr/>
          </p:nvGrpSpPr>
          <p:grpSpPr>
            <a:xfrm>
              <a:off x="5267476" y="1853946"/>
              <a:ext cx="2688950" cy="4433246"/>
              <a:chOff x="5267476" y="1853946"/>
              <a:chExt cx="2688950" cy="4433246"/>
            </a:xfrm>
          </p:grpSpPr>
          <p:cxnSp>
            <p:nvCxnSpPr>
              <p:cNvPr id="267" name="Straight Connector 266"/>
              <p:cNvCxnSpPr/>
              <p:nvPr/>
            </p:nvCxnSpPr>
            <p:spPr>
              <a:xfrm flipH="1">
                <a:off x="5312391" y="277369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5393937" y="277369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5544039" y="2772799"/>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H="1">
                <a:off x="5625585" y="2772799"/>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105276" y="1958479"/>
                <a:ext cx="55" cy="1976924"/>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7051270" y="3154374"/>
                <a:ext cx="733918" cy="152071"/>
              </a:xfrm>
              <a:prstGeom prst="rect">
                <a:avLst/>
              </a:prstGeom>
              <a:solidFill>
                <a:srgbClr val="00B05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31" name="Rectangle 130"/>
              <p:cNvSpPr/>
              <p:nvPr/>
            </p:nvSpPr>
            <p:spPr>
              <a:xfrm>
                <a:off x="6286453" y="3306445"/>
                <a:ext cx="366959" cy="76036"/>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32" name="Rectangle 131"/>
              <p:cNvSpPr/>
              <p:nvPr/>
            </p:nvSpPr>
            <p:spPr>
              <a:xfrm>
                <a:off x="6769731" y="1949335"/>
                <a:ext cx="67687" cy="45621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133" name="Straight Connector 132"/>
              <p:cNvCxnSpPr/>
              <p:nvPr/>
            </p:nvCxnSpPr>
            <p:spPr>
              <a:xfrm>
                <a:off x="7418202" y="1958479"/>
                <a:ext cx="55" cy="1900889"/>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6744327" y="1898645"/>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180˚</a:t>
                </a:r>
                <a:endParaRPr lang="en-US" sz="1400" b="1" dirty="0">
                  <a:solidFill>
                    <a:srgbClr val="000000"/>
                  </a:solidFill>
                  <a:latin typeface="Arial" charset="0"/>
                </a:endParaRPr>
              </a:p>
            </p:txBody>
          </p:sp>
          <p:cxnSp>
            <p:nvCxnSpPr>
              <p:cNvPr id="142" name="Straight Connector 141"/>
              <p:cNvCxnSpPr/>
              <p:nvPr/>
            </p:nvCxnSpPr>
            <p:spPr>
              <a:xfrm>
                <a:off x="6295057" y="3306445"/>
                <a:ext cx="34861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6715786" y="2543792"/>
                <a:ext cx="175579" cy="152071"/>
              </a:xfrm>
              <a:prstGeom prst="rect">
                <a:avLst/>
              </a:prstGeom>
              <a:solidFill>
                <a:srgbClr val="7030A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nvGrpSpPr>
              <p:cNvPr id="365" name="Group 364"/>
              <p:cNvGrpSpPr/>
              <p:nvPr/>
            </p:nvGrpSpPr>
            <p:grpSpPr>
              <a:xfrm>
                <a:off x="5794865" y="2342186"/>
                <a:ext cx="2117743" cy="1036070"/>
                <a:chOff x="5490065" y="2342186"/>
                <a:chExt cx="2305172" cy="1036070"/>
              </a:xfrm>
            </p:grpSpPr>
            <p:cxnSp>
              <p:nvCxnSpPr>
                <p:cNvPr id="134" name="Straight Connector 133"/>
                <p:cNvCxnSpPr/>
                <p:nvPr/>
              </p:nvCxnSpPr>
              <p:spPr>
                <a:xfrm flipV="1">
                  <a:off x="5490065" y="2405549"/>
                  <a:ext cx="2201753"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90065" y="3306445"/>
                  <a:ext cx="2201753"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7652530" y="2342186"/>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7734077" y="2342186"/>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52530" y="32430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734077" y="3243082"/>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5490065" y="3037330"/>
                  <a:ext cx="2201753"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7652530" y="2973967"/>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a:off x="7734077" y="2973967"/>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5490065" y="2695863"/>
                  <a:ext cx="2201753"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652530" y="263250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7734077" y="2632500"/>
                  <a:ext cx="61160" cy="135174"/>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58" name="Rectangle 157"/>
              <p:cNvSpPr/>
              <p:nvPr/>
            </p:nvSpPr>
            <p:spPr>
              <a:xfrm>
                <a:off x="6015506" y="2890200"/>
                <a:ext cx="175579" cy="152071"/>
              </a:xfrm>
              <a:prstGeom prst="rect">
                <a:avLst/>
              </a:prstGeom>
              <a:solidFill>
                <a:srgbClr val="C0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59" name="Rectangle 158"/>
              <p:cNvSpPr/>
              <p:nvPr/>
            </p:nvSpPr>
            <p:spPr>
              <a:xfrm>
                <a:off x="6191085" y="3029238"/>
                <a:ext cx="91301" cy="76036"/>
              </a:xfrm>
              <a:prstGeom prst="rect">
                <a:avLst/>
              </a:prstGeom>
              <a:solidFill>
                <a:srgbClr val="C00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162" name="Straight Arrow Connector 161"/>
              <p:cNvCxnSpPr/>
              <p:nvPr/>
            </p:nvCxnSpPr>
            <p:spPr>
              <a:xfrm flipV="1">
                <a:off x="6119478" y="3468654"/>
                <a:ext cx="1321052"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6556771" y="3388893"/>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TE</a:t>
                </a:r>
                <a:endParaRPr lang="en-US" sz="1400" b="1" dirty="0">
                  <a:solidFill>
                    <a:srgbClr val="000000"/>
                  </a:solidFill>
                  <a:latin typeface="Arial" charset="0"/>
                </a:endParaRPr>
              </a:p>
            </p:txBody>
          </p:sp>
          <p:cxnSp>
            <p:nvCxnSpPr>
              <p:cNvPr id="164" name="Straight Arrow Connector 163"/>
              <p:cNvCxnSpPr/>
              <p:nvPr/>
            </p:nvCxnSpPr>
            <p:spPr>
              <a:xfrm flipV="1">
                <a:off x="6107246" y="3653442"/>
                <a:ext cx="1828800" cy="0"/>
              </a:xfrm>
              <a:prstGeom prst="straightConnector1">
                <a:avLst/>
              </a:prstGeom>
              <a:ln w="15875">
                <a:solidFill>
                  <a:schemeClr val="accent1">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7082745" y="3623028"/>
                <a:ext cx="871527" cy="255927"/>
              </a:xfrm>
              <a:prstGeom prst="rect">
                <a:avLst/>
              </a:prstGeom>
              <a:noFill/>
            </p:spPr>
            <p:txBody>
              <a:bodyPr wrap="square" rtlCol="0">
                <a:spAutoFit/>
              </a:bodyPr>
              <a:lstStyle/>
              <a:p>
                <a:pPr fontAlgn="base">
                  <a:spcBef>
                    <a:spcPct val="0"/>
                  </a:spcBef>
                  <a:spcAft>
                    <a:spcPct val="0"/>
                  </a:spcAft>
                </a:pPr>
                <a:r>
                  <a:rPr lang="en-US" sz="1400" b="1" dirty="0" smtClean="0">
                    <a:solidFill>
                      <a:srgbClr val="000000"/>
                    </a:solidFill>
                    <a:latin typeface="Arial" charset="0"/>
                  </a:rPr>
                  <a:t>TR</a:t>
                </a:r>
                <a:endParaRPr lang="en-US" sz="1400" b="1" dirty="0">
                  <a:solidFill>
                    <a:srgbClr val="000000"/>
                  </a:solidFill>
                  <a:latin typeface="Arial" charset="0"/>
                </a:endParaRPr>
              </a:p>
            </p:txBody>
          </p:sp>
          <p:grpSp>
            <p:nvGrpSpPr>
              <p:cNvPr id="241" name="Group 288"/>
              <p:cNvGrpSpPr/>
              <p:nvPr/>
            </p:nvGrpSpPr>
            <p:grpSpPr>
              <a:xfrm>
                <a:off x="7050247" y="4164676"/>
                <a:ext cx="417230" cy="731520"/>
                <a:chOff x="2146061" y="4465764"/>
                <a:chExt cx="963714" cy="1672567"/>
              </a:xfrm>
            </p:grpSpPr>
            <p:sp>
              <p:nvSpPr>
                <p:cNvPr id="242" name="Freeform 212"/>
                <p:cNvSpPr>
                  <a:spLocks/>
                </p:cNvSpPr>
                <p:nvPr/>
              </p:nvSpPr>
              <p:spPr bwMode="auto">
                <a:xfrm>
                  <a:off x="2146061" y="5293495"/>
                  <a:ext cx="327499" cy="224596"/>
                </a:xfrm>
                <a:custGeom>
                  <a:avLst/>
                  <a:gdLst/>
                  <a:ahLst/>
                  <a:cxnLst>
                    <a:cxn ang="0">
                      <a:pos x="10" y="317"/>
                    </a:cxn>
                    <a:cxn ang="0">
                      <a:pos x="24" y="317"/>
                    </a:cxn>
                    <a:cxn ang="0">
                      <a:pos x="39" y="312"/>
                    </a:cxn>
                    <a:cxn ang="0">
                      <a:pos x="54" y="303"/>
                    </a:cxn>
                    <a:cxn ang="0">
                      <a:pos x="68" y="298"/>
                    </a:cxn>
                    <a:cxn ang="0">
                      <a:pos x="83" y="288"/>
                    </a:cxn>
                    <a:cxn ang="0">
                      <a:pos x="98" y="278"/>
                    </a:cxn>
                    <a:cxn ang="0">
                      <a:pos x="112" y="273"/>
                    </a:cxn>
                    <a:cxn ang="0">
                      <a:pos x="127" y="269"/>
                    </a:cxn>
                    <a:cxn ang="0">
                      <a:pos x="141" y="264"/>
                    </a:cxn>
                    <a:cxn ang="0">
                      <a:pos x="156" y="264"/>
                    </a:cxn>
                    <a:cxn ang="0">
                      <a:pos x="171" y="264"/>
                    </a:cxn>
                    <a:cxn ang="0">
                      <a:pos x="185" y="264"/>
                    </a:cxn>
                    <a:cxn ang="0">
                      <a:pos x="200" y="269"/>
                    </a:cxn>
                    <a:cxn ang="0">
                      <a:pos x="215" y="273"/>
                    </a:cxn>
                    <a:cxn ang="0">
                      <a:pos x="229" y="283"/>
                    </a:cxn>
                    <a:cxn ang="0">
                      <a:pos x="244" y="298"/>
                    </a:cxn>
                    <a:cxn ang="0">
                      <a:pos x="258" y="312"/>
                    </a:cxn>
                    <a:cxn ang="0">
                      <a:pos x="278" y="337"/>
                    </a:cxn>
                    <a:cxn ang="0">
                      <a:pos x="293" y="361"/>
                    </a:cxn>
                    <a:cxn ang="0">
                      <a:pos x="302" y="386"/>
                    </a:cxn>
                    <a:cxn ang="0">
                      <a:pos x="317" y="405"/>
                    </a:cxn>
                    <a:cxn ang="0">
                      <a:pos x="332" y="410"/>
                    </a:cxn>
                    <a:cxn ang="0">
                      <a:pos x="346" y="400"/>
                    </a:cxn>
                    <a:cxn ang="0">
                      <a:pos x="361" y="371"/>
                    </a:cxn>
                    <a:cxn ang="0">
                      <a:pos x="375" y="342"/>
                    </a:cxn>
                    <a:cxn ang="0">
                      <a:pos x="380" y="317"/>
                    </a:cxn>
                    <a:cxn ang="0">
                      <a:pos x="390" y="298"/>
                    </a:cxn>
                    <a:cxn ang="0">
                      <a:pos x="395" y="269"/>
                    </a:cxn>
                    <a:cxn ang="0">
                      <a:pos x="405" y="249"/>
                    </a:cxn>
                    <a:cxn ang="0">
                      <a:pos x="410" y="229"/>
                    </a:cxn>
                    <a:cxn ang="0">
                      <a:pos x="429" y="200"/>
                    </a:cxn>
                    <a:cxn ang="0">
                      <a:pos x="439" y="190"/>
                    </a:cxn>
                    <a:cxn ang="0">
                      <a:pos x="453" y="190"/>
                    </a:cxn>
                    <a:cxn ang="0">
                      <a:pos x="468" y="195"/>
                    </a:cxn>
                    <a:cxn ang="0">
                      <a:pos x="483" y="190"/>
                    </a:cxn>
                    <a:cxn ang="0">
                      <a:pos x="502" y="171"/>
                    </a:cxn>
                    <a:cxn ang="0">
                      <a:pos x="507" y="142"/>
                    </a:cxn>
                    <a:cxn ang="0">
                      <a:pos x="517" y="117"/>
                    </a:cxn>
                    <a:cxn ang="0">
                      <a:pos x="522" y="78"/>
                    </a:cxn>
                    <a:cxn ang="0">
                      <a:pos x="531" y="54"/>
                    </a:cxn>
                    <a:cxn ang="0">
                      <a:pos x="536" y="15"/>
                    </a:cxn>
                  </a:cxnLst>
                  <a:rect l="0" t="0" r="r" b="b"/>
                  <a:pathLst>
                    <a:path w="541" h="410">
                      <a:moveTo>
                        <a:pt x="0" y="317"/>
                      </a:moveTo>
                      <a:lnTo>
                        <a:pt x="5" y="317"/>
                      </a:lnTo>
                      <a:lnTo>
                        <a:pt x="10" y="317"/>
                      </a:lnTo>
                      <a:lnTo>
                        <a:pt x="15" y="317"/>
                      </a:lnTo>
                      <a:lnTo>
                        <a:pt x="20" y="317"/>
                      </a:lnTo>
                      <a:lnTo>
                        <a:pt x="24" y="317"/>
                      </a:lnTo>
                      <a:lnTo>
                        <a:pt x="29" y="312"/>
                      </a:lnTo>
                      <a:lnTo>
                        <a:pt x="34" y="312"/>
                      </a:lnTo>
                      <a:lnTo>
                        <a:pt x="39" y="312"/>
                      </a:lnTo>
                      <a:lnTo>
                        <a:pt x="44" y="308"/>
                      </a:lnTo>
                      <a:lnTo>
                        <a:pt x="49" y="308"/>
                      </a:lnTo>
                      <a:lnTo>
                        <a:pt x="54" y="303"/>
                      </a:lnTo>
                      <a:lnTo>
                        <a:pt x="59" y="303"/>
                      </a:lnTo>
                      <a:lnTo>
                        <a:pt x="63" y="298"/>
                      </a:lnTo>
                      <a:lnTo>
                        <a:pt x="68" y="298"/>
                      </a:lnTo>
                      <a:lnTo>
                        <a:pt x="73" y="293"/>
                      </a:lnTo>
                      <a:lnTo>
                        <a:pt x="78" y="293"/>
                      </a:lnTo>
                      <a:lnTo>
                        <a:pt x="83" y="288"/>
                      </a:lnTo>
                      <a:lnTo>
                        <a:pt x="88" y="283"/>
                      </a:lnTo>
                      <a:lnTo>
                        <a:pt x="93" y="283"/>
                      </a:lnTo>
                      <a:lnTo>
                        <a:pt x="98" y="278"/>
                      </a:lnTo>
                      <a:lnTo>
                        <a:pt x="102" y="278"/>
                      </a:lnTo>
                      <a:lnTo>
                        <a:pt x="107" y="273"/>
                      </a:lnTo>
                      <a:lnTo>
                        <a:pt x="112" y="273"/>
                      </a:lnTo>
                      <a:lnTo>
                        <a:pt x="117" y="273"/>
                      </a:lnTo>
                      <a:lnTo>
                        <a:pt x="122" y="269"/>
                      </a:lnTo>
                      <a:lnTo>
                        <a:pt x="127" y="269"/>
                      </a:lnTo>
                      <a:lnTo>
                        <a:pt x="132" y="269"/>
                      </a:lnTo>
                      <a:lnTo>
                        <a:pt x="137" y="269"/>
                      </a:lnTo>
                      <a:lnTo>
                        <a:pt x="141" y="264"/>
                      </a:lnTo>
                      <a:lnTo>
                        <a:pt x="146" y="264"/>
                      </a:lnTo>
                      <a:lnTo>
                        <a:pt x="151" y="264"/>
                      </a:lnTo>
                      <a:lnTo>
                        <a:pt x="156" y="264"/>
                      </a:lnTo>
                      <a:lnTo>
                        <a:pt x="161" y="264"/>
                      </a:lnTo>
                      <a:lnTo>
                        <a:pt x="166" y="264"/>
                      </a:lnTo>
                      <a:lnTo>
                        <a:pt x="171" y="264"/>
                      </a:lnTo>
                      <a:lnTo>
                        <a:pt x="176" y="264"/>
                      </a:lnTo>
                      <a:lnTo>
                        <a:pt x="180" y="264"/>
                      </a:lnTo>
                      <a:lnTo>
                        <a:pt x="185" y="264"/>
                      </a:lnTo>
                      <a:lnTo>
                        <a:pt x="190" y="269"/>
                      </a:lnTo>
                      <a:lnTo>
                        <a:pt x="195" y="269"/>
                      </a:lnTo>
                      <a:lnTo>
                        <a:pt x="200" y="269"/>
                      </a:lnTo>
                      <a:lnTo>
                        <a:pt x="205" y="269"/>
                      </a:lnTo>
                      <a:lnTo>
                        <a:pt x="210" y="273"/>
                      </a:lnTo>
                      <a:lnTo>
                        <a:pt x="215" y="273"/>
                      </a:lnTo>
                      <a:lnTo>
                        <a:pt x="219" y="278"/>
                      </a:lnTo>
                      <a:lnTo>
                        <a:pt x="224" y="278"/>
                      </a:lnTo>
                      <a:lnTo>
                        <a:pt x="229" y="283"/>
                      </a:lnTo>
                      <a:lnTo>
                        <a:pt x="234" y="288"/>
                      </a:lnTo>
                      <a:lnTo>
                        <a:pt x="239" y="293"/>
                      </a:lnTo>
                      <a:lnTo>
                        <a:pt x="244" y="298"/>
                      </a:lnTo>
                      <a:lnTo>
                        <a:pt x="249" y="303"/>
                      </a:lnTo>
                      <a:lnTo>
                        <a:pt x="254" y="308"/>
                      </a:lnTo>
                      <a:lnTo>
                        <a:pt x="258" y="312"/>
                      </a:lnTo>
                      <a:lnTo>
                        <a:pt x="268" y="322"/>
                      </a:lnTo>
                      <a:lnTo>
                        <a:pt x="268" y="327"/>
                      </a:lnTo>
                      <a:lnTo>
                        <a:pt x="278" y="337"/>
                      </a:lnTo>
                      <a:lnTo>
                        <a:pt x="278" y="347"/>
                      </a:lnTo>
                      <a:lnTo>
                        <a:pt x="283" y="351"/>
                      </a:lnTo>
                      <a:lnTo>
                        <a:pt x="293" y="361"/>
                      </a:lnTo>
                      <a:lnTo>
                        <a:pt x="293" y="371"/>
                      </a:lnTo>
                      <a:lnTo>
                        <a:pt x="302" y="381"/>
                      </a:lnTo>
                      <a:lnTo>
                        <a:pt x="302" y="386"/>
                      </a:lnTo>
                      <a:lnTo>
                        <a:pt x="312" y="395"/>
                      </a:lnTo>
                      <a:lnTo>
                        <a:pt x="312" y="400"/>
                      </a:lnTo>
                      <a:lnTo>
                        <a:pt x="317" y="405"/>
                      </a:lnTo>
                      <a:lnTo>
                        <a:pt x="322" y="410"/>
                      </a:lnTo>
                      <a:lnTo>
                        <a:pt x="327" y="410"/>
                      </a:lnTo>
                      <a:lnTo>
                        <a:pt x="332" y="410"/>
                      </a:lnTo>
                      <a:lnTo>
                        <a:pt x="336" y="410"/>
                      </a:lnTo>
                      <a:lnTo>
                        <a:pt x="341" y="405"/>
                      </a:lnTo>
                      <a:lnTo>
                        <a:pt x="346" y="400"/>
                      </a:lnTo>
                      <a:lnTo>
                        <a:pt x="351" y="395"/>
                      </a:lnTo>
                      <a:lnTo>
                        <a:pt x="361" y="386"/>
                      </a:lnTo>
                      <a:lnTo>
                        <a:pt x="361" y="371"/>
                      </a:lnTo>
                      <a:lnTo>
                        <a:pt x="371" y="361"/>
                      </a:lnTo>
                      <a:lnTo>
                        <a:pt x="371" y="347"/>
                      </a:lnTo>
                      <a:lnTo>
                        <a:pt x="375" y="342"/>
                      </a:lnTo>
                      <a:lnTo>
                        <a:pt x="375" y="332"/>
                      </a:lnTo>
                      <a:lnTo>
                        <a:pt x="380" y="327"/>
                      </a:lnTo>
                      <a:lnTo>
                        <a:pt x="380" y="317"/>
                      </a:lnTo>
                      <a:lnTo>
                        <a:pt x="385" y="312"/>
                      </a:lnTo>
                      <a:lnTo>
                        <a:pt x="385" y="303"/>
                      </a:lnTo>
                      <a:lnTo>
                        <a:pt x="390" y="298"/>
                      </a:lnTo>
                      <a:lnTo>
                        <a:pt x="390" y="288"/>
                      </a:lnTo>
                      <a:lnTo>
                        <a:pt x="395" y="283"/>
                      </a:lnTo>
                      <a:lnTo>
                        <a:pt x="395" y="269"/>
                      </a:lnTo>
                      <a:lnTo>
                        <a:pt x="400" y="264"/>
                      </a:lnTo>
                      <a:lnTo>
                        <a:pt x="400" y="254"/>
                      </a:lnTo>
                      <a:lnTo>
                        <a:pt x="405" y="249"/>
                      </a:lnTo>
                      <a:lnTo>
                        <a:pt x="405" y="244"/>
                      </a:lnTo>
                      <a:lnTo>
                        <a:pt x="410" y="239"/>
                      </a:lnTo>
                      <a:lnTo>
                        <a:pt x="410" y="229"/>
                      </a:lnTo>
                      <a:lnTo>
                        <a:pt x="419" y="220"/>
                      </a:lnTo>
                      <a:lnTo>
                        <a:pt x="419" y="210"/>
                      </a:lnTo>
                      <a:lnTo>
                        <a:pt x="429" y="200"/>
                      </a:lnTo>
                      <a:lnTo>
                        <a:pt x="429" y="195"/>
                      </a:lnTo>
                      <a:lnTo>
                        <a:pt x="434" y="190"/>
                      </a:lnTo>
                      <a:lnTo>
                        <a:pt x="439" y="190"/>
                      </a:lnTo>
                      <a:lnTo>
                        <a:pt x="444" y="190"/>
                      </a:lnTo>
                      <a:lnTo>
                        <a:pt x="449" y="190"/>
                      </a:lnTo>
                      <a:lnTo>
                        <a:pt x="453" y="190"/>
                      </a:lnTo>
                      <a:lnTo>
                        <a:pt x="458" y="190"/>
                      </a:lnTo>
                      <a:lnTo>
                        <a:pt x="463" y="195"/>
                      </a:lnTo>
                      <a:lnTo>
                        <a:pt x="468" y="195"/>
                      </a:lnTo>
                      <a:lnTo>
                        <a:pt x="473" y="195"/>
                      </a:lnTo>
                      <a:lnTo>
                        <a:pt x="478" y="195"/>
                      </a:lnTo>
                      <a:lnTo>
                        <a:pt x="483" y="190"/>
                      </a:lnTo>
                      <a:lnTo>
                        <a:pt x="488" y="186"/>
                      </a:lnTo>
                      <a:lnTo>
                        <a:pt x="492" y="181"/>
                      </a:lnTo>
                      <a:lnTo>
                        <a:pt x="502" y="171"/>
                      </a:lnTo>
                      <a:lnTo>
                        <a:pt x="502" y="161"/>
                      </a:lnTo>
                      <a:lnTo>
                        <a:pt x="507" y="156"/>
                      </a:lnTo>
                      <a:lnTo>
                        <a:pt x="507" y="142"/>
                      </a:lnTo>
                      <a:lnTo>
                        <a:pt x="512" y="137"/>
                      </a:lnTo>
                      <a:lnTo>
                        <a:pt x="512" y="122"/>
                      </a:lnTo>
                      <a:lnTo>
                        <a:pt x="517" y="117"/>
                      </a:lnTo>
                      <a:lnTo>
                        <a:pt x="517" y="103"/>
                      </a:lnTo>
                      <a:lnTo>
                        <a:pt x="522" y="98"/>
                      </a:lnTo>
                      <a:lnTo>
                        <a:pt x="522" y="78"/>
                      </a:lnTo>
                      <a:lnTo>
                        <a:pt x="527" y="73"/>
                      </a:lnTo>
                      <a:lnTo>
                        <a:pt x="527" y="59"/>
                      </a:lnTo>
                      <a:lnTo>
                        <a:pt x="531" y="54"/>
                      </a:lnTo>
                      <a:lnTo>
                        <a:pt x="531" y="34"/>
                      </a:lnTo>
                      <a:lnTo>
                        <a:pt x="536" y="29"/>
                      </a:lnTo>
                      <a:lnTo>
                        <a:pt x="536" y="15"/>
                      </a:lnTo>
                      <a:lnTo>
                        <a:pt x="541" y="10"/>
                      </a:lnTo>
                      <a:lnTo>
                        <a:pt x="541" y="0"/>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243" name="Freeform 213"/>
                <p:cNvSpPr>
                  <a:spLocks/>
                </p:cNvSpPr>
                <p:nvPr/>
              </p:nvSpPr>
              <p:spPr bwMode="auto">
                <a:xfrm>
                  <a:off x="2473561" y="4465764"/>
                  <a:ext cx="191128" cy="1672567"/>
                </a:xfrm>
                <a:custGeom>
                  <a:avLst/>
                  <a:gdLst/>
                  <a:ahLst/>
                  <a:cxnLst>
                    <a:cxn ang="0">
                      <a:pos x="10" y="1498"/>
                    </a:cxn>
                    <a:cxn ang="0">
                      <a:pos x="20" y="1512"/>
                    </a:cxn>
                    <a:cxn ang="0">
                      <a:pos x="29" y="1537"/>
                    </a:cxn>
                    <a:cxn ang="0">
                      <a:pos x="34" y="1605"/>
                    </a:cxn>
                    <a:cxn ang="0">
                      <a:pos x="44" y="1668"/>
                    </a:cxn>
                    <a:cxn ang="0">
                      <a:pos x="49" y="1820"/>
                    </a:cxn>
                    <a:cxn ang="0">
                      <a:pos x="59" y="1927"/>
                    </a:cxn>
                    <a:cxn ang="0">
                      <a:pos x="64" y="2156"/>
                    </a:cxn>
                    <a:cxn ang="0">
                      <a:pos x="73" y="2283"/>
                    </a:cxn>
                    <a:cxn ang="0">
                      <a:pos x="78" y="2532"/>
                    </a:cxn>
                    <a:cxn ang="0">
                      <a:pos x="88" y="2654"/>
                    </a:cxn>
                    <a:cxn ang="0">
                      <a:pos x="93" y="2854"/>
                    </a:cxn>
                    <a:cxn ang="0">
                      <a:pos x="103" y="2942"/>
                    </a:cxn>
                    <a:cxn ang="0">
                      <a:pos x="107" y="3039"/>
                    </a:cxn>
                    <a:cxn ang="0">
                      <a:pos x="117" y="3049"/>
                    </a:cxn>
                    <a:cxn ang="0">
                      <a:pos x="122" y="2990"/>
                    </a:cxn>
                    <a:cxn ang="0">
                      <a:pos x="132" y="2903"/>
                    </a:cxn>
                    <a:cxn ang="0">
                      <a:pos x="137" y="2634"/>
                    </a:cxn>
                    <a:cxn ang="0">
                      <a:pos x="146" y="2444"/>
                    </a:cxn>
                    <a:cxn ang="0">
                      <a:pos x="151" y="2024"/>
                    </a:cxn>
                    <a:cxn ang="0">
                      <a:pos x="161" y="1785"/>
                    </a:cxn>
                    <a:cxn ang="0">
                      <a:pos x="166" y="1307"/>
                    </a:cxn>
                    <a:cxn ang="0">
                      <a:pos x="176" y="1068"/>
                    </a:cxn>
                    <a:cxn ang="0">
                      <a:pos x="181" y="634"/>
                    </a:cxn>
                    <a:cxn ang="0">
                      <a:pos x="190" y="439"/>
                    </a:cxn>
                    <a:cxn ang="0">
                      <a:pos x="195" y="151"/>
                    </a:cxn>
                    <a:cxn ang="0">
                      <a:pos x="205" y="53"/>
                    </a:cxn>
                    <a:cxn ang="0">
                      <a:pos x="210" y="0"/>
                    </a:cxn>
                    <a:cxn ang="0">
                      <a:pos x="215" y="53"/>
                    </a:cxn>
                    <a:cxn ang="0">
                      <a:pos x="224" y="146"/>
                    </a:cxn>
                    <a:cxn ang="0">
                      <a:pos x="229" y="434"/>
                    </a:cxn>
                    <a:cxn ang="0">
                      <a:pos x="239" y="624"/>
                    </a:cxn>
                    <a:cxn ang="0">
                      <a:pos x="244" y="1054"/>
                    </a:cxn>
                    <a:cxn ang="0">
                      <a:pos x="254" y="1298"/>
                    </a:cxn>
                    <a:cxn ang="0">
                      <a:pos x="259" y="1771"/>
                    </a:cxn>
                    <a:cxn ang="0">
                      <a:pos x="268" y="2010"/>
                    </a:cxn>
                    <a:cxn ang="0">
                      <a:pos x="273" y="2434"/>
                    </a:cxn>
                    <a:cxn ang="0">
                      <a:pos x="283" y="2625"/>
                    </a:cxn>
                    <a:cxn ang="0">
                      <a:pos x="288" y="2898"/>
                    </a:cxn>
                    <a:cxn ang="0">
                      <a:pos x="298" y="2990"/>
                    </a:cxn>
                    <a:cxn ang="0">
                      <a:pos x="302" y="3054"/>
                    </a:cxn>
                    <a:cxn ang="0">
                      <a:pos x="312" y="3034"/>
                    </a:cxn>
                  </a:cxnLst>
                  <a:rect l="0" t="0" r="r" b="b"/>
                  <a:pathLst>
                    <a:path w="317" h="3054">
                      <a:moveTo>
                        <a:pt x="0" y="1512"/>
                      </a:moveTo>
                      <a:lnTo>
                        <a:pt x="10" y="1502"/>
                      </a:lnTo>
                      <a:lnTo>
                        <a:pt x="10" y="1498"/>
                      </a:lnTo>
                      <a:lnTo>
                        <a:pt x="15" y="1498"/>
                      </a:lnTo>
                      <a:lnTo>
                        <a:pt x="20" y="1502"/>
                      </a:lnTo>
                      <a:lnTo>
                        <a:pt x="20" y="1512"/>
                      </a:lnTo>
                      <a:lnTo>
                        <a:pt x="25" y="1517"/>
                      </a:lnTo>
                      <a:lnTo>
                        <a:pt x="25" y="1532"/>
                      </a:lnTo>
                      <a:lnTo>
                        <a:pt x="29" y="1537"/>
                      </a:lnTo>
                      <a:lnTo>
                        <a:pt x="29" y="1561"/>
                      </a:lnTo>
                      <a:lnTo>
                        <a:pt x="34" y="1566"/>
                      </a:lnTo>
                      <a:lnTo>
                        <a:pt x="34" y="1605"/>
                      </a:lnTo>
                      <a:lnTo>
                        <a:pt x="39" y="1610"/>
                      </a:lnTo>
                      <a:lnTo>
                        <a:pt x="39" y="1663"/>
                      </a:lnTo>
                      <a:lnTo>
                        <a:pt x="44" y="1668"/>
                      </a:lnTo>
                      <a:lnTo>
                        <a:pt x="44" y="1737"/>
                      </a:lnTo>
                      <a:lnTo>
                        <a:pt x="49" y="1741"/>
                      </a:lnTo>
                      <a:lnTo>
                        <a:pt x="49" y="1820"/>
                      </a:lnTo>
                      <a:lnTo>
                        <a:pt x="54" y="1824"/>
                      </a:lnTo>
                      <a:lnTo>
                        <a:pt x="54" y="1922"/>
                      </a:lnTo>
                      <a:lnTo>
                        <a:pt x="59" y="1927"/>
                      </a:lnTo>
                      <a:lnTo>
                        <a:pt x="59" y="2034"/>
                      </a:lnTo>
                      <a:lnTo>
                        <a:pt x="64" y="2039"/>
                      </a:lnTo>
                      <a:lnTo>
                        <a:pt x="64" y="2156"/>
                      </a:lnTo>
                      <a:lnTo>
                        <a:pt x="68" y="2161"/>
                      </a:lnTo>
                      <a:lnTo>
                        <a:pt x="68" y="2278"/>
                      </a:lnTo>
                      <a:lnTo>
                        <a:pt x="73" y="2283"/>
                      </a:lnTo>
                      <a:lnTo>
                        <a:pt x="73" y="2405"/>
                      </a:lnTo>
                      <a:lnTo>
                        <a:pt x="78" y="2410"/>
                      </a:lnTo>
                      <a:lnTo>
                        <a:pt x="78" y="2532"/>
                      </a:lnTo>
                      <a:lnTo>
                        <a:pt x="83" y="2537"/>
                      </a:lnTo>
                      <a:lnTo>
                        <a:pt x="83" y="2649"/>
                      </a:lnTo>
                      <a:lnTo>
                        <a:pt x="88" y="2654"/>
                      </a:lnTo>
                      <a:lnTo>
                        <a:pt x="88" y="2756"/>
                      </a:lnTo>
                      <a:lnTo>
                        <a:pt x="93" y="2761"/>
                      </a:lnTo>
                      <a:lnTo>
                        <a:pt x="93" y="2854"/>
                      </a:lnTo>
                      <a:lnTo>
                        <a:pt x="98" y="2859"/>
                      </a:lnTo>
                      <a:lnTo>
                        <a:pt x="98" y="2937"/>
                      </a:lnTo>
                      <a:lnTo>
                        <a:pt x="103" y="2942"/>
                      </a:lnTo>
                      <a:lnTo>
                        <a:pt x="103" y="3000"/>
                      </a:lnTo>
                      <a:lnTo>
                        <a:pt x="107" y="3005"/>
                      </a:lnTo>
                      <a:lnTo>
                        <a:pt x="107" y="3039"/>
                      </a:lnTo>
                      <a:lnTo>
                        <a:pt x="112" y="3044"/>
                      </a:lnTo>
                      <a:lnTo>
                        <a:pt x="112" y="3054"/>
                      </a:lnTo>
                      <a:lnTo>
                        <a:pt x="117" y="3049"/>
                      </a:lnTo>
                      <a:lnTo>
                        <a:pt x="117" y="3039"/>
                      </a:lnTo>
                      <a:lnTo>
                        <a:pt x="122" y="3034"/>
                      </a:lnTo>
                      <a:lnTo>
                        <a:pt x="122" y="2990"/>
                      </a:lnTo>
                      <a:lnTo>
                        <a:pt x="127" y="2986"/>
                      </a:lnTo>
                      <a:lnTo>
                        <a:pt x="127" y="2908"/>
                      </a:lnTo>
                      <a:lnTo>
                        <a:pt x="132" y="2903"/>
                      </a:lnTo>
                      <a:lnTo>
                        <a:pt x="132" y="2786"/>
                      </a:lnTo>
                      <a:lnTo>
                        <a:pt x="137" y="2781"/>
                      </a:lnTo>
                      <a:lnTo>
                        <a:pt x="137" y="2634"/>
                      </a:lnTo>
                      <a:lnTo>
                        <a:pt x="142" y="2629"/>
                      </a:lnTo>
                      <a:lnTo>
                        <a:pt x="142" y="2449"/>
                      </a:lnTo>
                      <a:lnTo>
                        <a:pt x="146" y="2444"/>
                      </a:lnTo>
                      <a:lnTo>
                        <a:pt x="146" y="2244"/>
                      </a:lnTo>
                      <a:lnTo>
                        <a:pt x="151" y="2239"/>
                      </a:lnTo>
                      <a:lnTo>
                        <a:pt x="151" y="2024"/>
                      </a:lnTo>
                      <a:lnTo>
                        <a:pt x="156" y="2020"/>
                      </a:lnTo>
                      <a:lnTo>
                        <a:pt x="156" y="1790"/>
                      </a:lnTo>
                      <a:lnTo>
                        <a:pt x="161" y="1785"/>
                      </a:lnTo>
                      <a:lnTo>
                        <a:pt x="161" y="1546"/>
                      </a:lnTo>
                      <a:lnTo>
                        <a:pt x="166" y="1541"/>
                      </a:lnTo>
                      <a:lnTo>
                        <a:pt x="166" y="1307"/>
                      </a:lnTo>
                      <a:lnTo>
                        <a:pt x="171" y="1302"/>
                      </a:lnTo>
                      <a:lnTo>
                        <a:pt x="171" y="1073"/>
                      </a:lnTo>
                      <a:lnTo>
                        <a:pt x="176" y="1068"/>
                      </a:lnTo>
                      <a:lnTo>
                        <a:pt x="176" y="844"/>
                      </a:lnTo>
                      <a:lnTo>
                        <a:pt x="181" y="839"/>
                      </a:lnTo>
                      <a:lnTo>
                        <a:pt x="181" y="634"/>
                      </a:lnTo>
                      <a:lnTo>
                        <a:pt x="185" y="629"/>
                      </a:lnTo>
                      <a:lnTo>
                        <a:pt x="185" y="444"/>
                      </a:lnTo>
                      <a:lnTo>
                        <a:pt x="190" y="439"/>
                      </a:lnTo>
                      <a:lnTo>
                        <a:pt x="190" y="283"/>
                      </a:lnTo>
                      <a:lnTo>
                        <a:pt x="195" y="278"/>
                      </a:lnTo>
                      <a:lnTo>
                        <a:pt x="195" y="151"/>
                      </a:lnTo>
                      <a:lnTo>
                        <a:pt x="200" y="146"/>
                      </a:lnTo>
                      <a:lnTo>
                        <a:pt x="200" y="58"/>
                      </a:lnTo>
                      <a:lnTo>
                        <a:pt x="205" y="53"/>
                      </a:lnTo>
                      <a:lnTo>
                        <a:pt x="205" y="10"/>
                      </a:lnTo>
                      <a:lnTo>
                        <a:pt x="210" y="5"/>
                      </a:lnTo>
                      <a:lnTo>
                        <a:pt x="210" y="0"/>
                      </a:lnTo>
                      <a:lnTo>
                        <a:pt x="210" y="5"/>
                      </a:lnTo>
                      <a:lnTo>
                        <a:pt x="215" y="10"/>
                      </a:lnTo>
                      <a:lnTo>
                        <a:pt x="215" y="53"/>
                      </a:lnTo>
                      <a:lnTo>
                        <a:pt x="220" y="58"/>
                      </a:lnTo>
                      <a:lnTo>
                        <a:pt x="220" y="141"/>
                      </a:lnTo>
                      <a:lnTo>
                        <a:pt x="224" y="146"/>
                      </a:lnTo>
                      <a:lnTo>
                        <a:pt x="224" y="273"/>
                      </a:lnTo>
                      <a:lnTo>
                        <a:pt x="229" y="278"/>
                      </a:lnTo>
                      <a:lnTo>
                        <a:pt x="229" y="434"/>
                      </a:lnTo>
                      <a:lnTo>
                        <a:pt x="234" y="439"/>
                      </a:lnTo>
                      <a:lnTo>
                        <a:pt x="234" y="619"/>
                      </a:lnTo>
                      <a:lnTo>
                        <a:pt x="239" y="624"/>
                      </a:lnTo>
                      <a:lnTo>
                        <a:pt x="239" y="829"/>
                      </a:lnTo>
                      <a:lnTo>
                        <a:pt x="244" y="834"/>
                      </a:lnTo>
                      <a:lnTo>
                        <a:pt x="244" y="1054"/>
                      </a:lnTo>
                      <a:lnTo>
                        <a:pt x="249" y="1058"/>
                      </a:lnTo>
                      <a:lnTo>
                        <a:pt x="249" y="1293"/>
                      </a:lnTo>
                      <a:lnTo>
                        <a:pt x="254" y="1298"/>
                      </a:lnTo>
                      <a:lnTo>
                        <a:pt x="254" y="1532"/>
                      </a:lnTo>
                      <a:lnTo>
                        <a:pt x="259" y="1537"/>
                      </a:lnTo>
                      <a:lnTo>
                        <a:pt x="259" y="1771"/>
                      </a:lnTo>
                      <a:lnTo>
                        <a:pt x="263" y="1776"/>
                      </a:lnTo>
                      <a:lnTo>
                        <a:pt x="263" y="2005"/>
                      </a:lnTo>
                      <a:lnTo>
                        <a:pt x="268" y="2010"/>
                      </a:lnTo>
                      <a:lnTo>
                        <a:pt x="268" y="2229"/>
                      </a:lnTo>
                      <a:lnTo>
                        <a:pt x="273" y="2234"/>
                      </a:lnTo>
                      <a:lnTo>
                        <a:pt x="273" y="2434"/>
                      </a:lnTo>
                      <a:lnTo>
                        <a:pt x="278" y="2439"/>
                      </a:lnTo>
                      <a:lnTo>
                        <a:pt x="278" y="2620"/>
                      </a:lnTo>
                      <a:lnTo>
                        <a:pt x="283" y="2625"/>
                      </a:lnTo>
                      <a:lnTo>
                        <a:pt x="283" y="2776"/>
                      </a:lnTo>
                      <a:lnTo>
                        <a:pt x="288" y="2781"/>
                      </a:lnTo>
                      <a:lnTo>
                        <a:pt x="288" y="2898"/>
                      </a:lnTo>
                      <a:lnTo>
                        <a:pt x="293" y="2903"/>
                      </a:lnTo>
                      <a:lnTo>
                        <a:pt x="293" y="2986"/>
                      </a:lnTo>
                      <a:lnTo>
                        <a:pt x="298" y="2990"/>
                      </a:lnTo>
                      <a:lnTo>
                        <a:pt x="298" y="3034"/>
                      </a:lnTo>
                      <a:lnTo>
                        <a:pt x="302" y="3039"/>
                      </a:lnTo>
                      <a:lnTo>
                        <a:pt x="302" y="3054"/>
                      </a:lnTo>
                      <a:lnTo>
                        <a:pt x="307" y="3049"/>
                      </a:lnTo>
                      <a:lnTo>
                        <a:pt x="307" y="3039"/>
                      </a:lnTo>
                      <a:lnTo>
                        <a:pt x="312" y="3034"/>
                      </a:lnTo>
                      <a:lnTo>
                        <a:pt x="312" y="3000"/>
                      </a:lnTo>
                      <a:lnTo>
                        <a:pt x="317" y="2995"/>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244" name="Freeform 214"/>
                <p:cNvSpPr>
                  <a:spLocks/>
                </p:cNvSpPr>
                <p:nvPr/>
              </p:nvSpPr>
              <p:spPr bwMode="auto">
                <a:xfrm>
                  <a:off x="2664688" y="5286058"/>
                  <a:ext cx="281009" cy="820294"/>
                </a:xfrm>
                <a:custGeom>
                  <a:avLst/>
                  <a:gdLst/>
                  <a:ahLst/>
                  <a:cxnLst>
                    <a:cxn ang="0">
                      <a:pos x="5" y="1439"/>
                    </a:cxn>
                    <a:cxn ang="0">
                      <a:pos x="10" y="1268"/>
                    </a:cxn>
                    <a:cxn ang="0">
                      <a:pos x="20" y="1156"/>
                    </a:cxn>
                    <a:cxn ang="0">
                      <a:pos x="24" y="917"/>
                    </a:cxn>
                    <a:cxn ang="0">
                      <a:pos x="34" y="785"/>
                    </a:cxn>
                    <a:cxn ang="0">
                      <a:pos x="39" y="546"/>
                    </a:cxn>
                    <a:cxn ang="0">
                      <a:pos x="49" y="429"/>
                    </a:cxn>
                    <a:cxn ang="0">
                      <a:pos x="54" y="243"/>
                    </a:cxn>
                    <a:cxn ang="0">
                      <a:pos x="63" y="165"/>
                    </a:cxn>
                    <a:cxn ang="0">
                      <a:pos x="68" y="68"/>
                    </a:cxn>
                    <a:cxn ang="0">
                      <a:pos x="78" y="29"/>
                    </a:cxn>
                    <a:cxn ang="0">
                      <a:pos x="88" y="0"/>
                    </a:cxn>
                    <a:cxn ang="0">
                      <a:pos x="102" y="29"/>
                    </a:cxn>
                    <a:cxn ang="0">
                      <a:pos x="112" y="53"/>
                    </a:cxn>
                    <a:cxn ang="0">
                      <a:pos x="117" y="92"/>
                    </a:cxn>
                    <a:cxn ang="0">
                      <a:pos x="127" y="122"/>
                    </a:cxn>
                    <a:cxn ang="0">
                      <a:pos x="132" y="156"/>
                    </a:cxn>
                    <a:cxn ang="0">
                      <a:pos x="141" y="175"/>
                    </a:cxn>
                    <a:cxn ang="0">
                      <a:pos x="151" y="200"/>
                    </a:cxn>
                    <a:cxn ang="0">
                      <a:pos x="166" y="209"/>
                    </a:cxn>
                    <a:cxn ang="0">
                      <a:pos x="180" y="204"/>
                    </a:cxn>
                    <a:cxn ang="0">
                      <a:pos x="195" y="204"/>
                    </a:cxn>
                    <a:cxn ang="0">
                      <a:pos x="210" y="209"/>
                    </a:cxn>
                    <a:cxn ang="0">
                      <a:pos x="229" y="229"/>
                    </a:cxn>
                    <a:cxn ang="0">
                      <a:pos x="239" y="268"/>
                    </a:cxn>
                    <a:cxn ang="0">
                      <a:pos x="249" y="287"/>
                    </a:cxn>
                    <a:cxn ang="0">
                      <a:pos x="254" y="312"/>
                    </a:cxn>
                    <a:cxn ang="0">
                      <a:pos x="263" y="336"/>
                    </a:cxn>
                    <a:cxn ang="0">
                      <a:pos x="268" y="361"/>
                    </a:cxn>
                    <a:cxn ang="0">
                      <a:pos x="283" y="385"/>
                    </a:cxn>
                    <a:cxn ang="0">
                      <a:pos x="293" y="414"/>
                    </a:cxn>
                    <a:cxn ang="0">
                      <a:pos x="307" y="424"/>
                    </a:cxn>
                    <a:cxn ang="0">
                      <a:pos x="322" y="419"/>
                    </a:cxn>
                    <a:cxn ang="0">
                      <a:pos x="341" y="400"/>
                    </a:cxn>
                    <a:cxn ang="0">
                      <a:pos x="351" y="375"/>
                    </a:cxn>
                    <a:cxn ang="0">
                      <a:pos x="366" y="351"/>
                    </a:cxn>
                    <a:cxn ang="0">
                      <a:pos x="385" y="326"/>
                    </a:cxn>
                    <a:cxn ang="0">
                      <a:pos x="395" y="312"/>
                    </a:cxn>
                    <a:cxn ang="0">
                      <a:pos x="410" y="297"/>
                    </a:cxn>
                    <a:cxn ang="0">
                      <a:pos x="424" y="287"/>
                    </a:cxn>
                    <a:cxn ang="0">
                      <a:pos x="439" y="283"/>
                    </a:cxn>
                    <a:cxn ang="0">
                      <a:pos x="453" y="278"/>
                    </a:cxn>
                  </a:cxnLst>
                  <a:rect l="0" t="0" r="r" b="b"/>
                  <a:pathLst>
                    <a:path w="463" h="1497">
                      <a:moveTo>
                        <a:pt x="0" y="1497"/>
                      </a:moveTo>
                      <a:lnTo>
                        <a:pt x="0" y="1444"/>
                      </a:lnTo>
                      <a:lnTo>
                        <a:pt x="5" y="1439"/>
                      </a:lnTo>
                      <a:lnTo>
                        <a:pt x="5" y="1361"/>
                      </a:lnTo>
                      <a:lnTo>
                        <a:pt x="10" y="1356"/>
                      </a:lnTo>
                      <a:lnTo>
                        <a:pt x="10" y="1268"/>
                      </a:lnTo>
                      <a:lnTo>
                        <a:pt x="15" y="1263"/>
                      </a:lnTo>
                      <a:lnTo>
                        <a:pt x="15" y="1161"/>
                      </a:lnTo>
                      <a:lnTo>
                        <a:pt x="20" y="1156"/>
                      </a:lnTo>
                      <a:lnTo>
                        <a:pt x="20" y="1039"/>
                      </a:lnTo>
                      <a:lnTo>
                        <a:pt x="24" y="1034"/>
                      </a:lnTo>
                      <a:lnTo>
                        <a:pt x="24" y="917"/>
                      </a:lnTo>
                      <a:lnTo>
                        <a:pt x="29" y="912"/>
                      </a:lnTo>
                      <a:lnTo>
                        <a:pt x="29" y="790"/>
                      </a:lnTo>
                      <a:lnTo>
                        <a:pt x="34" y="785"/>
                      </a:lnTo>
                      <a:lnTo>
                        <a:pt x="34" y="668"/>
                      </a:lnTo>
                      <a:lnTo>
                        <a:pt x="39" y="663"/>
                      </a:lnTo>
                      <a:lnTo>
                        <a:pt x="39" y="546"/>
                      </a:lnTo>
                      <a:lnTo>
                        <a:pt x="44" y="541"/>
                      </a:lnTo>
                      <a:lnTo>
                        <a:pt x="44" y="434"/>
                      </a:lnTo>
                      <a:lnTo>
                        <a:pt x="49" y="429"/>
                      </a:lnTo>
                      <a:lnTo>
                        <a:pt x="49" y="331"/>
                      </a:lnTo>
                      <a:lnTo>
                        <a:pt x="54" y="326"/>
                      </a:lnTo>
                      <a:lnTo>
                        <a:pt x="54" y="243"/>
                      </a:lnTo>
                      <a:lnTo>
                        <a:pt x="59" y="239"/>
                      </a:lnTo>
                      <a:lnTo>
                        <a:pt x="59" y="170"/>
                      </a:lnTo>
                      <a:lnTo>
                        <a:pt x="63" y="165"/>
                      </a:lnTo>
                      <a:lnTo>
                        <a:pt x="63" y="112"/>
                      </a:lnTo>
                      <a:lnTo>
                        <a:pt x="68" y="107"/>
                      </a:lnTo>
                      <a:lnTo>
                        <a:pt x="68" y="68"/>
                      </a:lnTo>
                      <a:lnTo>
                        <a:pt x="73" y="63"/>
                      </a:lnTo>
                      <a:lnTo>
                        <a:pt x="73" y="34"/>
                      </a:lnTo>
                      <a:lnTo>
                        <a:pt x="78" y="29"/>
                      </a:lnTo>
                      <a:lnTo>
                        <a:pt x="78" y="14"/>
                      </a:lnTo>
                      <a:lnTo>
                        <a:pt x="88" y="4"/>
                      </a:lnTo>
                      <a:lnTo>
                        <a:pt x="88" y="0"/>
                      </a:lnTo>
                      <a:lnTo>
                        <a:pt x="93" y="4"/>
                      </a:lnTo>
                      <a:lnTo>
                        <a:pt x="102" y="14"/>
                      </a:lnTo>
                      <a:lnTo>
                        <a:pt x="102" y="29"/>
                      </a:lnTo>
                      <a:lnTo>
                        <a:pt x="107" y="34"/>
                      </a:lnTo>
                      <a:lnTo>
                        <a:pt x="107" y="48"/>
                      </a:lnTo>
                      <a:lnTo>
                        <a:pt x="112" y="53"/>
                      </a:lnTo>
                      <a:lnTo>
                        <a:pt x="112" y="68"/>
                      </a:lnTo>
                      <a:lnTo>
                        <a:pt x="117" y="73"/>
                      </a:lnTo>
                      <a:lnTo>
                        <a:pt x="117" y="92"/>
                      </a:lnTo>
                      <a:lnTo>
                        <a:pt x="122" y="97"/>
                      </a:lnTo>
                      <a:lnTo>
                        <a:pt x="122" y="117"/>
                      </a:lnTo>
                      <a:lnTo>
                        <a:pt x="127" y="122"/>
                      </a:lnTo>
                      <a:lnTo>
                        <a:pt x="127" y="136"/>
                      </a:lnTo>
                      <a:lnTo>
                        <a:pt x="132" y="141"/>
                      </a:lnTo>
                      <a:lnTo>
                        <a:pt x="132" y="156"/>
                      </a:lnTo>
                      <a:lnTo>
                        <a:pt x="137" y="161"/>
                      </a:lnTo>
                      <a:lnTo>
                        <a:pt x="137" y="170"/>
                      </a:lnTo>
                      <a:lnTo>
                        <a:pt x="141" y="175"/>
                      </a:lnTo>
                      <a:lnTo>
                        <a:pt x="141" y="185"/>
                      </a:lnTo>
                      <a:lnTo>
                        <a:pt x="151" y="195"/>
                      </a:lnTo>
                      <a:lnTo>
                        <a:pt x="151" y="200"/>
                      </a:lnTo>
                      <a:lnTo>
                        <a:pt x="156" y="204"/>
                      </a:lnTo>
                      <a:lnTo>
                        <a:pt x="161" y="209"/>
                      </a:lnTo>
                      <a:lnTo>
                        <a:pt x="166" y="209"/>
                      </a:lnTo>
                      <a:lnTo>
                        <a:pt x="171" y="209"/>
                      </a:lnTo>
                      <a:lnTo>
                        <a:pt x="176" y="209"/>
                      </a:lnTo>
                      <a:lnTo>
                        <a:pt x="180" y="204"/>
                      </a:lnTo>
                      <a:lnTo>
                        <a:pt x="185" y="204"/>
                      </a:lnTo>
                      <a:lnTo>
                        <a:pt x="190" y="204"/>
                      </a:lnTo>
                      <a:lnTo>
                        <a:pt x="195" y="204"/>
                      </a:lnTo>
                      <a:lnTo>
                        <a:pt x="200" y="204"/>
                      </a:lnTo>
                      <a:lnTo>
                        <a:pt x="205" y="204"/>
                      </a:lnTo>
                      <a:lnTo>
                        <a:pt x="210" y="209"/>
                      </a:lnTo>
                      <a:lnTo>
                        <a:pt x="215" y="214"/>
                      </a:lnTo>
                      <a:lnTo>
                        <a:pt x="219" y="219"/>
                      </a:lnTo>
                      <a:lnTo>
                        <a:pt x="229" y="229"/>
                      </a:lnTo>
                      <a:lnTo>
                        <a:pt x="229" y="243"/>
                      </a:lnTo>
                      <a:lnTo>
                        <a:pt x="239" y="253"/>
                      </a:lnTo>
                      <a:lnTo>
                        <a:pt x="239" y="268"/>
                      </a:lnTo>
                      <a:lnTo>
                        <a:pt x="244" y="273"/>
                      </a:lnTo>
                      <a:lnTo>
                        <a:pt x="244" y="283"/>
                      </a:lnTo>
                      <a:lnTo>
                        <a:pt x="249" y="287"/>
                      </a:lnTo>
                      <a:lnTo>
                        <a:pt x="249" y="297"/>
                      </a:lnTo>
                      <a:lnTo>
                        <a:pt x="254" y="302"/>
                      </a:lnTo>
                      <a:lnTo>
                        <a:pt x="254" y="312"/>
                      </a:lnTo>
                      <a:lnTo>
                        <a:pt x="258" y="317"/>
                      </a:lnTo>
                      <a:lnTo>
                        <a:pt x="258" y="331"/>
                      </a:lnTo>
                      <a:lnTo>
                        <a:pt x="263" y="336"/>
                      </a:lnTo>
                      <a:lnTo>
                        <a:pt x="263" y="346"/>
                      </a:lnTo>
                      <a:lnTo>
                        <a:pt x="268" y="351"/>
                      </a:lnTo>
                      <a:lnTo>
                        <a:pt x="268" y="361"/>
                      </a:lnTo>
                      <a:lnTo>
                        <a:pt x="273" y="365"/>
                      </a:lnTo>
                      <a:lnTo>
                        <a:pt x="273" y="375"/>
                      </a:lnTo>
                      <a:lnTo>
                        <a:pt x="283" y="385"/>
                      </a:lnTo>
                      <a:lnTo>
                        <a:pt x="283" y="400"/>
                      </a:lnTo>
                      <a:lnTo>
                        <a:pt x="293" y="409"/>
                      </a:lnTo>
                      <a:lnTo>
                        <a:pt x="293" y="414"/>
                      </a:lnTo>
                      <a:lnTo>
                        <a:pt x="297" y="419"/>
                      </a:lnTo>
                      <a:lnTo>
                        <a:pt x="302" y="424"/>
                      </a:lnTo>
                      <a:lnTo>
                        <a:pt x="307" y="424"/>
                      </a:lnTo>
                      <a:lnTo>
                        <a:pt x="312" y="424"/>
                      </a:lnTo>
                      <a:lnTo>
                        <a:pt x="317" y="424"/>
                      </a:lnTo>
                      <a:lnTo>
                        <a:pt x="322" y="419"/>
                      </a:lnTo>
                      <a:lnTo>
                        <a:pt x="327" y="414"/>
                      </a:lnTo>
                      <a:lnTo>
                        <a:pt x="332" y="409"/>
                      </a:lnTo>
                      <a:lnTo>
                        <a:pt x="341" y="400"/>
                      </a:lnTo>
                      <a:lnTo>
                        <a:pt x="341" y="395"/>
                      </a:lnTo>
                      <a:lnTo>
                        <a:pt x="351" y="385"/>
                      </a:lnTo>
                      <a:lnTo>
                        <a:pt x="351" y="375"/>
                      </a:lnTo>
                      <a:lnTo>
                        <a:pt x="356" y="370"/>
                      </a:lnTo>
                      <a:lnTo>
                        <a:pt x="366" y="361"/>
                      </a:lnTo>
                      <a:lnTo>
                        <a:pt x="366" y="351"/>
                      </a:lnTo>
                      <a:lnTo>
                        <a:pt x="375" y="341"/>
                      </a:lnTo>
                      <a:lnTo>
                        <a:pt x="375" y="336"/>
                      </a:lnTo>
                      <a:lnTo>
                        <a:pt x="385" y="326"/>
                      </a:lnTo>
                      <a:lnTo>
                        <a:pt x="385" y="322"/>
                      </a:lnTo>
                      <a:lnTo>
                        <a:pt x="390" y="317"/>
                      </a:lnTo>
                      <a:lnTo>
                        <a:pt x="395" y="312"/>
                      </a:lnTo>
                      <a:lnTo>
                        <a:pt x="400" y="307"/>
                      </a:lnTo>
                      <a:lnTo>
                        <a:pt x="405" y="302"/>
                      </a:lnTo>
                      <a:lnTo>
                        <a:pt x="410" y="297"/>
                      </a:lnTo>
                      <a:lnTo>
                        <a:pt x="414" y="292"/>
                      </a:lnTo>
                      <a:lnTo>
                        <a:pt x="419" y="292"/>
                      </a:lnTo>
                      <a:lnTo>
                        <a:pt x="424" y="287"/>
                      </a:lnTo>
                      <a:lnTo>
                        <a:pt x="429" y="287"/>
                      </a:lnTo>
                      <a:lnTo>
                        <a:pt x="434" y="283"/>
                      </a:lnTo>
                      <a:lnTo>
                        <a:pt x="439" y="283"/>
                      </a:lnTo>
                      <a:lnTo>
                        <a:pt x="444" y="283"/>
                      </a:lnTo>
                      <a:lnTo>
                        <a:pt x="449" y="283"/>
                      </a:lnTo>
                      <a:lnTo>
                        <a:pt x="453" y="278"/>
                      </a:lnTo>
                      <a:lnTo>
                        <a:pt x="458" y="278"/>
                      </a:lnTo>
                      <a:lnTo>
                        <a:pt x="463" y="278"/>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sp>
              <p:nvSpPr>
                <p:cNvPr id="245" name="Freeform 215"/>
                <p:cNvSpPr>
                  <a:spLocks/>
                </p:cNvSpPr>
                <p:nvPr/>
              </p:nvSpPr>
              <p:spPr bwMode="auto">
                <a:xfrm>
                  <a:off x="2945697" y="5438516"/>
                  <a:ext cx="164078" cy="29004"/>
                </a:xfrm>
                <a:custGeom>
                  <a:avLst/>
                  <a:gdLst/>
                  <a:ahLst/>
                  <a:cxnLst>
                    <a:cxn ang="0">
                      <a:pos x="10" y="0"/>
                    </a:cxn>
                    <a:cxn ang="0">
                      <a:pos x="25" y="0"/>
                    </a:cxn>
                    <a:cxn ang="0">
                      <a:pos x="39" y="5"/>
                    </a:cxn>
                    <a:cxn ang="0">
                      <a:pos x="54" y="5"/>
                    </a:cxn>
                    <a:cxn ang="0">
                      <a:pos x="68" y="9"/>
                    </a:cxn>
                    <a:cxn ang="0">
                      <a:pos x="83" y="19"/>
                    </a:cxn>
                    <a:cxn ang="0">
                      <a:pos x="98" y="29"/>
                    </a:cxn>
                    <a:cxn ang="0">
                      <a:pos x="112" y="34"/>
                    </a:cxn>
                    <a:cxn ang="0">
                      <a:pos x="127" y="44"/>
                    </a:cxn>
                    <a:cxn ang="0">
                      <a:pos x="142" y="48"/>
                    </a:cxn>
                    <a:cxn ang="0">
                      <a:pos x="156" y="53"/>
                    </a:cxn>
                    <a:cxn ang="0">
                      <a:pos x="171" y="53"/>
                    </a:cxn>
                    <a:cxn ang="0">
                      <a:pos x="185" y="53"/>
                    </a:cxn>
                    <a:cxn ang="0">
                      <a:pos x="200" y="48"/>
                    </a:cxn>
                    <a:cxn ang="0">
                      <a:pos x="215" y="44"/>
                    </a:cxn>
                    <a:cxn ang="0">
                      <a:pos x="229" y="39"/>
                    </a:cxn>
                    <a:cxn ang="0">
                      <a:pos x="244" y="39"/>
                    </a:cxn>
                    <a:cxn ang="0">
                      <a:pos x="259" y="34"/>
                    </a:cxn>
                    <a:cxn ang="0">
                      <a:pos x="273" y="34"/>
                    </a:cxn>
                    <a:cxn ang="0">
                      <a:pos x="288" y="34"/>
                    </a:cxn>
                    <a:cxn ang="0">
                      <a:pos x="302" y="34"/>
                    </a:cxn>
                    <a:cxn ang="0">
                      <a:pos x="317" y="34"/>
                    </a:cxn>
                    <a:cxn ang="0">
                      <a:pos x="332" y="34"/>
                    </a:cxn>
                    <a:cxn ang="0">
                      <a:pos x="346" y="34"/>
                    </a:cxn>
                    <a:cxn ang="0">
                      <a:pos x="361" y="34"/>
                    </a:cxn>
                    <a:cxn ang="0">
                      <a:pos x="376" y="34"/>
                    </a:cxn>
                    <a:cxn ang="0">
                      <a:pos x="390" y="34"/>
                    </a:cxn>
                    <a:cxn ang="0">
                      <a:pos x="405" y="34"/>
                    </a:cxn>
                    <a:cxn ang="0">
                      <a:pos x="419" y="34"/>
                    </a:cxn>
                    <a:cxn ang="0">
                      <a:pos x="434" y="34"/>
                    </a:cxn>
                    <a:cxn ang="0">
                      <a:pos x="449" y="34"/>
                    </a:cxn>
                    <a:cxn ang="0">
                      <a:pos x="463" y="34"/>
                    </a:cxn>
                    <a:cxn ang="0">
                      <a:pos x="478" y="34"/>
                    </a:cxn>
                    <a:cxn ang="0">
                      <a:pos x="493" y="34"/>
                    </a:cxn>
                    <a:cxn ang="0">
                      <a:pos x="507" y="34"/>
                    </a:cxn>
                    <a:cxn ang="0">
                      <a:pos x="522" y="34"/>
                    </a:cxn>
                    <a:cxn ang="0">
                      <a:pos x="536" y="34"/>
                    </a:cxn>
                    <a:cxn ang="0">
                      <a:pos x="551" y="34"/>
                    </a:cxn>
                    <a:cxn ang="0">
                      <a:pos x="566" y="34"/>
                    </a:cxn>
                    <a:cxn ang="0">
                      <a:pos x="580" y="34"/>
                    </a:cxn>
                    <a:cxn ang="0">
                      <a:pos x="595" y="34"/>
                    </a:cxn>
                    <a:cxn ang="0">
                      <a:pos x="610" y="34"/>
                    </a:cxn>
                  </a:cxnLst>
                  <a:rect l="0" t="0" r="r" b="b"/>
                  <a:pathLst>
                    <a:path w="619" h="53">
                      <a:moveTo>
                        <a:pt x="0" y="0"/>
                      </a:moveTo>
                      <a:lnTo>
                        <a:pt x="5" y="0"/>
                      </a:lnTo>
                      <a:lnTo>
                        <a:pt x="10" y="0"/>
                      </a:lnTo>
                      <a:lnTo>
                        <a:pt x="15" y="0"/>
                      </a:lnTo>
                      <a:lnTo>
                        <a:pt x="20" y="0"/>
                      </a:lnTo>
                      <a:lnTo>
                        <a:pt x="25" y="0"/>
                      </a:lnTo>
                      <a:lnTo>
                        <a:pt x="29" y="0"/>
                      </a:lnTo>
                      <a:lnTo>
                        <a:pt x="34" y="0"/>
                      </a:lnTo>
                      <a:lnTo>
                        <a:pt x="39" y="5"/>
                      </a:lnTo>
                      <a:lnTo>
                        <a:pt x="44" y="5"/>
                      </a:lnTo>
                      <a:lnTo>
                        <a:pt x="49" y="5"/>
                      </a:lnTo>
                      <a:lnTo>
                        <a:pt x="54" y="5"/>
                      </a:lnTo>
                      <a:lnTo>
                        <a:pt x="59" y="9"/>
                      </a:lnTo>
                      <a:lnTo>
                        <a:pt x="64" y="9"/>
                      </a:lnTo>
                      <a:lnTo>
                        <a:pt x="68" y="9"/>
                      </a:lnTo>
                      <a:lnTo>
                        <a:pt x="73" y="14"/>
                      </a:lnTo>
                      <a:lnTo>
                        <a:pt x="78" y="14"/>
                      </a:lnTo>
                      <a:lnTo>
                        <a:pt x="83" y="19"/>
                      </a:lnTo>
                      <a:lnTo>
                        <a:pt x="88" y="19"/>
                      </a:lnTo>
                      <a:lnTo>
                        <a:pt x="93" y="24"/>
                      </a:lnTo>
                      <a:lnTo>
                        <a:pt x="98" y="29"/>
                      </a:lnTo>
                      <a:lnTo>
                        <a:pt x="103" y="29"/>
                      </a:lnTo>
                      <a:lnTo>
                        <a:pt x="107" y="34"/>
                      </a:lnTo>
                      <a:lnTo>
                        <a:pt x="112" y="34"/>
                      </a:lnTo>
                      <a:lnTo>
                        <a:pt x="117" y="39"/>
                      </a:lnTo>
                      <a:lnTo>
                        <a:pt x="122" y="39"/>
                      </a:lnTo>
                      <a:lnTo>
                        <a:pt x="127" y="44"/>
                      </a:lnTo>
                      <a:lnTo>
                        <a:pt x="132" y="44"/>
                      </a:lnTo>
                      <a:lnTo>
                        <a:pt x="137" y="48"/>
                      </a:lnTo>
                      <a:lnTo>
                        <a:pt x="142" y="48"/>
                      </a:lnTo>
                      <a:lnTo>
                        <a:pt x="146" y="48"/>
                      </a:lnTo>
                      <a:lnTo>
                        <a:pt x="151" y="53"/>
                      </a:lnTo>
                      <a:lnTo>
                        <a:pt x="156" y="53"/>
                      </a:lnTo>
                      <a:lnTo>
                        <a:pt x="161" y="53"/>
                      </a:lnTo>
                      <a:lnTo>
                        <a:pt x="166" y="53"/>
                      </a:lnTo>
                      <a:lnTo>
                        <a:pt x="171" y="53"/>
                      </a:lnTo>
                      <a:lnTo>
                        <a:pt x="176" y="53"/>
                      </a:lnTo>
                      <a:lnTo>
                        <a:pt x="181" y="53"/>
                      </a:lnTo>
                      <a:lnTo>
                        <a:pt x="185" y="53"/>
                      </a:lnTo>
                      <a:lnTo>
                        <a:pt x="190" y="48"/>
                      </a:lnTo>
                      <a:lnTo>
                        <a:pt x="195" y="48"/>
                      </a:lnTo>
                      <a:lnTo>
                        <a:pt x="200" y="48"/>
                      </a:lnTo>
                      <a:lnTo>
                        <a:pt x="205" y="48"/>
                      </a:lnTo>
                      <a:lnTo>
                        <a:pt x="210" y="44"/>
                      </a:lnTo>
                      <a:lnTo>
                        <a:pt x="215" y="44"/>
                      </a:lnTo>
                      <a:lnTo>
                        <a:pt x="220" y="44"/>
                      </a:lnTo>
                      <a:lnTo>
                        <a:pt x="224" y="44"/>
                      </a:lnTo>
                      <a:lnTo>
                        <a:pt x="229" y="39"/>
                      </a:lnTo>
                      <a:lnTo>
                        <a:pt x="234" y="39"/>
                      </a:lnTo>
                      <a:lnTo>
                        <a:pt x="239" y="39"/>
                      </a:lnTo>
                      <a:lnTo>
                        <a:pt x="244" y="39"/>
                      </a:lnTo>
                      <a:lnTo>
                        <a:pt x="249" y="39"/>
                      </a:lnTo>
                      <a:lnTo>
                        <a:pt x="254" y="34"/>
                      </a:lnTo>
                      <a:lnTo>
                        <a:pt x="259" y="34"/>
                      </a:lnTo>
                      <a:lnTo>
                        <a:pt x="263" y="34"/>
                      </a:lnTo>
                      <a:lnTo>
                        <a:pt x="268" y="34"/>
                      </a:lnTo>
                      <a:lnTo>
                        <a:pt x="273" y="34"/>
                      </a:lnTo>
                      <a:lnTo>
                        <a:pt x="278" y="34"/>
                      </a:lnTo>
                      <a:lnTo>
                        <a:pt x="283" y="34"/>
                      </a:lnTo>
                      <a:lnTo>
                        <a:pt x="288" y="34"/>
                      </a:lnTo>
                      <a:lnTo>
                        <a:pt x="293" y="34"/>
                      </a:lnTo>
                      <a:lnTo>
                        <a:pt x="298" y="34"/>
                      </a:lnTo>
                      <a:lnTo>
                        <a:pt x="302" y="34"/>
                      </a:lnTo>
                      <a:lnTo>
                        <a:pt x="307" y="34"/>
                      </a:lnTo>
                      <a:lnTo>
                        <a:pt x="312" y="34"/>
                      </a:lnTo>
                      <a:lnTo>
                        <a:pt x="317" y="34"/>
                      </a:lnTo>
                      <a:lnTo>
                        <a:pt x="322" y="34"/>
                      </a:lnTo>
                      <a:lnTo>
                        <a:pt x="327" y="34"/>
                      </a:lnTo>
                      <a:lnTo>
                        <a:pt x="332" y="34"/>
                      </a:lnTo>
                      <a:lnTo>
                        <a:pt x="337" y="34"/>
                      </a:lnTo>
                      <a:lnTo>
                        <a:pt x="341" y="34"/>
                      </a:lnTo>
                      <a:lnTo>
                        <a:pt x="346" y="34"/>
                      </a:lnTo>
                      <a:lnTo>
                        <a:pt x="351" y="34"/>
                      </a:lnTo>
                      <a:lnTo>
                        <a:pt x="356" y="34"/>
                      </a:lnTo>
                      <a:lnTo>
                        <a:pt x="361" y="34"/>
                      </a:lnTo>
                      <a:lnTo>
                        <a:pt x="366" y="34"/>
                      </a:lnTo>
                      <a:lnTo>
                        <a:pt x="371" y="34"/>
                      </a:lnTo>
                      <a:lnTo>
                        <a:pt x="376" y="34"/>
                      </a:lnTo>
                      <a:lnTo>
                        <a:pt x="380" y="34"/>
                      </a:lnTo>
                      <a:lnTo>
                        <a:pt x="385" y="34"/>
                      </a:lnTo>
                      <a:lnTo>
                        <a:pt x="390" y="34"/>
                      </a:lnTo>
                      <a:lnTo>
                        <a:pt x="395" y="34"/>
                      </a:lnTo>
                      <a:lnTo>
                        <a:pt x="400" y="34"/>
                      </a:lnTo>
                      <a:lnTo>
                        <a:pt x="405" y="34"/>
                      </a:lnTo>
                      <a:lnTo>
                        <a:pt x="410" y="34"/>
                      </a:lnTo>
                      <a:lnTo>
                        <a:pt x="415" y="34"/>
                      </a:lnTo>
                      <a:lnTo>
                        <a:pt x="419" y="34"/>
                      </a:lnTo>
                      <a:lnTo>
                        <a:pt x="424" y="34"/>
                      </a:lnTo>
                      <a:lnTo>
                        <a:pt x="429" y="34"/>
                      </a:lnTo>
                      <a:lnTo>
                        <a:pt x="434" y="34"/>
                      </a:lnTo>
                      <a:lnTo>
                        <a:pt x="439" y="34"/>
                      </a:lnTo>
                      <a:lnTo>
                        <a:pt x="444" y="34"/>
                      </a:lnTo>
                      <a:lnTo>
                        <a:pt x="449" y="34"/>
                      </a:lnTo>
                      <a:lnTo>
                        <a:pt x="454" y="34"/>
                      </a:lnTo>
                      <a:lnTo>
                        <a:pt x="458" y="34"/>
                      </a:lnTo>
                      <a:lnTo>
                        <a:pt x="463" y="34"/>
                      </a:lnTo>
                      <a:lnTo>
                        <a:pt x="468" y="34"/>
                      </a:lnTo>
                      <a:lnTo>
                        <a:pt x="473" y="34"/>
                      </a:lnTo>
                      <a:lnTo>
                        <a:pt x="478" y="34"/>
                      </a:lnTo>
                      <a:lnTo>
                        <a:pt x="483" y="34"/>
                      </a:lnTo>
                      <a:lnTo>
                        <a:pt x="488" y="34"/>
                      </a:lnTo>
                      <a:lnTo>
                        <a:pt x="493" y="34"/>
                      </a:lnTo>
                      <a:lnTo>
                        <a:pt x="497" y="34"/>
                      </a:lnTo>
                      <a:lnTo>
                        <a:pt x="502" y="34"/>
                      </a:lnTo>
                      <a:lnTo>
                        <a:pt x="507" y="34"/>
                      </a:lnTo>
                      <a:lnTo>
                        <a:pt x="512" y="34"/>
                      </a:lnTo>
                      <a:lnTo>
                        <a:pt x="517" y="34"/>
                      </a:lnTo>
                      <a:lnTo>
                        <a:pt x="522" y="34"/>
                      </a:lnTo>
                      <a:lnTo>
                        <a:pt x="527" y="34"/>
                      </a:lnTo>
                      <a:lnTo>
                        <a:pt x="532" y="34"/>
                      </a:lnTo>
                      <a:lnTo>
                        <a:pt x="536" y="34"/>
                      </a:lnTo>
                      <a:lnTo>
                        <a:pt x="541" y="34"/>
                      </a:lnTo>
                      <a:lnTo>
                        <a:pt x="546" y="34"/>
                      </a:lnTo>
                      <a:lnTo>
                        <a:pt x="551" y="34"/>
                      </a:lnTo>
                      <a:lnTo>
                        <a:pt x="556" y="34"/>
                      </a:lnTo>
                      <a:lnTo>
                        <a:pt x="561" y="34"/>
                      </a:lnTo>
                      <a:lnTo>
                        <a:pt x="566" y="34"/>
                      </a:lnTo>
                      <a:lnTo>
                        <a:pt x="571" y="34"/>
                      </a:lnTo>
                      <a:lnTo>
                        <a:pt x="575" y="34"/>
                      </a:lnTo>
                      <a:lnTo>
                        <a:pt x="580" y="34"/>
                      </a:lnTo>
                      <a:lnTo>
                        <a:pt x="585" y="34"/>
                      </a:lnTo>
                      <a:lnTo>
                        <a:pt x="590" y="34"/>
                      </a:lnTo>
                      <a:lnTo>
                        <a:pt x="595" y="34"/>
                      </a:lnTo>
                      <a:lnTo>
                        <a:pt x="600" y="34"/>
                      </a:lnTo>
                      <a:lnTo>
                        <a:pt x="605" y="34"/>
                      </a:lnTo>
                      <a:lnTo>
                        <a:pt x="610" y="34"/>
                      </a:lnTo>
                      <a:lnTo>
                        <a:pt x="614" y="34"/>
                      </a:lnTo>
                      <a:lnTo>
                        <a:pt x="619" y="34"/>
                      </a:lnTo>
                    </a:path>
                  </a:pathLst>
                </a:custGeom>
                <a:noFill/>
                <a:ln w="1587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latin typeface="Arial" charset="0"/>
                  </a:endParaRPr>
                </a:p>
              </p:txBody>
            </p:sp>
          </p:grpSp>
          <p:graphicFrame>
            <p:nvGraphicFramePr>
              <p:cNvPr id="269" name="Object 230"/>
              <p:cNvGraphicFramePr>
                <a:graphicFrameLocks noChangeAspect="1"/>
              </p:cNvGraphicFramePr>
              <p:nvPr/>
            </p:nvGraphicFramePr>
            <p:xfrm>
              <a:off x="7316788" y="4232275"/>
              <a:ext cx="639638" cy="349250"/>
            </p:xfrm>
            <a:graphic>
              <a:graphicData uri="http://schemas.openxmlformats.org/presentationml/2006/ole">
                <mc:AlternateContent xmlns:mc="http://schemas.openxmlformats.org/markup-compatibility/2006">
                  <mc:Choice xmlns:v="urn:schemas-microsoft-com:vml" Requires="v">
                    <p:oleObj spid="_x0000_s33919" name="Equation" r:id="rId7" imgW="406048" imgH="203024" progId="">
                      <p:embed/>
                    </p:oleObj>
                  </mc:Choice>
                  <mc:Fallback>
                    <p:oleObj name="Equation" r:id="rId7" imgW="406048" imgH="203024"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6788" y="4232275"/>
                            <a:ext cx="639638"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6" name="Group 128"/>
              <p:cNvGrpSpPr/>
              <p:nvPr/>
            </p:nvGrpSpPr>
            <p:grpSpPr>
              <a:xfrm rot="5400000">
                <a:off x="6307864" y="5029496"/>
                <a:ext cx="1143002" cy="1188720"/>
                <a:chOff x="4333872" y="5643560"/>
                <a:chExt cx="1143002" cy="867572"/>
              </a:xfrm>
            </p:grpSpPr>
            <p:sp>
              <p:nvSpPr>
                <p:cNvPr id="308" name="Rectangle 307"/>
                <p:cNvSpPr>
                  <a:spLocks noChangeAspect="1"/>
                </p:cNvSpPr>
                <p:nvPr/>
              </p:nvSpPr>
              <p:spPr>
                <a:xfrm>
                  <a:off x="4333872" y="5643560"/>
                  <a:ext cx="1143002" cy="857252"/>
                </a:xfrm>
                <a:prstGeom prst="rect">
                  <a:avLst/>
                </a:prstGeom>
                <a:solidFill>
                  <a:schemeClr val="bg1">
                    <a:lumMod val="75000"/>
                  </a:schemeClr>
                </a:solidFill>
                <a:ln>
                  <a:solidFill>
                    <a:schemeClr val="bg1">
                      <a:lumMod val="50000"/>
                    </a:schemeClr>
                  </a:solid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309" name="Straight Connector 308"/>
                <p:cNvCxnSpPr/>
                <p:nvPr/>
              </p:nvCxnSpPr>
              <p:spPr>
                <a:xfrm rot="16200000" flipH="1">
                  <a:off x="4267192"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rot="16200000" flipH="1">
                  <a:off x="4667244"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rot="16200000" flipH="1">
                  <a:off x="3967153"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rot="16200000" flipH="1">
                  <a:off x="4067166"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rot="16200000" flipH="1">
                  <a:off x="4967287"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rot="16200000" flipH="1">
                  <a:off x="4467218"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rot="16200000" flipH="1">
                  <a:off x="4867270"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rot="16200000" flipH="1">
                  <a:off x="4167179"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rot="16200000" flipH="1">
                  <a:off x="4367205"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rot="16200000" flipH="1">
                  <a:off x="4767257"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rot="16200000" flipH="1">
                  <a:off x="4567231" y="6081712"/>
                  <a:ext cx="857252" cy="1588"/>
                </a:xfrm>
                <a:prstGeom prst="line">
                  <a:avLst/>
                </a:prstGeom>
                <a:ln w="2222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07" name="TextBox 306"/>
              <p:cNvSpPr txBox="1"/>
              <p:nvPr/>
            </p:nvSpPr>
            <p:spPr>
              <a:xfrm>
                <a:off x="7003415" y="5816538"/>
                <a:ext cx="571500" cy="369332"/>
              </a:xfrm>
              <a:prstGeom prst="rect">
                <a:avLst/>
              </a:prstGeom>
              <a:noFill/>
            </p:spPr>
            <p:txBody>
              <a:bodyPr wrap="square" rtlCol="0">
                <a:spAutoFit/>
              </a:bodyPr>
              <a:lstStyle/>
              <a:p>
                <a:pPr fontAlgn="base">
                  <a:spcBef>
                    <a:spcPct val="0"/>
                  </a:spcBef>
                  <a:spcAft>
                    <a:spcPct val="0"/>
                  </a:spcAft>
                </a:pPr>
                <a:r>
                  <a:rPr lang="en-US" b="1" dirty="0" smtClean="0">
                    <a:solidFill>
                      <a:srgbClr val="000000">
                        <a:lumMod val="65000"/>
                        <a:lumOff val="35000"/>
                      </a:srgbClr>
                    </a:solidFill>
                    <a:latin typeface="Arial" pitchFamily="34" charset="0"/>
                    <a:cs typeface="Arial" pitchFamily="34" charset="0"/>
                  </a:rPr>
                  <a:t>W</a:t>
                </a:r>
                <a:r>
                  <a:rPr lang="en-US" b="1" baseline="-25000" dirty="0" smtClean="0">
                    <a:solidFill>
                      <a:srgbClr val="000000">
                        <a:lumMod val="65000"/>
                        <a:lumOff val="35000"/>
                      </a:srgbClr>
                    </a:solidFill>
                    <a:latin typeface="Arial" pitchFamily="34" charset="0"/>
                    <a:cs typeface="Arial" pitchFamily="34" charset="0"/>
                  </a:rPr>
                  <a:t>-1</a:t>
                </a:r>
                <a:endParaRPr lang="en-US" b="1" baseline="-25000" dirty="0">
                  <a:solidFill>
                    <a:srgbClr val="000000">
                      <a:lumMod val="65000"/>
                      <a:lumOff val="35000"/>
                    </a:srgbClr>
                  </a:solidFill>
                  <a:latin typeface="Arial" pitchFamily="34" charset="0"/>
                  <a:cs typeface="Arial" pitchFamily="34" charset="0"/>
                </a:endParaRPr>
              </a:p>
            </p:txBody>
          </p:sp>
          <p:sp>
            <p:nvSpPr>
              <p:cNvPr id="333" name="TextBox 332"/>
              <p:cNvSpPr txBox="1"/>
              <p:nvPr/>
            </p:nvSpPr>
            <p:spPr>
              <a:xfrm>
                <a:off x="6171726" y="2057176"/>
                <a:ext cx="352899" cy="307777"/>
              </a:xfrm>
              <a:prstGeom prst="rect">
                <a:avLst/>
              </a:prstGeom>
              <a:noFill/>
            </p:spPr>
            <p:txBody>
              <a:bodyPr wrap="square" rtlCol="0">
                <a:spAutoFit/>
              </a:bodyPr>
              <a:lstStyle/>
              <a:p>
                <a:pPr fontAlgn="base">
                  <a:spcBef>
                    <a:spcPct val="0"/>
                  </a:spcBef>
                  <a:spcAft>
                    <a:spcPct val="0"/>
                  </a:spcAft>
                </a:pPr>
                <a:r>
                  <a:rPr lang="el-GR" sz="1400" b="1" i="1" dirty="0" smtClean="0">
                    <a:solidFill>
                      <a:srgbClr val="000000"/>
                    </a:solidFill>
                    <a:latin typeface="Arial" charset="0"/>
                  </a:rPr>
                  <a:t>α</a:t>
                </a:r>
                <a:endParaRPr lang="en-US" sz="1400" b="1" i="1" dirty="0">
                  <a:solidFill>
                    <a:srgbClr val="000000"/>
                  </a:solidFill>
                  <a:latin typeface="Arial" charset="0"/>
                </a:endParaRPr>
              </a:p>
            </p:txBody>
          </p:sp>
          <p:sp>
            <p:nvSpPr>
              <p:cNvPr id="340" name="Rectangle 339"/>
              <p:cNvSpPr/>
              <p:nvPr/>
            </p:nvSpPr>
            <p:spPr>
              <a:xfrm>
                <a:off x="5829681" y="1853946"/>
                <a:ext cx="2114550" cy="2219325"/>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cxnSp>
            <p:nvCxnSpPr>
              <p:cNvPr id="352" name="Straight Connector 351"/>
              <p:cNvCxnSpPr/>
              <p:nvPr/>
            </p:nvCxnSpPr>
            <p:spPr>
              <a:xfrm flipH="1">
                <a:off x="5267476" y="5519667"/>
                <a:ext cx="91154" cy="269296"/>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H="1">
                <a:off x="5389015" y="5519667"/>
                <a:ext cx="91154" cy="269296"/>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H="1">
                <a:off x="5597910" y="5519667"/>
                <a:ext cx="91154" cy="269296"/>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a:off x="5719448" y="5519667"/>
                <a:ext cx="91154" cy="269296"/>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p:nvPr/>
            </p:nvCxnSpPr>
            <p:spPr>
              <a:xfrm>
                <a:off x="6223487" y="5637343"/>
                <a:ext cx="137565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5" name="Straight Arrow Connector 414"/>
              <p:cNvCxnSpPr/>
              <p:nvPr/>
            </p:nvCxnSpPr>
            <p:spPr>
              <a:xfrm flipH="1" flipV="1">
                <a:off x="6903671" y="4904587"/>
                <a:ext cx="0" cy="1382605"/>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6" name="TextBox 415"/>
              <p:cNvSpPr txBox="1"/>
              <p:nvPr/>
            </p:nvSpPr>
            <p:spPr>
              <a:xfrm>
                <a:off x="6871803" y="4735117"/>
                <a:ext cx="653435" cy="221605"/>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y</a:t>
                </a:r>
                <a:endParaRPr lang="en-US" sz="1400" b="1" baseline="-25000" dirty="0">
                  <a:solidFill>
                    <a:srgbClr val="000000"/>
                  </a:solidFill>
                  <a:latin typeface="Arial" charset="0"/>
                </a:endParaRPr>
              </a:p>
            </p:txBody>
          </p:sp>
          <p:sp>
            <p:nvSpPr>
              <p:cNvPr id="417" name="TextBox 416"/>
              <p:cNvSpPr txBox="1"/>
              <p:nvPr/>
            </p:nvSpPr>
            <p:spPr>
              <a:xfrm>
                <a:off x="7483679" y="5594761"/>
                <a:ext cx="448404" cy="264370"/>
              </a:xfrm>
              <a:prstGeom prst="rect">
                <a:avLst/>
              </a:prstGeom>
              <a:noFill/>
            </p:spPr>
            <p:txBody>
              <a:bodyPr wrap="square" rtlCol="0">
                <a:spAutoFit/>
              </a:bodyPr>
              <a:lstStyle/>
              <a:p>
                <a:pPr fontAlgn="base">
                  <a:spcBef>
                    <a:spcPct val="0"/>
                  </a:spcBef>
                  <a:spcAft>
                    <a:spcPct val="0"/>
                  </a:spcAft>
                </a:pPr>
                <a:r>
                  <a:rPr lang="en-US" sz="1400" b="1" i="1" dirty="0" err="1" smtClean="0">
                    <a:solidFill>
                      <a:srgbClr val="000000"/>
                    </a:solidFill>
                    <a:latin typeface="Arial" charset="0"/>
                  </a:rPr>
                  <a:t>k</a:t>
                </a:r>
                <a:r>
                  <a:rPr lang="en-US" sz="1400" b="1" baseline="-25000" dirty="0" err="1" smtClean="0">
                    <a:solidFill>
                      <a:srgbClr val="000000"/>
                    </a:solidFill>
                    <a:latin typeface="Arial" charset="0"/>
                  </a:rPr>
                  <a:t>x</a:t>
                </a:r>
                <a:endParaRPr lang="en-US" sz="1400" b="1" baseline="-25000" dirty="0">
                  <a:solidFill>
                    <a:srgbClr val="000000"/>
                  </a:solidFill>
                  <a:latin typeface="Arial" charset="0"/>
                </a:endParaRPr>
              </a:p>
            </p:txBody>
          </p:sp>
          <p:sp>
            <p:nvSpPr>
              <p:cNvPr id="420" name="Down Arrow 419"/>
              <p:cNvSpPr/>
              <p:nvPr/>
            </p:nvSpPr>
            <p:spPr>
              <a:xfrm>
                <a:off x="6799812" y="4131425"/>
                <a:ext cx="181956" cy="7047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grpSp>
        <p:sp>
          <p:nvSpPr>
            <p:cNvPr id="210"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charset="0"/>
                </a:rPr>
                <a:pPr fontAlgn="base">
                  <a:spcBef>
                    <a:spcPct val="0"/>
                  </a:spcBef>
                  <a:spcAft>
                    <a:spcPct val="0"/>
                  </a:spcAft>
                  <a:defRPr/>
                </a:pPr>
                <a:t>98</a:t>
              </a:fld>
              <a:endParaRPr lang="en-US" dirty="0">
                <a:solidFill>
                  <a:srgbClr val="FFFFFF">
                    <a:lumMod val="50000"/>
                  </a:srgbClr>
                </a:solidFill>
                <a:effectLst>
                  <a:outerShdw blurRad="38100" dist="38100" dir="2700000" algn="tl">
                    <a:srgbClr val="000000">
                      <a:alpha val="43137"/>
                    </a:srgbClr>
                  </a:outerShdw>
                </a:effectLst>
                <a:latin typeface="Arial" charset="0"/>
              </a:endParaRPr>
            </a:p>
          </p:txBody>
        </p:sp>
      </p:grpSp>
      <p:cxnSp>
        <p:nvCxnSpPr>
          <p:cNvPr id="246" name="Straight Connector 245"/>
          <p:cNvCxnSpPr/>
          <p:nvPr/>
        </p:nvCxnSpPr>
        <p:spPr>
          <a:xfrm>
            <a:off x="3509323" y="3082798"/>
            <a:ext cx="33311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6195586" y="3082798"/>
            <a:ext cx="33311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68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595743" y="5068303"/>
            <a:ext cx="8398132" cy="1475793"/>
          </a:xfrm>
          <a:prstGeom prst="rect">
            <a:avLst/>
          </a:prstGeom>
          <a:noFill/>
          <a:ln w="9525">
            <a:noFill/>
            <a:miter lim="800000"/>
            <a:headEnd/>
            <a:tailEnd/>
          </a:ln>
        </p:spPr>
        <p:txBody>
          <a:bodyPr vert="horz" wrap="square" lIns="0" tIns="21240" rIns="0" bIns="0" numCol="1" anchor="t" anchorCtr="0" compatLnSpc="1">
            <a:prstTxWarp prst="textNoShape">
              <a:avLst/>
            </a:prstTxWarp>
          </a:bodyPr>
          <a:lstStyle/>
          <a:p>
            <a:pPr marL="228600" indent="-228600" fontAlgn="base">
              <a:spcBef>
                <a:spcPct val="0"/>
              </a:spcBef>
              <a:spcAft>
                <a:spcPct val="0"/>
              </a:spcAft>
              <a:buFontTx/>
              <a:buAutoNum type="alphaLcParenBoth"/>
            </a:pPr>
            <a:r>
              <a:rPr lang="en-US" sz="1200" dirty="0" smtClean="0">
                <a:solidFill>
                  <a:srgbClr val="000000"/>
                </a:solidFill>
                <a:latin typeface="Arial" charset="0"/>
              </a:rPr>
              <a:t>Scaling and wavelet basis functions in time domain</a:t>
            </a:r>
            <a:r>
              <a:rPr lang="en-US" sz="2000" dirty="0">
                <a:solidFill>
                  <a:srgbClr val="000000"/>
                </a:solidFill>
                <a:latin typeface="Arial" charset="0"/>
              </a:rPr>
              <a:t>	</a:t>
            </a:r>
            <a:r>
              <a:rPr lang="en-US" sz="2000" dirty="0" smtClean="0">
                <a:solidFill>
                  <a:srgbClr val="000000"/>
                </a:solidFill>
                <a:latin typeface="Arial" charset="0"/>
              </a:rPr>
              <a:t>	 </a:t>
            </a:r>
            <a:r>
              <a:rPr lang="en-US" sz="1200" dirty="0" smtClean="0">
                <a:solidFill>
                  <a:srgbClr val="000000"/>
                </a:solidFill>
                <a:latin typeface="Arial" charset="0"/>
              </a:rPr>
              <a:t>(b) Fourier </a:t>
            </a:r>
            <a:r>
              <a:rPr lang="en-US" sz="1200" dirty="0">
                <a:solidFill>
                  <a:srgbClr val="000000"/>
                </a:solidFill>
                <a:latin typeface="Arial" charset="0"/>
              </a:rPr>
              <a:t>transforms of scaling and wavelet </a:t>
            </a:r>
            <a:r>
              <a:rPr lang="en-US" sz="1200" dirty="0" smtClean="0">
                <a:solidFill>
                  <a:srgbClr val="000000"/>
                </a:solidFill>
                <a:latin typeface="Arial" charset="0"/>
              </a:rPr>
              <a:t>functions.</a:t>
            </a:r>
          </a:p>
          <a:p>
            <a:pPr fontAlgn="base">
              <a:spcBef>
                <a:spcPct val="0"/>
              </a:spcBef>
              <a:spcAft>
                <a:spcPct val="0"/>
              </a:spcAft>
            </a:pPr>
            <a:r>
              <a:rPr lang="en-US" sz="1200" dirty="0" smtClean="0">
                <a:solidFill>
                  <a:srgbClr val="000000"/>
                </a:solidFill>
                <a:latin typeface="Arial" charset="0"/>
              </a:rPr>
              <a:t> </a:t>
            </a:r>
          </a:p>
          <a:p>
            <a:pPr fontAlgn="base">
              <a:spcBef>
                <a:spcPct val="0"/>
              </a:spcBef>
              <a:spcAft>
                <a:spcPct val="0"/>
              </a:spcAft>
            </a:pPr>
            <a:r>
              <a:rPr lang="en-US" sz="2000" dirty="0">
                <a:solidFill>
                  <a:srgbClr val="000000"/>
                </a:solidFill>
                <a:latin typeface="Arial" charset="0"/>
              </a:rPr>
              <a:t>The major reason to choose this specific basis function set is that their </a:t>
            </a:r>
            <a:r>
              <a:rPr lang="en-US" sz="2000" dirty="0" smtClean="0">
                <a:solidFill>
                  <a:srgbClr val="000000"/>
                </a:solidFill>
                <a:latin typeface="Arial" charset="0"/>
              </a:rPr>
              <a:t>FTs are </a:t>
            </a:r>
            <a:r>
              <a:rPr lang="en-US" sz="2000" dirty="0">
                <a:solidFill>
                  <a:srgbClr val="000000"/>
                </a:solidFill>
                <a:latin typeface="Arial" charset="0"/>
              </a:rPr>
              <a:t>smooth and rapidly decay to zero as </a:t>
            </a:r>
            <a:r>
              <a:rPr lang="en-US" sz="2000" dirty="0" smtClean="0">
                <a:solidFill>
                  <a:srgbClr val="000000"/>
                </a:solidFill>
                <a:latin typeface="Arial" charset="0"/>
              </a:rPr>
              <a:t>shown. </a:t>
            </a:r>
            <a:r>
              <a:rPr lang="en-US" sz="2000" dirty="0">
                <a:solidFill>
                  <a:srgbClr val="000000"/>
                </a:solidFill>
                <a:latin typeface="Arial" charset="0"/>
              </a:rPr>
              <a:t>This basis set provides short RF pulses with relatively precise spatial excitation profiles.</a:t>
            </a:r>
          </a:p>
        </p:txBody>
      </p:sp>
      <p:sp>
        <p:nvSpPr>
          <p:cNvPr id="6" name="Slide Number Placeholder 18"/>
          <p:cNvSpPr txBox="1">
            <a:spLocks/>
          </p:cNvSpPr>
          <p:nvPr/>
        </p:nvSpPr>
        <p:spPr>
          <a:xfrm>
            <a:off x="8283869" y="6247376"/>
            <a:ext cx="593301" cy="469489"/>
          </a:xfrm>
          <a:prstGeom prst="rect">
            <a:avLst/>
          </a:prstGeom>
        </p:spPr>
        <p:txBody>
          <a:bodyPr/>
          <a:lstStyle/>
          <a:p>
            <a:pPr fontAlgn="base">
              <a:spcBef>
                <a:spcPct val="0"/>
              </a:spcBef>
              <a:spcAft>
                <a:spcPct val="0"/>
              </a:spcAft>
              <a:defRPr/>
            </a:pPr>
            <a:fld id="{32DEB007-28BB-4008-BD64-D28F762AD3BD}" type="slidenum">
              <a:rPr lang="en-US" smtClean="0">
                <a:solidFill>
                  <a:srgbClr val="FFFFFF">
                    <a:lumMod val="50000"/>
                  </a:srgbClr>
                </a:solidFill>
                <a:effectLst>
                  <a:outerShdw blurRad="38100" dist="38100" dir="2700000" algn="tl">
                    <a:srgbClr val="000000">
                      <a:alpha val="43137"/>
                    </a:srgbClr>
                  </a:outerShdw>
                </a:effectLst>
                <a:latin typeface="Arial" charset="0"/>
              </a:rPr>
              <a:pPr fontAlgn="base">
                <a:spcBef>
                  <a:spcPct val="0"/>
                </a:spcBef>
                <a:spcAft>
                  <a:spcPct val="0"/>
                </a:spcAft>
                <a:defRPr/>
              </a:pPr>
              <a:t>99</a:t>
            </a:fld>
            <a:endParaRPr lang="en-US" dirty="0">
              <a:solidFill>
                <a:srgbClr val="FFFFFF">
                  <a:lumMod val="50000"/>
                </a:srgbClr>
              </a:solidFill>
              <a:effectLst>
                <a:outerShdw blurRad="38100" dist="38100" dir="2700000" algn="tl">
                  <a:srgbClr val="000000">
                    <a:alpha val="43137"/>
                  </a:srgbClr>
                </a:outerShdw>
              </a:effectLst>
              <a:latin typeface="Arial" charset="0"/>
            </a:endParaRPr>
          </a:p>
        </p:txBody>
      </p:sp>
      <p:sp>
        <p:nvSpPr>
          <p:cNvPr id="13" name="Rectangle 3"/>
          <p:cNvSpPr>
            <a:spLocks noGrp="1" noChangeArrowheads="1"/>
          </p:cNvSpPr>
          <p:nvPr>
            <p:ph type="title"/>
          </p:nvPr>
        </p:nvSpPr>
        <p:spPr>
          <a:xfrm>
            <a:off x="614363" y="-25400"/>
            <a:ext cx="7515225" cy="1143000"/>
          </a:xfrm>
        </p:spPr>
        <p:txBody>
          <a:bodyPr/>
          <a:lstStyle/>
          <a:p>
            <a:pPr marL="457200" indent="-457200">
              <a:lnSpc>
                <a:spcPct val="150000"/>
              </a:lnSpc>
              <a:spcBef>
                <a:spcPts val="600"/>
              </a:spcBef>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 pos="8686800" algn="l"/>
              </a:tabLst>
            </a:pPr>
            <a:r>
              <a:rPr lang="en-US" sz="3600" b="1" dirty="0" smtClean="0">
                <a:latin typeface="Arial" pitchFamily="34" charset="0"/>
                <a:cs typeface="Arial" pitchFamily="34" charset="0"/>
              </a:rPr>
              <a:t>Design of RF pulses</a:t>
            </a:r>
          </a:p>
        </p:txBody>
      </p:sp>
      <p:grpSp>
        <p:nvGrpSpPr>
          <p:cNvPr id="9" name="Canvas 1663"/>
          <p:cNvGrpSpPr/>
          <p:nvPr/>
        </p:nvGrpSpPr>
        <p:grpSpPr>
          <a:xfrm>
            <a:off x="122604" y="1505701"/>
            <a:ext cx="8754566" cy="3584917"/>
            <a:chOff x="0" y="0"/>
            <a:chExt cx="3678557" cy="1434465"/>
          </a:xfrm>
        </p:grpSpPr>
        <p:sp>
          <p:nvSpPr>
            <p:cNvPr id="11" name="Rectangle 10"/>
            <p:cNvSpPr/>
            <p:nvPr/>
          </p:nvSpPr>
          <p:spPr>
            <a:xfrm>
              <a:off x="0" y="0"/>
              <a:ext cx="3678555" cy="1434465"/>
            </a:xfrm>
            <a:prstGeom prst="rect">
              <a:avLst/>
            </a:prstGeom>
            <a:noFill/>
          </p:spPr>
        </p:sp>
        <p:sp>
          <p:nvSpPr>
            <p:cNvPr id="12" name="Text Box 1665"/>
            <p:cNvSpPr txBox="1">
              <a:spLocks noChangeArrowheads="1"/>
            </p:cNvSpPr>
            <p:nvPr/>
          </p:nvSpPr>
          <p:spPr bwMode="auto">
            <a:xfrm>
              <a:off x="273050" y="349885"/>
              <a:ext cx="959485" cy="158750"/>
            </a:xfrm>
            <a:prstGeom prst="rect">
              <a:avLst/>
            </a:prstGeom>
            <a:noFill/>
            <a:ln>
              <a:noFill/>
            </a:ln>
            <a:extLst>
              <a:ext uri="{909E8E84-426E-40DD-AFC4-6F175D3DCCD1}">
                <a14:hiddenFill xmlns:a14="http://schemas.microsoft.com/office/drawing/2010/main">
                  <a:solidFill>
                    <a:schemeClr val="bg1">
                      <a:lumMod val="100000"/>
                      <a:lumOff val="0"/>
                    </a:schemeClr>
                  </a:solidFill>
                </a14:hiddenFill>
              </a:ext>
              <a:ext uri="{91240B29-F687-4F45-9708-019B960494DF}">
                <a14:hiddenLine xmlns:a14="http://schemas.microsoft.com/office/drawing/2010/main" w="9525">
                  <a:solidFill>
                    <a:schemeClr val="bg1">
                      <a:lumMod val="100000"/>
                      <a:lumOff val="0"/>
                    </a:schemeClr>
                  </a:solidFill>
                  <a:miter lim="800000"/>
                  <a:headEnd/>
                  <a:tailEnd/>
                </a14:hiddenLine>
              </a:ext>
            </a:extLst>
          </p:spPr>
          <p:txBody>
            <a:bodyPr rot="0" vert="horz" wrap="square" lIns="0" tIns="0" rIns="0" bIns="0" anchor="t" anchorCtr="0" upright="1">
              <a:noAutofit/>
            </a:bodyPr>
            <a:lstStyle/>
            <a:p>
              <a:pPr fontAlgn="base"/>
              <a:r>
                <a:rPr lang="en-US" sz="800">
                  <a:solidFill>
                    <a:srgbClr val="000000"/>
                  </a:solidFill>
                  <a:ea typeface="SimSun"/>
                </a:rPr>
                <a:t>Scaling function</a:t>
              </a:r>
              <a:endParaRPr lang="en-US" sz="1000">
                <a:solidFill>
                  <a:srgbClr val="000000"/>
                </a:solidFill>
                <a:ea typeface="SimSun"/>
              </a:endParaRPr>
            </a:p>
          </p:txBody>
        </p:sp>
        <p:sp>
          <p:nvSpPr>
            <p:cNvPr id="14" name="Text Box 1666"/>
            <p:cNvSpPr txBox="1">
              <a:spLocks noChangeArrowheads="1"/>
            </p:cNvSpPr>
            <p:nvPr/>
          </p:nvSpPr>
          <p:spPr bwMode="auto">
            <a:xfrm>
              <a:off x="929640" y="1042035"/>
              <a:ext cx="445135" cy="158750"/>
            </a:xfrm>
            <a:prstGeom prst="rect">
              <a:avLst/>
            </a:prstGeom>
            <a:noFill/>
            <a:ln>
              <a:noFill/>
            </a:ln>
            <a:extLst>
              <a:ext uri="{909E8E84-426E-40DD-AFC4-6F175D3DCCD1}">
                <a14:hiddenFill xmlns:a14="http://schemas.microsoft.com/office/drawing/2010/main">
                  <a:solidFill>
                    <a:schemeClr val="bg1">
                      <a:lumMod val="100000"/>
                      <a:lumOff val="0"/>
                    </a:schemeClr>
                  </a:solidFill>
                </a14:hiddenFill>
              </a:ext>
              <a:ext uri="{91240B29-F687-4F45-9708-019B960494DF}">
                <a14:hiddenLine xmlns:a14="http://schemas.microsoft.com/office/drawing/2010/main" w="9525">
                  <a:solidFill>
                    <a:schemeClr val="bg1">
                      <a:lumMod val="100000"/>
                      <a:lumOff val="0"/>
                    </a:schemeClr>
                  </a:solidFill>
                  <a:miter lim="800000"/>
                  <a:headEnd/>
                  <a:tailEnd/>
                </a14:hiddenLine>
              </a:ext>
            </a:extLst>
          </p:spPr>
          <p:txBody>
            <a:bodyPr rot="0" vert="horz" wrap="square" lIns="0" tIns="0" rIns="0" bIns="0" anchor="t" anchorCtr="0" upright="1">
              <a:noAutofit/>
            </a:bodyPr>
            <a:lstStyle/>
            <a:p>
              <a:pPr fontAlgn="base"/>
              <a:r>
                <a:rPr lang="en-US" sz="800">
                  <a:solidFill>
                    <a:srgbClr val="000000"/>
                  </a:solidFill>
                  <a:ea typeface="SimSun"/>
                </a:rPr>
                <a:t>Wavelet</a:t>
              </a:r>
              <a:endParaRPr lang="en-US" sz="1000">
                <a:solidFill>
                  <a:srgbClr val="000000"/>
                </a:solidFill>
                <a:ea typeface="SimSun"/>
              </a:endParaRPr>
            </a:p>
          </p:txBody>
        </p:sp>
        <p:grpSp>
          <p:nvGrpSpPr>
            <p:cNvPr id="15" name="Group 14"/>
            <p:cNvGrpSpPr>
              <a:grpSpLocks/>
            </p:cNvGrpSpPr>
            <p:nvPr/>
          </p:nvGrpSpPr>
          <p:grpSpPr bwMode="auto">
            <a:xfrm>
              <a:off x="463550" y="0"/>
              <a:ext cx="1416682" cy="1425536"/>
              <a:chOff x="193" y="0"/>
              <a:chExt cx="1982" cy="2368"/>
            </a:xfrm>
          </p:grpSpPr>
          <p:sp>
            <p:nvSpPr>
              <p:cNvPr id="26" name="Freeform 25"/>
              <p:cNvSpPr>
                <a:spLocks/>
              </p:cNvSpPr>
              <p:nvPr/>
            </p:nvSpPr>
            <p:spPr bwMode="auto">
              <a:xfrm>
                <a:off x="193" y="1150"/>
                <a:ext cx="363" cy="3"/>
              </a:xfrm>
              <a:custGeom>
                <a:avLst/>
                <a:gdLst>
                  <a:gd name="T0" fmla="*/ 9 w 619"/>
                  <a:gd name="T1" fmla="*/ 5 h 5"/>
                  <a:gd name="T2" fmla="*/ 24 w 619"/>
                  <a:gd name="T3" fmla="*/ 5 h 5"/>
                  <a:gd name="T4" fmla="*/ 39 w 619"/>
                  <a:gd name="T5" fmla="*/ 5 h 5"/>
                  <a:gd name="T6" fmla="*/ 53 w 619"/>
                  <a:gd name="T7" fmla="*/ 5 h 5"/>
                  <a:gd name="T8" fmla="*/ 68 w 619"/>
                  <a:gd name="T9" fmla="*/ 5 h 5"/>
                  <a:gd name="T10" fmla="*/ 82 w 619"/>
                  <a:gd name="T11" fmla="*/ 5 h 5"/>
                  <a:gd name="T12" fmla="*/ 97 w 619"/>
                  <a:gd name="T13" fmla="*/ 5 h 5"/>
                  <a:gd name="T14" fmla="*/ 112 w 619"/>
                  <a:gd name="T15" fmla="*/ 5 h 5"/>
                  <a:gd name="T16" fmla="*/ 126 w 619"/>
                  <a:gd name="T17" fmla="*/ 5 h 5"/>
                  <a:gd name="T18" fmla="*/ 141 w 619"/>
                  <a:gd name="T19" fmla="*/ 5 h 5"/>
                  <a:gd name="T20" fmla="*/ 156 w 619"/>
                  <a:gd name="T21" fmla="*/ 5 h 5"/>
                  <a:gd name="T22" fmla="*/ 170 w 619"/>
                  <a:gd name="T23" fmla="*/ 5 h 5"/>
                  <a:gd name="T24" fmla="*/ 185 w 619"/>
                  <a:gd name="T25" fmla="*/ 5 h 5"/>
                  <a:gd name="T26" fmla="*/ 199 w 619"/>
                  <a:gd name="T27" fmla="*/ 5 h 5"/>
                  <a:gd name="T28" fmla="*/ 214 w 619"/>
                  <a:gd name="T29" fmla="*/ 5 h 5"/>
                  <a:gd name="T30" fmla="*/ 229 w 619"/>
                  <a:gd name="T31" fmla="*/ 5 h 5"/>
                  <a:gd name="T32" fmla="*/ 243 w 619"/>
                  <a:gd name="T33" fmla="*/ 5 h 5"/>
                  <a:gd name="T34" fmla="*/ 258 w 619"/>
                  <a:gd name="T35" fmla="*/ 5 h 5"/>
                  <a:gd name="T36" fmla="*/ 273 w 619"/>
                  <a:gd name="T37" fmla="*/ 5 h 5"/>
                  <a:gd name="T38" fmla="*/ 287 w 619"/>
                  <a:gd name="T39" fmla="*/ 5 h 5"/>
                  <a:gd name="T40" fmla="*/ 302 w 619"/>
                  <a:gd name="T41" fmla="*/ 5 h 5"/>
                  <a:gd name="T42" fmla="*/ 316 w 619"/>
                  <a:gd name="T43" fmla="*/ 5 h 5"/>
                  <a:gd name="T44" fmla="*/ 331 w 619"/>
                  <a:gd name="T45" fmla="*/ 5 h 5"/>
                  <a:gd name="T46" fmla="*/ 346 w 619"/>
                  <a:gd name="T47" fmla="*/ 5 h 5"/>
                  <a:gd name="T48" fmla="*/ 360 w 619"/>
                  <a:gd name="T49" fmla="*/ 5 h 5"/>
                  <a:gd name="T50" fmla="*/ 375 w 619"/>
                  <a:gd name="T51" fmla="*/ 5 h 5"/>
                  <a:gd name="T52" fmla="*/ 390 w 619"/>
                  <a:gd name="T53" fmla="*/ 5 h 5"/>
                  <a:gd name="T54" fmla="*/ 404 w 619"/>
                  <a:gd name="T55" fmla="*/ 5 h 5"/>
                  <a:gd name="T56" fmla="*/ 419 w 619"/>
                  <a:gd name="T57" fmla="*/ 5 h 5"/>
                  <a:gd name="T58" fmla="*/ 433 w 619"/>
                  <a:gd name="T59" fmla="*/ 5 h 5"/>
                  <a:gd name="T60" fmla="*/ 448 w 619"/>
                  <a:gd name="T61" fmla="*/ 5 h 5"/>
                  <a:gd name="T62" fmla="*/ 463 w 619"/>
                  <a:gd name="T63" fmla="*/ 5 h 5"/>
                  <a:gd name="T64" fmla="*/ 477 w 619"/>
                  <a:gd name="T65" fmla="*/ 5 h 5"/>
                  <a:gd name="T66" fmla="*/ 492 w 619"/>
                  <a:gd name="T67" fmla="*/ 5 h 5"/>
                  <a:gd name="T68" fmla="*/ 507 w 619"/>
                  <a:gd name="T69" fmla="*/ 5 h 5"/>
                  <a:gd name="T70" fmla="*/ 521 w 619"/>
                  <a:gd name="T71" fmla="*/ 5 h 5"/>
                  <a:gd name="T72" fmla="*/ 536 w 619"/>
                  <a:gd name="T73" fmla="*/ 5 h 5"/>
                  <a:gd name="T74" fmla="*/ 550 w 619"/>
                  <a:gd name="T75" fmla="*/ 5 h 5"/>
                  <a:gd name="T76" fmla="*/ 565 w 619"/>
                  <a:gd name="T77" fmla="*/ 5 h 5"/>
                  <a:gd name="T78" fmla="*/ 580 w 619"/>
                  <a:gd name="T79" fmla="*/ 5 h 5"/>
                  <a:gd name="T80" fmla="*/ 594 w 619"/>
                  <a:gd name="T81" fmla="*/ 5 h 5"/>
                  <a:gd name="T82" fmla="*/ 609 w 619"/>
                  <a:gd name="T8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9" h="5">
                    <a:moveTo>
                      <a:pt x="0" y="5"/>
                    </a:moveTo>
                    <a:lnTo>
                      <a:pt x="4" y="5"/>
                    </a:lnTo>
                    <a:lnTo>
                      <a:pt x="9" y="5"/>
                    </a:lnTo>
                    <a:lnTo>
                      <a:pt x="14" y="5"/>
                    </a:lnTo>
                    <a:lnTo>
                      <a:pt x="19" y="5"/>
                    </a:lnTo>
                    <a:lnTo>
                      <a:pt x="24" y="5"/>
                    </a:lnTo>
                    <a:lnTo>
                      <a:pt x="29" y="5"/>
                    </a:lnTo>
                    <a:lnTo>
                      <a:pt x="34" y="5"/>
                    </a:lnTo>
                    <a:lnTo>
                      <a:pt x="39" y="5"/>
                    </a:lnTo>
                    <a:lnTo>
                      <a:pt x="43" y="5"/>
                    </a:lnTo>
                    <a:lnTo>
                      <a:pt x="48" y="5"/>
                    </a:lnTo>
                    <a:lnTo>
                      <a:pt x="53" y="5"/>
                    </a:lnTo>
                    <a:lnTo>
                      <a:pt x="58" y="5"/>
                    </a:lnTo>
                    <a:lnTo>
                      <a:pt x="63" y="5"/>
                    </a:lnTo>
                    <a:lnTo>
                      <a:pt x="68" y="5"/>
                    </a:lnTo>
                    <a:lnTo>
                      <a:pt x="73" y="5"/>
                    </a:lnTo>
                    <a:lnTo>
                      <a:pt x="78" y="5"/>
                    </a:lnTo>
                    <a:lnTo>
                      <a:pt x="82" y="5"/>
                    </a:lnTo>
                    <a:lnTo>
                      <a:pt x="87" y="5"/>
                    </a:lnTo>
                    <a:lnTo>
                      <a:pt x="92" y="5"/>
                    </a:lnTo>
                    <a:lnTo>
                      <a:pt x="97" y="5"/>
                    </a:lnTo>
                    <a:lnTo>
                      <a:pt x="102" y="5"/>
                    </a:lnTo>
                    <a:lnTo>
                      <a:pt x="107" y="5"/>
                    </a:lnTo>
                    <a:lnTo>
                      <a:pt x="112" y="5"/>
                    </a:lnTo>
                    <a:lnTo>
                      <a:pt x="117" y="5"/>
                    </a:lnTo>
                    <a:lnTo>
                      <a:pt x="121" y="5"/>
                    </a:lnTo>
                    <a:lnTo>
                      <a:pt x="126" y="5"/>
                    </a:lnTo>
                    <a:lnTo>
                      <a:pt x="131" y="5"/>
                    </a:lnTo>
                    <a:lnTo>
                      <a:pt x="136" y="5"/>
                    </a:lnTo>
                    <a:lnTo>
                      <a:pt x="141" y="5"/>
                    </a:lnTo>
                    <a:lnTo>
                      <a:pt x="146" y="5"/>
                    </a:lnTo>
                    <a:lnTo>
                      <a:pt x="151" y="5"/>
                    </a:lnTo>
                    <a:lnTo>
                      <a:pt x="156" y="5"/>
                    </a:lnTo>
                    <a:lnTo>
                      <a:pt x="160" y="5"/>
                    </a:lnTo>
                    <a:lnTo>
                      <a:pt x="165" y="5"/>
                    </a:lnTo>
                    <a:lnTo>
                      <a:pt x="170" y="5"/>
                    </a:lnTo>
                    <a:lnTo>
                      <a:pt x="175" y="5"/>
                    </a:lnTo>
                    <a:lnTo>
                      <a:pt x="180" y="5"/>
                    </a:lnTo>
                    <a:lnTo>
                      <a:pt x="185" y="5"/>
                    </a:lnTo>
                    <a:lnTo>
                      <a:pt x="190" y="5"/>
                    </a:lnTo>
                    <a:lnTo>
                      <a:pt x="195" y="5"/>
                    </a:lnTo>
                    <a:lnTo>
                      <a:pt x="199" y="5"/>
                    </a:lnTo>
                    <a:lnTo>
                      <a:pt x="204" y="5"/>
                    </a:lnTo>
                    <a:lnTo>
                      <a:pt x="209" y="5"/>
                    </a:lnTo>
                    <a:lnTo>
                      <a:pt x="214" y="5"/>
                    </a:lnTo>
                    <a:lnTo>
                      <a:pt x="219" y="5"/>
                    </a:lnTo>
                    <a:lnTo>
                      <a:pt x="224" y="5"/>
                    </a:lnTo>
                    <a:lnTo>
                      <a:pt x="229" y="5"/>
                    </a:lnTo>
                    <a:lnTo>
                      <a:pt x="234" y="5"/>
                    </a:lnTo>
                    <a:lnTo>
                      <a:pt x="238" y="5"/>
                    </a:lnTo>
                    <a:lnTo>
                      <a:pt x="243" y="5"/>
                    </a:lnTo>
                    <a:lnTo>
                      <a:pt x="248" y="5"/>
                    </a:lnTo>
                    <a:lnTo>
                      <a:pt x="253" y="5"/>
                    </a:lnTo>
                    <a:lnTo>
                      <a:pt x="258" y="5"/>
                    </a:lnTo>
                    <a:lnTo>
                      <a:pt x="263" y="5"/>
                    </a:lnTo>
                    <a:lnTo>
                      <a:pt x="268" y="5"/>
                    </a:lnTo>
                    <a:lnTo>
                      <a:pt x="273" y="5"/>
                    </a:lnTo>
                    <a:lnTo>
                      <a:pt x="277" y="5"/>
                    </a:lnTo>
                    <a:lnTo>
                      <a:pt x="282" y="5"/>
                    </a:lnTo>
                    <a:lnTo>
                      <a:pt x="287" y="5"/>
                    </a:lnTo>
                    <a:lnTo>
                      <a:pt x="292" y="5"/>
                    </a:lnTo>
                    <a:lnTo>
                      <a:pt x="297" y="5"/>
                    </a:lnTo>
                    <a:lnTo>
                      <a:pt x="302" y="5"/>
                    </a:lnTo>
                    <a:lnTo>
                      <a:pt x="307" y="5"/>
                    </a:lnTo>
                    <a:lnTo>
                      <a:pt x="312" y="5"/>
                    </a:lnTo>
                    <a:lnTo>
                      <a:pt x="316" y="5"/>
                    </a:lnTo>
                    <a:lnTo>
                      <a:pt x="321" y="5"/>
                    </a:lnTo>
                    <a:lnTo>
                      <a:pt x="326" y="5"/>
                    </a:lnTo>
                    <a:lnTo>
                      <a:pt x="331" y="5"/>
                    </a:lnTo>
                    <a:lnTo>
                      <a:pt x="336" y="5"/>
                    </a:lnTo>
                    <a:lnTo>
                      <a:pt x="341" y="5"/>
                    </a:lnTo>
                    <a:lnTo>
                      <a:pt x="346" y="5"/>
                    </a:lnTo>
                    <a:lnTo>
                      <a:pt x="351" y="5"/>
                    </a:lnTo>
                    <a:lnTo>
                      <a:pt x="355" y="5"/>
                    </a:lnTo>
                    <a:lnTo>
                      <a:pt x="360" y="5"/>
                    </a:lnTo>
                    <a:lnTo>
                      <a:pt x="365" y="5"/>
                    </a:lnTo>
                    <a:lnTo>
                      <a:pt x="370" y="5"/>
                    </a:lnTo>
                    <a:lnTo>
                      <a:pt x="375" y="5"/>
                    </a:lnTo>
                    <a:lnTo>
                      <a:pt x="380" y="5"/>
                    </a:lnTo>
                    <a:lnTo>
                      <a:pt x="385" y="5"/>
                    </a:lnTo>
                    <a:lnTo>
                      <a:pt x="390" y="5"/>
                    </a:lnTo>
                    <a:lnTo>
                      <a:pt x="394" y="5"/>
                    </a:lnTo>
                    <a:lnTo>
                      <a:pt x="399" y="5"/>
                    </a:lnTo>
                    <a:lnTo>
                      <a:pt x="404" y="5"/>
                    </a:lnTo>
                    <a:lnTo>
                      <a:pt x="409" y="5"/>
                    </a:lnTo>
                    <a:lnTo>
                      <a:pt x="414" y="5"/>
                    </a:lnTo>
                    <a:lnTo>
                      <a:pt x="419" y="5"/>
                    </a:lnTo>
                    <a:lnTo>
                      <a:pt x="424" y="5"/>
                    </a:lnTo>
                    <a:lnTo>
                      <a:pt x="429" y="5"/>
                    </a:lnTo>
                    <a:lnTo>
                      <a:pt x="433" y="5"/>
                    </a:lnTo>
                    <a:lnTo>
                      <a:pt x="438" y="5"/>
                    </a:lnTo>
                    <a:lnTo>
                      <a:pt x="443" y="5"/>
                    </a:lnTo>
                    <a:lnTo>
                      <a:pt x="448" y="5"/>
                    </a:lnTo>
                    <a:lnTo>
                      <a:pt x="453" y="5"/>
                    </a:lnTo>
                    <a:lnTo>
                      <a:pt x="458" y="5"/>
                    </a:lnTo>
                    <a:lnTo>
                      <a:pt x="463" y="5"/>
                    </a:lnTo>
                    <a:lnTo>
                      <a:pt x="468" y="5"/>
                    </a:lnTo>
                    <a:lnTo>
                      <a:pt x="472" y="5"/>
                    </a:lnTo>
                    <a:lnTo>
                      <a:pt x="477" y="5"/>
                    </a:lnTo>
                    <a:lnTo>
                      <a:pt x="482" y="5"/>
                    </a:lnTo>
                    <a:lnTo>
                      <a:pt x="487" y="5"/>
                    </a:lnTo>
                    <a:lnTo>
                      <a:pt x="492" y="5"/>
                    </a:lnTo>
                    <a:lnTo>
                      <a:pt x="497" y="5"/>
                    </a:lnTo>
                    <a:lnTo>
                      <a:pt x="502" y="5"/>
                    </a:lnTo>
                    <a:lnTo>
                      <a:pt x="507" y="5"/>
                    </a:lnTo>
                    <a:lnTo>
                      <a:pt x="511" y="5"/>
                    </a:lnTo>
                    <a:lnTo>
                      <a:pt x="516" y="5"/>
                    </a:lnTo>
                    <a:lnTo>
                      <a:pt x="521" y="5"/>
                    </a:lnTo>
                    <a:lnTo>
                      <a:pt x="526" y="5"/>
                    </a:lnTo>
                    <a:lnTo>
                      <a:pt x="531" y="5"/>
                    </a:lnTo>
                    <a:lnTo>
                      <a:pt x="536" y="5"/>
                    </a:lnTo>
                    <a:lnTo>
                      <a:pt x="541" y="5"/>
                    </a:lnTo>
                    <a:lnTo>
                      <a:pt x="546" y="5"/>
                    </a:lnTo>
                    <a:lnTo>
                      <a:pt x="550" y="5"/>
                    </a:lnTo>
                    <a:lnTo>
                      <a:pt x="555" y="5"/>
                    </a:lnTo>
                    <a:lnTo>
                      <a:pt x="560" y="5"/>
                    </a:lnTo>
                    <a:lnTo>
                      <a:pt x="565" y="5"/>
                    </a:lnTo>
                    <a:lnTo>
                      <a:pt x="570" y="5"/>
                    </a:lnTo>
                    <a:lnTo>
                      <a:pt x="575" y="5"/>
                    </a:lnTo>
                    <a:lnTo>
                      <a:pt x="580" y="5"/>
                    </a:lnTo>
                    <a:lnTo>
                      <a:pt x="585" y="5"/>
                    </a:lnTo>
                    <a:lnTo>
                      <a:pt x="589" y="5"/>
                    </a:lnTo>
                    <a:lnTo>
                      <a:pt x="594" y="5"/>
                    </a:lnTo>
                    <a:lnTo>
                      <a:pt x="599" y="5"/>
                    </a:lnTo>
                    <a:lnTo>
                      <a:pt x="604" y="5"/>
                    </a:lnTo>
                    <a:lnTo>
                      <a:pt x="609" y="5"/>
                    </a:lnTo>
                    <a:lnTo>
                      <a:pt x="614" y="0"/>
                    </a:lnTo>
                    <a:lnTo>
                      <a:pt x="61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27" name="Freeform 26"/>
              <p:cNvSpPr>
                <a:spLocks/>
              </p:cNvSpPr>
              <p:nvPr/>
            </p:nvSpPr>
            <p:spPr bwMode="auto">
              <a:xfrm>
                <a:off x="556" y="1067"/>
                <a:ext cx="314" cy="205"/>
              </a:xfrm>
              <a:custGeom>
                <a:avLst/>
                <a:gdLst>
                  <a:gd name="T0" fmla="*/ 9 w 536"/>
                  <a:gd name="T1" fmla="*/ 112 h 278"/>
                  <a:gd name="T2" fmla="*/ 24 w 536"/>
                  <a:gd name="T3" fmla="*/ 117 h 278"/>
                  <a:gd name="T4" fmla="*/ 39 w 536"/>
                  <a:gd name="T5" fmla="*/ 117 h 278"/>
                  <a:gd name="T6" fmla="*/ 53 w 536"/>
                  <a:gd name="T7" fmla="*/ 117 h 278"/>
                  <a:gd name="T8" fmla="*/ 68 w 536"/>
                  <a:gd name="T9" fmla="*/ 117 h 278"/>
                  <a:gd name="T10" fmla="*/ 83 w 536"/>
                  <a:gd name="T11" fmla="*/ 117 h 278"/>
                  <a:gd name="T12" fmla="*/ 97 w 536"/>
                  <a:gd name="T13" fmla="*/ 117 h 278"/>
                  <a:gd name="T14" fmla="*/ 112 w 536"/>
                  <a:gd name="T15" fmla="*/ 117 h 278"/>
                  <a:gd name="T16" fmla="*/ 126 w 536"/>
                  <a:gd name="T17" fmla="*/ 112 h 278"/>
                  <a:gd name="T18" fmla="*/ 141 w 536"/>
                  <a:gd name="T19" fmla="*/ 112 h 278"/>
                  <a:gd name="T20" fmla="*/ 156 w 536"/>
                  <a:gd name="T21" fmla="*/ 112 h 278"/>
                  <a:gd name="T22" fmla="*/ 170 w 536"/>
                  <a:gd name="T23" fmla="*/ 107 h 278"/>
                  <a:gd name="T24" fmla="*/ 185 w 536"/>
                  <a:gd name="T25" fmla="*/ 112 h 278"/>
                  <a:gd name="T26" fmla="*/ 200 w 536"/>
                  <a:gd name="T27" fmla="*/ 117 h 278"/>
                  <a:gd name="T28" fmla="*/ 214 w 536"/>
                  <a:gd name="T29" fmla="*/ 122 h 278"/>
                  <a:gd name="T30" fmla="*/ 229 w 536"/>
                  <a:gd name="T31" fmla="*/ 127 h 278"/>
                  <a:gd name="T32" fmla="*/ 243 w 536"/>
                  <a:gd name="T33" fmla="*/ 127 h 278"/>
                  <a:gd name="T34" fmla="*/ 258 w 536"/>
                  <a:gd name="T35" fmla="*/ 127 h 278"/>
                  <a:gd name="T36" fmla="*/ 273 w 536"/>
                  <a:gd name="T37" fmla="*/ 122 h 278"/>
                  <a:gd name="T38" fmla="*/ 287 w 536"/>
                  <a:gd name="T39" fmla="*/ 112 h 278"/>
                  <a:gd name="T40" fmla="*/ 302 w 536"/>
                  <a:gd name="T41" fmla="*/ 102 h 278"/>
                  <a:gd name="T42" fmla="*/ 317 w 536"/>
                  <a:gd name="T43" fmla="*/ 92 h 278"/>
                  <a:gd name="T44" fmla="*/ 331 w 536"/>
                  <a:gd name="T45" fmla="*/ 92 h 278"/>
                  <a:gd name="T46" fmla="*/ 346 w 536"/>
                  <a:gd name="T47" fmla="*/ 97 h 278"/>
                  <a:gd name="T48" fmla="*/ 360 w 536"/>
                  <a:gd name="T49" fmla="*/ 117 h 278"/>
                  <a:gd name="T50" fmla="*/ 380 w 536"/>
                  <a:gd name="T51" fmla="*/ 141 h 278"/>
                  <a:gd name="T52" fmla="*/ 395 w 536"/>
                  <a:gd name="T53" fmla="*/ 161 h 278"/>
                  <a:gd name="T54" fmla="*/ 404 w 536"/>
                  <a:gd name="T55" fmla="*/ 166 h 278"/>
                  <a:gd name="T56" fmla="*/ 414 w 536"/>
                  <a:gd name="T57" fmla="*/ 166 h 278"/>
                  <a:gd name="T58" fmla="*/ 429 w 536"/>
                  <a:gd name="T59" fmla="*/ 141 h 278"/>
                  <a:gd name="T60" fmla="*/ 438 w 536"/>
                  <a:gd name="T61" fmla="*/ 122 h 278"/>
                  <a:gd name="T62" fmla="*/ 443 w 536"/>
                  <a:gd name="T63" fmla="*/ 97 h 278"/>
                  <a:gd name="T64" fmla="*/ 453 w 536"/>
                  <a:gd name="T65" fmla="*/ 78 h 278"/>
                  <a:gd name="T66" fmla="*/ 458 w 536"/>
                  <a:gd name="T67" fmla="*/ 49 h 278"/>
                  <a:gd name="T68" fmla="*/ 473 w 536"/>
                  <a:gd name="T69" fmla="*/ 24 h 278"/>
                  <a:gd name="T70" fmla="*/ 482 w 536"/>
                  <a:gd name="T71" fmla="*/ 0 h 278"/>
                  <a:gd name="T72" fmla="*/ 497 w 536"/>
                  <a:gd name="T73" fmla="*/ 10 h 278"/>
                  <a:gd name="T74" fmla="*/ 502 w 536"/>
                  <a:gd name="T75" fmla="*/ 34 h 278"/>
                  <a:gd name="T76" fmla="*/ 512 w 536"/>
                  <a:gd name="T77" fmla="*/ 63 h 278"/>
                  <a:gd name="T78" fmla="*/ 516 w 536"/>
                  <a:gd name="T79" fmla="*/ 122 h 278"/>
                  <a:gd name="T80" fmla="*/ 526 w 536"/>
                  <a:gd name="T81" fmla="*/ 166 h 278"/>
                  <a:gd name="T82" fmla="*/ 531 w 536"/>
                  <a:gd name="T83" fmla="*/ 2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 h="278">
                    <a:moveTo>
                      <a:pt x="0" y="112"/>
                    </a:moveTo>
                    <a:lnTo>
                      <a:pt x="5" y="112"/>
                    </a:lnTo>
                    <a:lnTo>
                      <a:pt x="9" y="112"/>
                    </a:lnTo>
                    <a:lnTo>
                      <a:pt x="14" y="112"/>
                    </a:lnTo>
                    <a:lnTo>
                      <a:pt x="19" y="112"/>
                    </a:lnTo>
                    <a:lnTo>
                      <a:pt x="24" y="117"/>
                    </a:lnTo>
                    <a:lnTo>
                      <a:pt x="29" y="117"/>
                    </a:lnTo>
                    <a:lnTo>
                      <a:pt x="34" y="117"/>
                    </a:lnTo>
                    <a:lnTo>
                      <a:pt x="39" y="117"/>
                    </a:lnTo>
                    <a:lnTo>
                      <a:pt x="44" y="117"/>
                    </a:lnTo>
                    <a:lnTo>
                      <a:pt x="48" y="117"/>
                    </a:lnTo>
                    <a:lnTo>
                      <a:pt x="53" y="117"/>
                    </a:lnTo>
                    <a:lnTo>
                      <a:pt x="58" y="117"/>
                    </a:lnTo>
                    <a:lnTo>
                      <a:pt x="63" y="117"/>
                    </a:lnTo>
                    <a:lnTo>
                      <a:pt x="68" y="117"/>
                    </a:lnTo>
                    <a:lnTo>
                      <a:pt x="73" y="117"/>
                    </a:lnTo>
                    <a:lnTo>
                      <a:pt x="78" y="117"/>
                    </a:lnTo>
                    <a:lnTo>
                      <a:pt x="83" y="117"/>
                    </a:lnTo>
                    <a:lnTo>
                      <a:pt x="87" y="117"/>
                    </a:lnTo>
                    <a:lnTo>
                      <a:pt x="92" y="117"/>
                    </a:lnTo>
                    <a:lnTo>
                      <a:pt x="97" y="117"/>
                    </a:lnTo>
                    <a:lnTo>
                      <a:pt x="102" y="117"/>
                    </a:lnTo>
                    <a:lnTo>
                      <a:pt x="107" y="117"/>
                    </a:lnTo>
                    <a:lnTo>
                      <a:pt x="112" y="117"/>
                    </a:lnTo>
                    <a:lnTo>
                      <a:pt x="117" y="117"/>
                    </a:lnTo>
                    <a:lnTo>
                      <a:pt x="122" y="117"/>
                    </a:lnTo>
                    <a:lnTo>
                      <a:pt x="126" y="112"/>
                    </a:lnTo>
                    <a:lnTo>
                      <a:pt x="131" y="112"/>
                    </a:lnTo>
                    <a:lnTo>
                      <a:pt x="136" y="112"/>
                    </a:lnTo>
                    <a:lnTo>
                      <a:pt x="141" y="112"/>
                    </a:lnTo>
                    <a:lnTo>
                      <a:pt x="146" y="112"/>
                    </a:lnTo>
                    <a:lnTo>
                      <a:pt x="151" y="112"/>
                    </a:lnTo>
                    <a:lnTo>
                      <a:pt x="156" y="112"/>
                    </a:lnTo>
                    <a:lnTo>
                      <a:pt x="161" y="107"/>
                    </a:lnTo>
                    <a:lnTo>
                      <a:pt x="165" y="107"/>
                    </a:lnTo>
                    <a:lnTo>
                      <a:pt x="170" y="107"/>
                    </a:lnTo>
                    <a:lnTo>
                      <a:pt x="175" y="112"/>
                    </a:lnTo>
                    <a:lnTo>
                      <a:pt x="180" y="112"/>
                    </a:lnTo>
                    <a:lnTo>
                      <a:pt x="185" y="112"/>
                    </a:lnTo>
                    <a:lnTo>
                      <a:pt x="190" y="112"/>
                    </a:lnTo>
                    <a:lnTo>
                      <a:pt x="195" y="112"/>
                    </a:lnTo>
                    <a:lnTo>
                      <a:pt x="200" y="117"/>
                    </a:lnTo>
                    <a:lnTo>
                      <a:pt x="204" y="117"/>
                    </a:lnTo>
                    <a:lnTo>
                      <a:pt x="209" y="117"/>
                    </a:lnTo>
                    <a:lnTo>
                      <a:pt x="214" y="122"/>
                    </a:lnTo>
                    <a:lnTo>
                      <a:pt x="219" y="122"/>
                    </a:lnTo>
                    <a:lnTo>
                      <a:pt x="224" y="122"/>
                    </a:lnTo>
                    <a:lnTo>
                      <a:pt x="229" y="127"/>
                    </a:lnTo>
                    <a:lnTo>
                      <a:pt x="234" y="127"/>
                    </a:lnTo>
                    <a:lnTo>
                      <a:pt x="239" y="127"/>
                    </a:lnTo>
                    <a:lnTo>
                      <a:pt x="243" y="127"/>
                    </a:lnTo>
                    <a:lnTo>
                      <a:pt x="248" y="127"/>
                    </a:lnTo>
                    <a:lnTo>
                      <a:pt x="253" y="127"/>
                    </a:lnTo>
                    <a:lnTo>
                      <a:pt x="258" y="127"/>
                    </a:lnTo>
                    <a:lnTo>
                      <a:pt x="263" y="127"/>
                    </a:lnTo>
                    <a:lnTo>
                      <a:pt x="268" y="122"/>
                    </a:lnTo>
                    <a:lnTo>
                      <a:pt x="273" y="122"/>
                    </a:lnTo>
                    <a:lnTo>
                      <a:pt x="278" y="117"/>
                    </a:lnTo>
                    <a:lnTo>
                      <a:pt x="282" y="112"/>
                    </a:lnTo>
                    <a:lnTo>
                      <a:pt x="287" y="112"/>
                    </a:lnTo>
                    <a:lnTo>
                      <a:pt x="292" y="107"/>
                    </a:lnTo>
                    <a:lnTo>
                      <a:pt x="297" y="102"/>
                    </a:lnTo>
                    <a:lnTo>
                      <a:pt x="302" y="102"/>
                    </a:lnTo>
                    <a:lnTo>
                      <a:pt x="307" y="97"/>
                    </a:lnTo>
                    <a:lnTo>
                      <a:pt x="312" y="92"/>
                    </a:lnTo>
                    <a:lnTo>
                      <a:pt x="317" y="92"/>
                    </a:lnTo>
                    <a:lnTo>
                      <a:pt x="321" y="92"/>
                    </a:lnTo>
                    <a:lnTo>
                      <a:pt x="326" y="92"/>
                    </a:lnTo>
                    <a:lnTo>
                      <a:pt x="331" y="92"/>
                    </a:lnTo>
                    <a:lnTo>
                      <a:pt x="336" y="92"/>
                    </a:lnTo>
                    <a:lnTo>
                      <a:pt x="341" y="97"/>
                    </a:lnTo>
                    <a:lnTo>
                      <a:pt x="346" y="97"/>
                    </a:lnTo>
                    <a:lnTo>
                      <a:pt x="356" y="107"/>
                    </a:lnTo>
                    <a:lnTo>
                      <a:pt x="356" y="112"/>
                    </a:lnTo>
                    <a:lnTo>
                      <a:pt x="360" y="117"/>
                    </a:lnTo>
                    <a:lnTo>
                      <a:pt x="370" y="127"/>
                    </a:lnTo>
                    <a:lnTo>
                      <a:pt x="370" y="131"/>
                    </a:lnTo>
                    <a:lnTo>
                      <a:pt x="380" y="141"/>
                    </a:lnTo>
                    <a:lnTo>
                      <a:pt x="380" y="146"/>
                    </a:lnTo>
                    <a:lnTo>
                      <a:pt x="385" y="151"/>
                    </a:lnTo>
                    <a:lnTo>
                      <a:pt x="395" y="161"/>
                    </a:lnTo>
                    <a:lnTo>
                      <a:pt x="395" y="166"/>
                    </a:lnTo>
                    <a:lnTo>
                      <a:pt x="399" y="166"/>
                    </a:lnTo>
                    <a:lnTo>
                      <a:pt x="404" y="166"/>
                    </a:lnTo>
                    <a:lnTo>
                      <a:pt x="414" y="166"/>
                    </a:lnTo>
                    <a:lnTo>
                      <a:pt x="409" y="166"/>
                    </a:lnTo>
                    <a:lnTo>
                      <a:pt x="414" y="166"/>
                    </a:lnTo>
                    <a:lnTo>
                      <a:pt x="419" y="161"/>
                    </a:lnTo>
                    <a:lnTo>
                      <a:pt x="429" y="151"/>
                    </a:lnTo>
                    <a:lnTo>
                      <a:pt x="429" y="141"/>
                    </a:lnTo>
                    <a:lnTo>
                      <a:pt x="434" y="136"/>
                    </a:lnTo>
                    <a:lnTo>
                      <a:pt x="434" y="127"/>
                    </a:lnTo>
                    <a:lnTo>
                      <a:pt x="438" y="122"/>
                    </a:lnTo>
                    <a:lnTo>
                      <a:pt x="438" y="112"/>
                    </a:lnTo>
                    <a:lnTo>
                      <a:pt x="443" y="107"/>
                    </a:lnTo>
                    <a:lnTo>
                      <a:pt x="443" y="97"/>
                    </a:lnTo>
                    <a:lnTo>
                      <a:pt x="448" y="92"/>
                    </a:lnTo>
                    <a:lnTo>
                      <a:pt x="448" y="83"/>
                    </a:lnTo>
                    <a:lnTo>
                      <a:pt x="453" y="78"/>
                    </a:lnTo>
                    <a:lnTo>
                      <a:pt x="453" y="63"/>
                    </a:lnTo>
                    <a:lnTo>
                      <a:pt x="458" y="58"/>
                    </a:lnTo>
                    <a:lnTo>
                      <a:pt x="458" y="49"/>
                    </a:lnTo>
                    <a:lnTo>
                      <a:pt x="463" y="44"/>
                    </a:lnTo>
                    <a:lnTo>
                      <a:pt x="463" y="34"/>
                    </a:lnTo>
                    <a:lnTo>
                      <a:pt x="473" y="24"/>
                    </a:lnTo>
                    <a:lnTo>
                      <a:pt x="473" y="10"/>
                    </a:lnTo>
                    <a:lnTo>
                      <a:pt x="477" y="5"/>
                    </a:lnTo>
                    <a:lnTo>
                      <a:pt x="482" y="0"/>
                    </a:lnTo>
                    <a:lnTo>
                      <a:pt x="487" y="0"/>
                    </a:lnTo>
                    <a:lnTo>
                      <a:pt x="492" y="5"/>
                    </a:lnTo>
                    <a:lnTo>
                      <a:pt x="497" y="10"/>
                    </a:lnTo>
                    <a:lnTo>
                      <a:pt x="497" y="19"/>
                    </a:lnTo>
                    <a:lnTo>
                      <a:pt x="502" y="24"/>
                    </a:lnTo>
                    <a:lnTo>
                      <a:pt x="502" y="34"/>
                    </a:lnTo>
                    <a:lnTo>
                      <a:pt x="507" y="39"/>
                    </a:lnTo>
                    <a:lnTo>
                      <a:pt x="507" y="58"/>
                    </a:lnTo>
                    <a:lnTo>
                      <a:pt x="512" y="63"/>
                    </a:lnTo>
                    <a:lnTo>
                      <a:pt x="512" y="88"/>
                    </a:lnTo>
                    <a:lnTo>
                      <a:pt x="516" y="92"/>
                    </a:lnTo>
                    <a:lnTo>
                      <a:pt x="516" y="122"/>
                    </a:lnTo>
                    <a:lnTo>
                      <a:pt x="521" y="127"/>
                    </a:lnTo>
                    <a:lnTo>
                      <a:pt x="521" y="161"/>
                    </a:lnTo>
                    <a:lnTo>
                      <a:pt x="526" y="166"/>
                    </a:lnTo>
                    <a:lnTo>
                      <a:pt x="526" y="200"/>
                    </a:lnTo>
                    <a:lnTo>
                      <a:pt x="531" y="205"/>
                    </a:lnTo>
                    <a:lnTo>
                      <a:pt x="531" y="239"/>
                    </a:lnTo>
                    <a:lnTo>
                      <a:pt x="536" y="244"/>
                    </a:lnTo>
                    <a:lnTo>
                      <a:pt x="536" y="27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28" name="Freeform 27"/>
              <p:cNvSpPr>
                <a:spLocks/>
              </p:cNvSpPr>
              <p:nvPr/>
            </p:nvSpPr>
            <p:spPr bwMode="auto">
              <a:xfrm>
                <a:off x="870" y="0"/>
                <a:ext cx="194" cy="1355"/>
              </a:xfrm>
              <a:custGeom>
                <a:avLst/>
                <a:gdLst>
                  <a:gd name="T0" fmla="*/ 5 w 331"/>
                  <a:gd name="T1" fmla="*/ 1761 h 1839"/>
                  <a:gd name="T2" fmla="*/ 15 w 331"/>
                  <a:gd name="T3" fmla="*/ 1795 h 1839"/>
                  <a:gd name="T4" fmla="*/ 19 w 331"/>
                  <a:gd name="T5" fmla="*/ 1829 h 1839"/>
                  <a:gd name="T6" fmla="*/ 29 w 331"/>
                  <a:gd name="T7" fmla="*/ 1834 h 1839"/>
                  <a:gd name="T8" fmla="*/ 39 w 331"/>
                  <a:gd name="T9" fmla="*/ 1815 h 1839"/>
                  <a:gd name="T10" fmla="*/ 44 w 331"/>
                  <a:gd name="T11" fmla="*/ 1741 h 1839"/>
                  <a:gd name="T12" fmla="*/ 54 w 331"/>
                  <a:gd name="T13" fmla="*/ 1678 h 1839"/>
                  <a:gd name="T14" fmla="*/ 58 w 331"/>
                  <a:gd name="T15" fmla="*/ 1502 h 1839"/>
                  <a:gd name="T16" fmla="*/ 68 w 331"/>
                  <a:gd name="T17" fmla="*/ 1390 h 1839"/>
                  <a:gd name="T18" fmla="*/ 73 w 331"/>
                  <a:gd name="T19" fmla="*/ 1146 h 1839"/>
                  <a:gd name="T20" fmla="*/ 83 w 331"/>
                  <a:gd name="T21" fmla="*/ 1005 h 1839"/>
                  <a:gd name="T22" fmla="*/ 88 w 331"/>
                  <a:gd name="T23" fmla="*/ 736 h 1839"/>
                  <a:gd name="T24" fmla="*/ 97 w 331"/>
                  <a:gd name="T25" fmla="*/ 600 h 1839"/>
                  <a:gd name="T26" fmla="*/ 102 w 331"/>
                  <a:gd name="T27" fmla="*/ 361 h 1839"/>
                  <a:gd name="T28" fmla="*/ 112 w 331"/>
                  <a:gd name="T29" fmla="*/ 249 h 1839"/>
                  <a:gd name="T30" fmla="*/ 117 w 331"/>
                  <a:gd name="T31" fmla="*/ 92 h 1839"/>
                  <a:gd name="T32" fmla="*/ 127 w 331"/>
                  <a:gd name="T33" fmla="*/ 34 h 1839"/>
                  <a:gd name="T34" fmla="*/ 136 w 331"/>
                  <a:gd name="T35" fmla="*/ 5 h 1839"/>
                  <a:gd name="T36" fmla="*/ 141 w 331"/>
                  <a:gd name="T37" fmla="*/ 68 h 1839"/>
                  <a:gd name="T38" fmla="*/ 151 w 331"/>
                  <a:gd name="T39" fmla="*/ 141 h 1839"/>
                  <a:gd name="T40" fmla="*/ 156 w 331"/>
                  <a:gd name="T41" fmla="*/ 322 h 1839"/>
                  <a:gd name="T42" fmla="*/ 166 w 331"/>
                  <a:gd name="T43" fmla="*/ 444 h 1839"/>
                  <a:gd name="T44" fmla="*/ 171 w 331"/>
                  <a:gd name="T45" fmla="*/ 693 h 1839"/>
                  <a:gd name="T46" fmla="*/ 180 w 331"/>
                  <a:gd name="T47" fmla="*/ 834 h 1839"/>
                  <a:gd name="T48" fmla="*/ 185 w 331"/>
                  <a:gd name="T49" fmla="*/ 1097 h 1839"/>
                  <a:gd name="T50" fmla="*/ 195 w 331"/>
                  <a:gd name="T51" fmla="*/ 1234 h 1839"/>
                  <a:gd name="T52" fmla="*/ 200 w 331"/>
                  <a:gd name="T53" fmla="*/ 1468 h 1839"/>
                  <a:gd name="T54" fmla="*/ 210 w 331"/>
                  <a:gd name="T55" fmla="*/ 1576 h 1839"/>
                  <a:gd name="T56" fmla="*/ 214 w 331"/>
                  <a:gd name="T57" fmla="*/ 1727 h 1839"/>
                  <a:gd name="T58" fmla="*/ 224 w 331"/>
                  <a:gd name="T59" fmla="*/ 1781 h 1839"/>
                  <a:gd name="T60" fmla="*/ 229 w 331"/>
                  <a:gd name="T61" fmla="*/ 1829 h 1839"/>
                  <a:gd name="T62" fmla="*/ 239 w 331"/>
                  <a:gd name="T63" fmla="*/ 1834 h 1839"/>
                  <a:gd name="T64" fmla="*/ 249 w 331"/>
                  <a:gd name="T65" fmla="*/ 1815 h 1839"/>
                  <a:gd name="T66" fmla="*/ 253 w 331"/>
                  <a:gd name="T67" fmla="*/ 1771 h 1839"/>
                  <a:gd name="T68" fmla="*/ 263 w 331"/>
                  <a:gd name="T69" fmla="*/ 1732 h 1839"/>
                  <a:gd name="T70" fmla="*/ 268 w 331"/>
                  <a:gd name="T71" fmla="*/ 1659 h 1839"/>
                  <a:gd name="T72" fmla="*/ 278 w 331"/>
                  <a:gd name="T73" fmla="*/ 1615 h 1839"/>
                  <a:gd name="T74" fmla="*/ 283 w 331"/>
                  <a:gd name="T75" fmla="*/ 1546 h 1839"/>
                  <a:gd name="T76" fmla="*/ 292 w 331"/>
                  <a:gd name="T77" fmla="*/ 1512 h 1839"/>
                  <a:gd name="T78" fmla="*/ 297 w 331"/>
                  <a:gd name="T79" fmla="*/ 1473 h 1839"/>
                  <a:gd name="T80" fmla="*/ 307 w 331"/>
                  <a:gd name="T81" fmla="*/ 1454 h 1839"/>
                  <a:gd name="T82" fmla="*/ 322 w 331"/>
                  <a:gd name="T83" fmla="*/ 1459 h 1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1" h="1839">
                    <a:moveTo>
                      <a:pt x="0" y="1727"/>
                    </a:moveTo>
                    <a:lnTo>
                      <a:pt x="5" y="1732"/>
                    </a:lnTo>
                    <a:lnTo>
                      <a:pt x="5" y="1761"/>
                    </a:lnTo>
                    <a:lnTo>
                      <a:pt x="10" y="1766"/>
                    </a:lnTo>
                    <a:lnTo>
                      <a:pt x="10" y="1790"/>
                    </a:lnTo>
                    <a:lnTo>
                      <a:pt x="15" y="1795"/>
                    </a:lnTo>
                    <a:lnTo>
                      <a:pt x="15" y="1815"/>
                    </a:lnTo>
                    <a:lnTo>
                      <a:pt x="19" y="1820"/>
                    </a:lnTo>
                    <a:lnTo>
                      <a:pt x="19" y="1829"/>
                    </a:lnTo>
                    <a:lnTo>
                      <a:pt x="29" y="1839"/>
                    </a:lnTo>
                    <a:lnTo>
                      <a:pt x="24" y="1839"/>
                    </a:lnTo>
                    <a:lnTo>
                      <a:pt x="29" y="1834"/>
                    </a:lnTo>
                    <a:lnTo>
                      <a:pt x="34" y="1829"/>
                    </a:lnTo>
                    <a:lnTo>
                      <a:pt x="34" y="1820"/>
                    </a:lnTo>
                    <a:lnTo>
                      <a:pt x="39" y="1815"/>
                    </a:lnTo>
                    <a:lnTo>
                      <a:pt x="39" y="1790"/>
                    </a:lnTo>
                    <a:lnTo>
                      <a:pt x="44" y="1785"/>
                    </a:lnTo>
                    <a:lnTo>
                      <a:pt x="44" y="1741"/>
                    </a:lnTo>
                    <a:lnTo>
                      <a:pt x="49" y="1737"/>
                    </a:lnTo>
                    <a:lnTo>
                      <a:pt x="49" y="1683"/>
                    </a:lnTo>
                    <a:lnTo>
                      <a:pt x="54" y="1678"/>
                    </a:lnTo>
                    <a:lnTo>
                      <a:pt x="54" y="1600"/>
                    </a:lnTo>
                    <a:lnTo>
                      <a:pt x="58" y="1595"/>
                    </a:lnTo>
                    <a:lnTo>
                      <a:pt x="58" y="1502"/>
                    </a:lnTo>
                    <a:lnTo>
                      <a:pt x="63" y="1498"/>
                    </a:lnTo>
                    <a:lnTo>
                      <a:pt x="63" y="1395"/>
                    </a:lnTo>
                    <a:lnTo>
                      <a:pt x="68" y="1390"/>
                    </a:lnTo>
                    <a:lnTo>
                      <a:pt x="68" y="1273"/>
                    </a:lnTo>
                    <a:lnTo>
                      <a:pt x="73" y="1268"/>
                    </a:lnTo>
                    <a:lnTo>
                      <a:pt x="73" y="1146"/>
                    </a:lnTo>
                    <a:lnTo>
                      <a:pt x="78" y="1141"/>
                    </a:lnTo>
                    <a:lnTo>
                      <a:pt x="78" y="1010"/>
                    </a:lnTo>
                    <a:lnTo>
                      <a:pt x="83" y="1005"/>
                    </a:lnTo>
                    <a:lnTo>
                      <a:pt x="83" y="873"/>
                    </a:lnTo>
                    <a:lnTo>
                      <a:pt x="88" y="868"/>
                    </a:lnTo>
                    <a:lnTo>
                      <a:pt x="88" y="736"/>
                    </a:lnTo>
                    <a:lnTo>
                      <a:pt x="93" y="732"/>
                    </a:lnTo>
                    <a:lnTo>
                      <a:pt x="93" y="605"/>
                    </a:lnTo>
                    <a:lnTo>
                      <a:pt x="97" y="600"/>
                    </a:lnTo>
                    <a:lnTo>
                      <a:pt x="97" y="478"/>
                    </a:lnTo>
                    <a:lnTo>
                      <a:pt x="102" y="473"/>
                    </a:lnTo>
                    <a:lnTo>
                      <a:pt x="102" y="361"/>
                    </a:lnTo>
                    <a:lnTo>
                      <a:pt x="107" y="356"/>
                    </a:lnTo>
                    <a:lnTo>
                      <a:pt x="107" y="253"/>
                    </a:lnTo>
                    <a:lnTo>
                      <a:pt x="112" y="249"/>
                    </a:lnTo>
                    <a:lnTo>
                      <a:pt x="112" y="166"/>
                    </a:lnTo>
                    <a:lnTo>
                      <a:pt x="117" y="161"/>
                    </a:lnTo>
                    <a:lnTo>
                      <a:pt x="117" y="92"/>
                    </a:lnTo>
                    <a:lnTo>
                      <a:pt x="122" y="88"/>
                    </a:lnTo>
                    <a:lnTo>
                      <a:pt x="122" y="39"/>
                    </a:lnTo>
                    <a:lnTo>
                      <a:pt x="127" y="34"/>
                    </a:lnTo>
                    <a:lnTo>
                      <a:pt x="127" y="5"/>
                    </a:lnTo>
                    <a:lnTo>
                      <a:pt x="132" y="0"/>
                    </a:lnTo>
                    <a:lnTo>
                      <a:pt x="136" y="5"/>
                    </a:lnTo>
                    <a:lnTo>
                      <a:pt x="136" y="24"/>
                    </a:lnTo>
                    <a:lnTo>
                      <a:pt x="141" y="29"/>
                    </a:lnTo>
                    <a:lnTo>
                      <a:pt x="141" y="68"/>
                    </a:lnTo>
                    <a:lnTo>
                      <a:pt x="146" y="73"/>
                    </a:lnTo>
                    <a:lnTo>
                      <a:pt x="146" y="136"/>
                    </a:lnTo>
                    <a:lnTo>
                      <a:pt x="151" y="141"/>
                    </a:lnTo>
                    <a:lnTo>
                      <a:pt x="151" y="224"/>
                    </a:lnTo>
                    <a:lnTo>
                      <a:pt x="156" y="229"/>
                    </a:lnTo>
                    <a:lnTo>
                      <a:pt x="156" y="322"/>
                    </a:lnTo>
                    <a:lnTo>
                      <a:pt x="161" y="327"/>
                    </a:lnTo>
                    <a:lnTo>
                      <a:pt x="161" y="439"/>
                    </a:lnTo>
                    <a:lnTo>
                      <a:pt x="166" y="444"/>
                    </a:lnTo>
                    <a:lnTo>
                      <a:pt x="166" y="561"/>
                    </a:lnTo>
                    <a:lnTo>
                      <a:pt x="171" y="566"/>
                    </a:lnTo>
                    <a:lnTo>
                      <a:pt x="171" y="693"/>
                    </a:lnTo>
                    <a:lnTo>
                      <a:pt x="175" y="697"/>
                    </a:lnTo>
                    <a:lnTo>
                      <a:pt x="175" y="829"/>
                    </a:lnTo>
                    <a:lnTo>
                      <a:pt x="180" y="834"/>
                    </a:lnTo>
                    <a:lnTo>
                      <a:pt x="180" y="966"/>
                    </a:lnTo>
                    <a:lnTo>
                      <a:pt x="185" y="971"/>
                    </a:lnTo>
                    <a:lnTo>
                      <a:pt x="185" y="1097"/>
                    </a:lnTo>
                    <a:lnTo>
                      <a:pt x="190" y="1102"/>
                    </a:lnTo>
                    <a:lnTo>
                      <a:pt x="190" y="1229"/>
                    </a:lnTo>
                    <a:lnTo>
                      <a:pt x="195" y="1234"/>
                    </a:lnTo>
                    <a:lnTo>
                      <a:pt x="195" y="1356"/>
                    </a:lnTo>
                    <a:lnTo>
                      <a:pt x="200" y="1361"/>
                    </a:lnTo>
                    <a:lnTo>
                      <a:pt x="200" y="1468"/>
                    </a:lnTo>
                    <a:lnTo>
                      <a:pt x="205" y="1473"/>
                    </a:lnTo>
                    <a:lnTo>
                      <a:pt x="205" y="1571"/>
                    </a:lnTo>
                    <a:lnTo>
                      <a:pt x="210" y="1576"/>
                    </a:lnTo>
                    <a:lnTo>
                      <a:pt x="210" y="1659"/>
                    </a:lnTo>
                    <a:lnTo>
                      <a:pt x="214" y="1663"/>
                    </a:lnTo>
                    <a:lnTo>
                      <a:pt x="214" y="1727"/>
                    </a:lnTo>
                    <a:lnTo>
                      <a:pt x="219" y="1732"/>
                    </a:lnTo>
                    <a:lnTo>
                      <a:pt x="219" y="1776"/>
                    </a:lnTo>
                    <a:lnTo>
                      <a:pt x="224" y="1781"/>
                    </a:lnTo>
                    <a:lnTo>
                      <a:pt x="224" y="1810"/>
                    </a:lnTo>
                    <a:lnTo>
                      <a:pt x="229" y="1815"/>
                    </a:lnTo>
                    <a:lnTo>
                      <a:pt x="229" y="1829"/>
                    </a:lnTo>
                    <a:lnTo>
                      <a:pt x="239" y="1839"/>
                    </a:lnTo>
                    <a:lnTo>
                      <a:pt x="234" y="1839"/>
                    </a:lnTo>
                    <a:lnTo>
                      <a:pt x="239" y="1834"/>
                    </a:lnTo>
                    <a:lnTo>
                      <a:pt x="244" y="1829"/>
                    </a:lnTo>
                    <a:lnTo>
                      <a:pt x="244" y="1820"/>
                    </a:lnTo>
                    <a:lnTo>
                      <a:pt x="249" y="1815"/>
                    </a:lnTo>
                    <a:lnTo>
                      <a:pt x="249" y="1800"/>
                    </a:lnTo>
                    <a:lnTo>
                      <a:pt x="253" y="1795"/>
                    </a:lnTo>
                    <a:lnTo>
                      <a:pt x="253" y="1771"/>
                    </a:lnTo>
                    <a:lnTo>
                      <a:pt x="258" y="1766"/>
                    </a:lnTo>
                    <a:lnTo>
                      <a:pt x="258" y="1737"/>
                    </a:lnTo>
                    <a:lnTo>
                      <a:pt x="263" y="1732"/>
                    </a:lnTo>
                    <a:lnTo>
                      <a:pt x="263" y="1698"/>
                    </a:lnTo>
                    <a:lnTo>
                      <a:pt x="268" y="1693"/>
                    </a:lnTo>
                    <a:lnTo>
                      <a:pt x="268" y="1659"/>
                    </a:lnTo>
                    <a:lnTo>
                      <a:pt x="273" y="1654"/>
                    </a:lnTo>
                    <a:lnTo>
                      <a:pt x="273" y="1620"/>
                    </a:lnTo>
                    <a:lnTo>
                      <a:pt x="278" y="1615"/>
                    </a:lnTo>
                    <a:lnTo>
                      <a:pt x="278" y="1580"/>
                    </a:lnTo>
                    <a:lnTo>
                      <a:pt x="283" y="1576"/>
                    </a:lnTo>
                    <a:lnTo>
                      <a:pt x="283" y="1546"/>
                    </a:lnTo>
                    <a:lnTo>
                      <a:pt x="288" y="1541"/>
                    </a:lnTo>
                    <a:lnTo>
                      <a:pt x="288" y="1517"/>
                    </a:lnTo>
                    <a:lnTo>
                      <a:pt x="292" y="1512"/>
                    </a:lnTo>
                    <a:lnTo>
                      <a:pt x="292" y="1488"/>
                    </a:lnTo>
                    <a:lnTo>
                      <a:pt x="297" y="1483"/>
                    </a:lnTo>
                    <a:lnTo>
                      <a:pt x="297" y="1473"/>
                    </a:lnTo>
                    <a:lnTo>
                      <a:pt x="302" y="1468"/>
                    </a:lnTo>
                    <a:lnTo>
                      <a:pt x="302" y="1459"/>
                    </a:lnTo>
                    <a:lnTo>
                      <a:pt x="307" y="1454"/>
                    </a:lnTo>
                    <a:lnTo>
                      <a:pt x="312" y="1449"/>
                    </a:lnTo>
                    <a:lnTo>
                      <a:pt x="317" y="1454"/>
                    </a:lnTo>
                    <a:lnTo>
                      <a:pt x="322" y="1459"/>
                    </a:lnTo>
                    <a:lnTo>
                      <a:pt x="331" y="1468"/>
                    </a:lnTo>
                    <a:lnTo>
                      <a:pt x="331" y="147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29" name="Freeform 28"/>
              <p:cNvSpPr>
                <a:spLocks/>
              </p:cNvSpPr>
              <p:nvPr/>
            </p:nvSpPr>
            <p:spPr bwMode="auto">
              <a:xfrm>
                <a:off x="1064" y="1089"/>
                <a:ext cx="342" cy="104"/>
              </a:xfrm>
              <a:custGeom>
                <a:avLst/>
                <a:gdLst>
                  <a:gd name="T0" fmla="*/ 5 w 585"/>
                  <a:gd name="T1" fmla="*/ 15 h 142"/>
                  <a:gd name="T2" fmla="*/ 15 w 585"/>
                  <a:gd name="T3" fmla="*/ 34 h 142"/>
                  <a:gd name="T4" fmla="*/ 20 w 585"/>
                  <a:gd name="T5" fmla="*/ 63 h 142"/>
                  <a:gd name="T6" fmla="*/ 30 w 585"/>
                  <a:gd name="T7" fmla="*/ 83 h 142"/>
                  <a:gd name="T8" fmla="*/ 39 w 585"/>
                  <a:gd name="T9" fmla="*/ 122 h 142"/>
                  <a:gd name="T10" fmla="*/ 49 w 585"/>
                  <a:gd name="T11" fmla="*/ 137 h 142"/>
                  <a:gd name="T12" fmla="*/ 64 w 585"/>
                  <a:gd name="T13" fmla="*/ 137 h 142"/>
                  <a:gd name="T14" fmla="*/ 78 w 585"/>
                  <a:gd name="T15" fmla="*/ 127 h 142"/>
                  <a:gd name="T16" fmla="*/ 93 w 585"/>
                  <a:gd name="T17" fmla="*/ 107 h 142"/>
                  <a:gd name="T18" fmla="*/ 113 w 585"/>
                  <a:gd name="T19" fmla="*/ 83 h 142"/>
                  <a:gd name="T20" fmla="*/ 122 w 585"/>
                  <a:gd name="T21" fmla="*/ 68 h 142"/>
                  <a:gd name="T22" fmla="*/ 137 w 585"/>
                  <a:gd name="T23" fmla="*/ 63 h 142"/>
                  <a:gd name="T24" fmla="*/ 152 w 585"/>
                  <a:gd name="T25" fmla="*/ 63 h 142"/>
                  <a:gd name="T26" fmla="*/ 166 w 585"/>
                  <a:gd name="T27" fmla="*/ 73 h 142"/>
                  <a:gd name="T28" fmla="*/ 181 w 585"/>
                  <a:gd name="T29" fmla="*/ 83 h 142"/>
                  <a:gd name="T30" fmla="*/ 195 w 585"/>
                  <a:gd name="T31" fmla="*/ 93 h 142"/>
                  <a:gd name="T32" fmla="*/ 210 w 585"/>
                  <a:gd name="T33" fmla="*/ 98 h 142"/>
                  <a:gd name="T34" fmla="*/ 225 w 585"/>
                  <a:gd name="T35" fmla="*/ 98 h 142"/>
                  <a:gd name="T36" fmla="*/ 239 w 585"/>
                  <a:gd name="T37" fmla="*/ 98 h 142"/>
                  <a:gd name="T38" fmla="*/ 254 w 585"/>
                  <a:gd name="T39" fmla="*/ 93 h 142"/>
                  <a:gd name="T40" fmla="*/ 269 w 585"/>
                  <a:gd name="T41" fmla="*/ 88 h 142"/>
                  <a:gd name="T42" fmla="*/ 283 w 585"/>
                  <a:gd name="T43" fmla="*/ 83 h 142"/>
                  <a:gd name="T44" fmla="*/ 298 w 585"/>
                  <a:gd name="T45" fmla="*/ 78 h 142"/>
                  <a:gd name="T46" fmla="*/ 312 w 585"/>
                  <a:gd name="T47" fmla="*/ 83 h 142"/>
                  <a:gd name="T48" fmla="*/ 327 w 585"/>
                  <a:gd name="T49" fmla="*/ 83 h 142"/>
                  <a:gd name="T50" fmla="*/ 342 w 585"/>
                  <a:gd name="T51" fmla="*/ 83 h 142"/>
                  <a:gd name="T52" fmla="*/ 356 w 585"/>
                  <a:gd name="T53" fmla="*/ 88 h 142"/>
                  <a:gd name="T54" fmla="*/ 371 w 585"/>
                  <a:gd name="T55" fmla="*/ 88 h 142"/>
                  <a:gd name="T56" fmla="*/ 386 w 585"/>
                  <a:gd name="T57" fmla="*/ 88 h 142"/>
                  <a:gd name="T58" fmla="*/ 400 w 585"/>
                  <a:gd name="T59" fmla="*/ 88 h 142"/>
                  <a:gd name="T60" fmla="*/ 415 w 585"/>
                  <a:gd name="T61" fmla="*/ 88 h 142"/>
                  <a:gd name="T62" fmla="*/ 429 w 585"/>
                  <a:gd name="T63" fmla="*/ 88 h 142"/>
                  <a:gd name="T64" fmla="*/ 444 w 585"/>
                  <a:gd name="T65" fmla="*/ 83 h 142"/>
                  <a:gd name="T66" fmla="*/ 459 w 585"/>
                  <a:gd name="T67" fmla="*/ 83 h 142"/>
                  <a:gd name="T68" fmla="*/ 473 w 585"/>
                  <a:gd name="T69" fmla="*/ 88 h 142"/>
                  <a:gd name="T70" fmla="*/ 488 w 585"/>
                  <a:gd name="T71" fmla="*/ 88 h 142"/>
                  <a:gd name="T72" fmla="*/ 503 w 585"/>
                  <a:gd name="T73" fmla="*/ 88 h 142"/>
                  <a:gd name="T74" fmla="*/ 517 w 585"/>
                  <a:gd name="T75" fmla="*/ 88 h 142"/>
                  <a:gd name="T76" fmla="*/ 532 w 585"/>
                  <a:gd name="T77" fmla="*/ 88 h 142"/>
                  <a:gd name="T78" fmla="*/ 546 w 585"/>
                  <a:gd name="T79" fmla="*/ 88 h 142"/>
                  <a:gd name="T80" fmla="*/ 561 w 585"/>
                  <a:gd name="T81" fmla="*/ 88 h 142"/>
                  <a:gd name="T82" fmla="*/ 576 w 585"/>
                  <a:gd name="T83" fmla="*/ 8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5" h="142">
                    <a:moveTo>
                      <a:pt x="0" y="0"/>
                    </a:moveTo>
                    <a:lnTo>
                      <a:pt x="5" y="5"/>
                    </a:lnTo>
                    <a:lnTo>
                      <a:pt x="5" y="15"/>
                    </a:lnTo>
                    <a:lnTo>
                      <a:pt x="10" y="20"/>
                    </a:lnTo>
                    <a:lnTo>
                      <a:pt x="10" y="29"/>
                    </a:lnTo>
                    <a:lnTo>
                      <a:pt x="15" y="34"/>
                    </a:lnTo>
                    <a:lnTo>
                      <a:pt x="15" y="49"/>
                    </a:lnTo>
                    <a:lnTo>
                      <a:pt x="20" y="54"/>
                    </a:lnTo>
                    <a:lnTo>
                      <a:pt x="20" y="63"/>
                    </a:lnTo>
                    <a:lnTo>
                      <a:pt x="25" y="68"/>
                    </a:lnTo>
                    <a:lnTo>
                      <a:pt x="25" y="78"/>
                    </a:lnTo>
                    <a:lnTo>
                      <a:pt x="30" y="83"/>
                    </a:lnTo>
                    <a:lnTo>
                      <a:pt x="30" y="98"/>
                    </a:lnTo>
                    <a:lnTo>
                      <a:pt x="39" y="107"/>
                    </a:lnTo>
                    <a:lnTo>
                      <a:pt x="39" y="122"/>
                    </a:lnTo>
                    <a:lnTo>
                      <a:pt x="44" y="127"/>
                    </a:lnTo>
                    <a:lnTo>
                      <a:pt x="54" y="137"/>
                    </a:lnTo>
                    <a:lnTo>
                      <a:pt x="49" y="137"/>
                    </a:lnTo>
                    <a:lnTo>
                      <a:pt x="54" y="137"/>
                    </a:lnTo>
                    <a:lnTo>
                      <a:pt x="59" y="142"/>
                    </a:lnTo>
                    <a:lnTo>
                      <a:pt x="64" y="137"/>
                    </a:lnTo>
                    <a:lnTo>
                      <a:pt x="69" y="137"/>
                    </a:lnTo>
                    <a:lnTo>
                      <a:pt x="74" y="132"/>
                    </a:lnTo>
                    <a:lnTo>
                      <a:pt x="78" y="127"/>
                    </a:lnTo>
                    <a:lnTo>
                      <a:pt x="83" y="122"/>
                    </a:lnTo>
                    <a:lnTo>
                      <a:pt x="93" y="112"/>
                    </a:lnTo>
                    <a:lnTo>
                      <a:pt x="93" y="107"/>
                    </a:lnTo>
                    <a:lnTo>
                      <a:pt x="103" y="98"/>
                    </a:lnTo>
                    <a:lnTo>
                      <a:pt x="103" y="93"/>
                    </a:lnTo>
                    <a:lnTo>
                      <a:pt x="113" y="83"/>
                    </a:lnTo>
                    <a:lnTo>
                      <a:pt x="113" y="78"/>
                    </a:lnTo>
                    <a:lnTo>
                      <a:pt x="117" y="73"/>
                    </a:lnTo>
                    <a:lnTo>
                      <a:pt x="122" y="68"/>
                    </a:lnTo>
                    <a:lnTo>
                      <a:pt x="127" y="63"/>
                    </a:lnTo>
                    <a:lnTo>
                      <a:pt x="132" y="63"/>
                    </a:lnTo>
                    <a:lnTo>
                      <a:pt x="137" y="63"/>
                    </a:lnTo>
                    <a:lnTo>
                      <a:pt x="142" y="63"/>
                    </a:lnTo>
                    <a:lnTo>
                      <a:pt x="147" y="63"/>
                    </a:lnTo>
                    <a:lnTo>
                      <a:pt x="152" y="63"/>
                    </a:lnTo>
                    <a:lnTo>
                      <a:pt x="156" y="68"/>
                    </a:lnTo>
                    <a:lnTo>
                      <a:pt x="161" y="68"/>
                    </a:lnTo>
                    <a:lnTo>
                      <a:pt x="166" y="73"/>
                    </a:lnTo>
                    <a:lnTo>
                      <a:pt x="171" y="78"/>
                    </a:lnTo>
                    <a:lnTo>
                      <a:pt x="176" y="78"/>
                    </a:lnTo>
                    <a:lnTo>
                      <a:pt x="181" y="83"/>
                    </a:lnTo>
                    <a:lnTo>
                      <a:pt x="186" y="88"/>
                    </a:lnTo>
                    <a:lnTo>
                      <a:pt x="191" y="88"/>
                    </a:lnTo>
                    <a:lnTo>
                      <a:pt x="195" y="93"/>
                    </a:lnTo>
                    <a:lnTo>
                      <a:pt x="200" y="98"/>
                    </a:lnTo>
                    <a:lnTo>
                      <a:pt x="205" y="98"/>
                    </a:lnTo>
                    <a:lnTo>
                      <a:pt x="210" y="98"/>
                    </a:lnTo>
                    <a:lnTo>
                      <a:pt x="215" y="98"/>
                    </a:lnTo>
                    <a:lnTo>
                      <a:pt x="220" y="98"/>
                    </a:lnTo>
                    <a:lnTo>
                      <a:pt x="225" y="98"/>
                    </a:lnTo>
                    <a:lnTo>
                      <a:pt x="230" y="98"/>
                    </a:lnTo>
                    <a:lnTo>
                      <a:pt x="234" y="98"/>
                    </a:lnTo>
                    <a:lnTo>
                      <a:pt x="239" y="98"/>
                    </a:lnTo>
                    <a:lnTo>
                      <a:pt x="244" y="93"/>
                    </a:lnTo>
                    <a:lnTo>
                      <a:pt x="249" y="93"/>
                    </a:lnTo>
                    <a:lnTo>
                      <a:pt x="254" y="93"/>
                    </a:lnTo>
                    <a:lnTo>
                      <a:pt x="259" y="88"/>
                    </a:lnTo>
                    <a:lnTo>
                      <a:pt x="264" y="88"/>
                    </a:lnTo>
                    <a:lnTo>
                      <a:pt x="269" y="88"/>
                    </a:lnTo>
                    <a:lnTo>
                      <a:pt x="273" y="83"/>
                    </a:lnTo>
                    <a:lnTo>
                      <a:pt x="278" y="83"/>
                    </a:lnTo>
                    <a:lnTo>
                      <a:pt x="283" y="83"/>
                    </a:lnTo>
                    <a:lnTo>
                      <a:pt x="288" y="83"/>
                    </a:lnTo>
                    <a:lnTo>
                      <a:pt x="293" y="78"/>
                    </a:lnTo>
                    <a:lnTo>
                      <a:pt x="298" y="78"/>
                    </a:lnTo>
                    <a:lnTo>
                      <a:pt x="303" y="78"/>
                    </a:lnTo>
                    <a:lnTo>
                      <a:pt x="308" y="83"/>
                    </a:lnTo>
                    <a:lnTo>
                      <a:pt x="312" y="83"/>
                    </a:lnTo>
                    <a:lnTo>
                      <a:pt x="317" y="83"/>
                    </a:lnTo>
                    <a:lnTo>
                      <a:pt x="322" y="83"/>
                    </a:lnTo>
                    <a:lnTo>
                      <a:pt x="327" y="83"/>
                    </a:lnTo>
                    <a:lnTo>
                      <a:pt x="332" y="83"/>
                    </a:lnTo>
                    <a:lnTo>
                      <a:pt x="337" y="83"/>
                    </a:lnTo>
                    <a:lnTo>
                      <a:pt x="342" y="83"/>
                    </a:lnTo>
                    <a:lnTo>
                      <a:pt x="347" y="88"/>
                    </a:lnTo>
                    <a:lnTo>
                      <a:pt x="351" y="88"/>
                    </a:lnTo>
                    <a:lnTo>
                      <a:pt x="356" y="88"/>
                    </a:lnTo>
                    <a:lnTo>
                      <a:pt x="361" y="88"/>
                    </a:lnTo>
                    <a:lnTo>
                      <a:pt x="366" y="88"/>
                    </a:lnTo>
                    <a:lnTo>
                      <a:pt x="371" y="88"/>
                    </a:lnTo>
                    <a:lnTo>
                      <a:pt x="376" y="88"/>
                    </a:lnTo>
                    <a:lnTo>
                      <a:pt x="381" y="88"/>
                    </a:lnTo>
                    <a:lnTo>
                      <a:pt x="386" y="88"/>
                    </a:lnTo>
                    <a:lnTo>
                      <a:pt x="390" y="88"/>
                    </a:lnTo>
                    <a:lnTo>
                      <a:pt x="395" y="88"/>
                    </a:lnTo>
                    <a:lnTo>
                      <a:pt x="400" y="88"/>
                    </a:lnTo>
                    <a:lnTo>
                      <a:pt x="405" y="88"/>
                    </a:lnTo>
                    <a:lnTo>
                      <a:pt x="410" y="88"/>
                    </a:lnTo>
                    <a:lnTo>
                      <a:pt x="415" y="88"/>
                    </a:lnTo>
                    <a:lnTo>
                      <a:pt x="420" y="88"/>
                    </a:lnTo>
                    <a:lnTo>
                      <a:pt x="425" y="88"/>
                    </a:lnTo>
                    <a:lnTo>
                      <a:pt x="429" y="88"/>
                    </a:lnTo>
                    <a:lnTo>
                      <a:pt x="434" y="88"/>
                    </a:lnTo>
                    <a:lnTo>
                      <a:pt x="439" y="88"/>
                    </a:lnTo>
                    <a:lnTo>
                      <a:pt x="444" y="83"/>
                    </a:lnTo>
                    <a:lnTo>
                      <a:pt x="449" y="83"/>
                    </a:lnTo>
                    <a:lnTo>
                      <a:pt x="454" y="83"/>
                    </a:lnTo>
                    <a:lnTo>
                      <a:pt x="459" y="83"/>
                    </a:lnTo>
                    <a:lnTo>
                      <a:pt x="464" y="83"/>
                    </a:lnTo>
                    <a:lnTo>
                      <a:pt x="468" y="83"/>
                    </a:lnTo>
                    <a:lnTo>
                      <a:pt x="473" y="88"/>
                    </a:lnTo>
                    <a:lnTo>
                      <a:pt x="478" y="88"/>
                    </a:lnTo>
                    <a:lnTo>
                      <a:pt x="483" y="88"/>
                    </a:lnTo>
                    <a:lnTo>
                      <a:pt x="488" y="88"/>
                    </a:lnTo>
                    <a:lnTo>
                      <a:pt x="493" y="88"/>
                    </a:lnTo>
                    <a:lnTo>
                      <a:pt x="498" y="88"/>
                    </a:lnTo>
                    <a:lnTo>
                      <a:pt x="503" y="88"/>
                    </a:lnTo>
                    <a:lnTo>
                      <a:pt x="507" y="88"/>
                    </a:lnTo>
                    <a:lnTo>
                      <a:pt x="512" y="88"/>
                    </a:lnTo>
                    <a:lnTo>
                      <a:pt x="517" y="88"/>
                    </a:lnTo>
                    <a:lnTo>
                      <a:pt x="522" y="88"/>
                    </a:lnTo>
                    <a:lnTo>
                      <a:pt x="527" y="88"/>
                    </a:lnTo>
                    <a:lnTo>
                      <a:pt x="532" y="88"/>
                    </a:lnTo>
                    <a:lnTo>
                      <a:pt x="537" y="88"/>
                    </a:lnTo>
                    <a:lnTo>
                      <a:pt x="542" y="88"/>
                    </a:lnTo>
                    <a:lnTo>
                      <a:pt x="546" y="88"/>
                    </a:lnTo>
                    <a:lnTo>
                      <a:pt x="551" y="88"/>
                    </a:lnTo>
                    <a:lnTo>
                      <a:pt x="556" y="88"/>
                    </a:lnTo>
                    <a:lnTo>
                      <a:pt x="561" y="88"/>
                    </a:lnTo>
                    <a:lnTo>
                      <a:pt x="566" y="88"/>
                    </a:lnTo>
                    <a:lnTo>
                      <a:pt x="571" y="88"/>
                    </a:lnTo>
                    <a:lnTo>
                      <a:pt x="576" y="88"/>
                    </a:lnTo>
                    <a:lnTo>
                      <a:pt x="581" y="88"/>
                    </a:lnTo>
                    <a:lnTo>
                      <a:pt x="585" y="8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30" name="Freeform 29"/>
              <p:cNvSpPr>
                <a:spLocks/>
              </p:cNvSpPr>
              <p:nvPr/>
            </p:nvSpPr>
            <p:spPr bwMode="auto">
              <a:xfrm>
                <a:off x="1406" y="1153"/>
                <a:ext cx="298" cy="1"/>
              </a:xfrm>
              <a:custGeom>
                <a:avLst/>
                <a:gdLst>
                  <a:gd name="T0" fmla="*/ 5 w 507"/>
                  <a:gd name="T1" fmla="*/ 15 w 507"/>
                  <a:gd name="T2" fmla="*/ 25 w 507"/>
                  <a:gd name="T3" fmla="*/ 35 w 507"/>
                  <a:gd name="T4" fmla="*/ 44 w 507"/>
                  <a:gd name="T5" fmla="*/ 54 w 507"/>
                  <a:gd name="T6" fmla="*/ 64 w 507"/>
                  <a:gd name="T7" fmla="*/ 74 w 507"/>
                  <a:gd name="T8" fmla="*/ 83 w 507"/>
                  <a:gd name="T9" fmla="*/ 93 w 507"/>
                  <a:gd name="T10" fmla="*/ 103 w 507"/>
                  <a:gd name="T11" fmla="*/ 113 w 507"/>
                  <a:gd name="T12" fmla="*/ 122 w 507"/>
                  <a:gd name="T13" fmla="*/ 132 w 507"/>
                  <a:gd name="T14" fmla="*/ 142 w 507"/>
                  <a:gd name="T15" fmla="*/ 152 w 507"/>
                  <a:gd name="T16" fmla="*/ 161 w 507"/>
                  <a:gd name="T17" fmla="*/ 171 w 507"/>
                  <a:gd name="T18" fmla="*/ 181 w 507"/>
                  <a:gd name="T19" fmla="*/ 191 w 507"/>
                  <a:gd name="T20" fmla="*/ 200 w 507"/>
                  <a:gd name="T21" fmla="*/ 210 w 507"/>
                  <a:gd name="T22" fmla="*/ 220 w 507"/>
                  <a:gd name="T23" fmla="*/ 230 w 507"/>
                  <a:gd name="T24" fmla="*/ 239 w 507"/>
                  <a:gd name="T25" fmla="*/ 249 w 507"/>
                  <a:gd name="T26" fmla="*/ 259 w 507"/>
                  <a:gd name="T27" fmla="*/ 269 w 507"/>
                  <a:gd name="T28" fmla="*/ 278 w 507"/>
                  <a:gd name="T29" fmla="*/ 288 w 507"/>
                  <a:gd name="T30" fmla="*/ 298 w 507"/>
                  <a:gd name="T31" fmla="*/ 308 w 507"/>
                  <a:gd name="T32" fmla="*/ 317 w 507"/>
                  <a:gd name="T33" fmla="*/ 327 w 507"/>
                  <a:gd name="T34" fmla="*/ 337 w 507"/>
                  <a:gd name="T35" fmla="*/ 347 w 507"/>
                  <a:gd name="T36" fmla="*/ 356 w 507"/>
                  <a:gd name="T37" fmla="*/ 366 w 507"/>
                  <a:gd name="T38" fmla="*/ 376 w 507"/>
                  <a:gd name="T39" fmla="*/ 386 w 507"/>
                  <a:gd name="T40" fmla="*/ 395 w 507"/>
                  <a:gd name="T41" fmla="*/ 405 w 507"/>
                  <a:gd name="T42" fmla="*/ 415 w 507"/>
                  <a:gd name="T43" fmla="*/ 425 w 507"/>
                  <a:gd name="T44" fmla="*/ 434 w 507"/>
                  <a:gd name="T45" fmla="*/ 444 w 507"/>
                  <a:gd name="T46" fmla="*/ 454 w 507"/>
                  <a:gd name="T47" fmla="*/ 464 w 507"/>
                  <a:gd name="T48" fmla="*/ 473 w 507"/>
                  <a:gd name="T49" fmla="*/ 483 w 507"/>
                  <a:gd name="T50" fmla="*/ 493 w 507"/>
                  <a:gd name="T51" fmla="*/ 503 w 507"/>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Lst>
                <a:rect l="0" t="0" r="r" b="b"/>
                <a:pathLst>
                  <a:path w="507">
                    <a:moveTo>
                      <a:pt x="0" y="0"/>
                    </a:moveTo>
                    <a:lnTo>
                      <a:pt x="5" y="0"/>
                    </a:lnTo>
                    <a:lnTo>
                      <a:pt x="10" y="0"/>
                    </a:lnTo>
                    <a:lnTo>
                      <a:pt x="15" y="0"/>
                    </a:lnTo>
                    <a:lnTo>
                      <a:pt x="20" y="0"/>
                    </a:lnTo>
                    <a:lnTo>
                      <a:pt x="25" y="0"/>
                    </a:lnTo>
                    <a:lnTo>
                      <a:pt x="30" y="0"/>
                    </a:lnTo>
                    <a:lnTo>
                      <a:pt x="35" y="0"/>
                    </a:lnTo>
                    <a:lnTo>
                      <a:pt x="39" y="0"/>
                    </a:lnTo>
                    <a:lnTo>
                      <a:pt x="44" y="0"/>
                    </a:lnTo>
                    <a:lnTo>
                      <a:pt x="49" y="0"/>
                    </a:lnTo>
                    <a:lnTo>
                      <a:pt x="54" y="0"/>
                    </a:lnTo>
                    <a:lnTo>
                      <a:pt x="59" y="0"/>
                    </a:lnTo>
                    <a:lnTo>
                      <a:pt x="64" y="0"/>
                    </a:lnTo>
                    <a:lnTo>
                      <a:pt x="69" y="0"/>
                    </a:lnTo>
                    <a:lnTo>
                      <a:pt x="74" y="0"/>
                    </a:lnTo>
                    <a:lnTo>
                      <a:pt x="78" y="0"/>
                    </a:lnTo>
                    <a:lnTo>
                      <a:pt x="83" y="0"/>
                    </a:lnTo>
                    <a:lnTo>
                      <a:pt x="88" y="0"/>
                    </a:lnTo>
                    <a:lnTo>
                      <a:pt x="93" y="0"/>
                    </a:lnTo>
                    <a:lnTo>
                      <a:pt x="98" y="0"/>
                    </a:lnTo>
                    <a:lnTo>
                      <a:pt x="103" y="0"/>
                    </a:lnTo>
                    <a:lnTo>
                      <a:pt x="108" y="0"/>
                    </a:lnTo>
                    <a:lnTo>
                      <a:pt x="113" y="0"/>
                    </a:lnTo>
                    <a:lnTo>
                      <a:pt x="117" y="0"/>
                    </a:lnTo>
                    <a:lnTo>
                      <a:pt x="122" y="0"/>
                    </a:lnTo>
                    <a:lnTo>
                      <a:pt x="127" y="0"/>
                    </a:lnTo>
                    <a:lnTo>
                      <a:pt x="132" y="0"/>
                    </a:lnTo>
                    <a:lnTo>
                      <a:pt x="137" y="0"/>
                    </a:lnTo>
                    <a:lnTo>
                      <a:pt x="142" y="0"/>
                    </a:lnTo>
                    <a:lnTo>
                      <a:pt x="147" y="0"/>
                    </a:lnTo>
                    <a:lnTo>
                      <a:pt x="152" y="0"/>
                    </a:lnTo>
                    <a:lnTo>
                      <a:pt x="156" y="0"/>
                    </a:lnTo>
                    <a:lnTo>
                      <a:pt x="161" y="0"/>
                    </a:lnTo>
                    <a:lnTo>
                      <a:pt x="166" y="0"/>
                    </a:lnTo>
                    <a:lnTo>
                      <a:pt x="171" y="0"/>
                    </a:lnTo>
                    <a:lnTo>
                      <a:pt x="176" y="0"/>
                    </a:lnTo>
                    <a:lnTo>
                      <a:pt x="181" y="0"/>
                    </a:lnTo>
                    <a:lnTo>
                      <a:pt x="186" y="0"/>
                    </a:lnTo>
                    <a:lnTo>
                      <a:pt x="191" y="0"/>
                    </a:lnTo>
                    <a:lnTo>
                      <a:pt x="195" y="0"/>
                    </a:lnTo>
                    <a:lnTo>
                      <a:pt x="200" y="0"/>
                    </a:lnTo>
                    <a:lnTo>
                      <a:pt x="205" y="0"/>
                    </a:lnTo>
                    <a:lnTo>
                      <a:pt x="210" y="0"/>
                    </a:lnTo>
                    <a:lnTo>
                      <a:pt x="215" y="0"/>
                    </a:lnTo>
                    <a:lnTo>
                      <a:pt x="220" y="0"/>
                    </a:lnTo>
                    <a:lnTo>
                      <a:pt x="225" y="0"/>
                    </a:lnTo>
                    <a:lnTo>
                      <a:pt x="230" y="0"/>
                    </a:lnTo>
                    <a:lnTo>
                      <a:pt x="234" y="0"/>
                    </a:lnTo>
                    <a:lnTo>
                      <a:pt x="239" y="0"/>
                    </a:lnTo>
                    <a:lnTo>
                      <a:pt x="244" y="0"/>
                    </a:lnTo>
                    <a:lnTo>
                      <a:pt x="249" y="0"/>
                    </a:lnTo>
                    <a:lnTo>
                      <a:pt x="254" y="0"/>
                    </a:lnTo>
                    <a:lnTo>
                      <a:pt x="259" y="0"/>
                    </a:lnTo>
                    <a:lnTo>
                      <a:pt x="264" y="0"/>
                    </a:lnTo>
                    <a:lnTo>
                      <a:pt x="269" y="0"/>
                    </a:lnTo>
                    <a:lnTo>
                      <a:pt x="273" y="0"/>
                    </a:lnTo>
                    <a:lnTo>
                      <a:pt x="278" y="0"/>
                    </a:lnTo>
                    <a:lnTo>
                      <a:pt x="283" y="0"/>
                    </a:lnTo>
                    <a:lnTo>
                      <a:pt x="288" y="0"/>
                    </a:lnTo>
                    <a:lnTo>
                      <a:pt x="293" y="0"/>
                    </a:lnTo>
                    <a:lnTo>
                      <a:pt x="298" y="0"/>
                    </a:lnTo>
                    <a:lnTo>
                      <a:pt x="303" y="0"/>
                    </a:lnTo>
                    <a:lnTo>
                      <a:pt x="308" y="0"/>
                    </a:lnTo>
                    <a:lnTo>
                      <a:pt x="312" y="0"/>
                    </a:lnTo>
                    <a:lnTo>
                      <a:pt x="317" y="0"/>
                    </a:lnTo>
                    <a:lnTo>
                      <a:pt x="322" y="0"/>
                    </a:lnTo>
                    <a:lnTo>
                      <a:pt x="327" y="0"/>
                    </a:lnTo>
                    <a:lnTo>
                      <a:pt x="332" y="0"/>
                    </a:lnTo>
                    <a:lnTo>
                      <a:pt x="337" y="0"/>
                    </a:lnTo>
                    <a:lnTo>
                      <a:pt x="342" y="0"/>
                    </a:lnTo>
                    <a:lnTo>
                      <a:pt x="347" y="0"/>
                    </a:lnTo>
                    <a:lnTo>
                      <a:pt x="351" y="0"/>
                    </a:lnTo>
                    <a:lnTo>
                      <a:pt x="356" y="0"/>
                    </a:lnTo>
                    <a:lnTo>
                      <a:pt x="361" y="0"/>
                    </a:lnTo>
                    <a:lnTo>
                      <a:pt x="366" y="0"/>
                    </a:lnTo>
                    <a:lnTo>
                      <a:pt x="371" y="0"/>
                    </a:lnTo>
                    <a:lnTo>
                      <a:pt x="376" y="0"/>
                    </a:lnTo>
                    <a:lnTo>
                      <a:pt x="381" y="0"/>
                    </a:lnTo>
                    <a:lnTo>
                      <a:pt x="386" y="0"/>
                    </a:lnTo>
                    <a:lnTo>
                      <a:pt x="390" y="0"/>
                    </a:lnTo>
                    <a:lnTo>
                      <a:pt x="395" y="0"/>
                    </a:lnTo>
                    <a:lnTo>
                      <a:pt x="400" y="0"/>
                    </a:lnTo>
                    <a:lnTo>
                      <a:pt x="405" y="0"/>
                    </a:lnTo>
                    <a:lnTo>
                      <a:pt x="410" y="0"/>
                    </a:lnTo>
                    <a:lnTo>
                      <a:pt x="415" y="0"/>
                    </a:lnTo>
                    <a:lnTo>
                      <a:pt x="420" y="0"/>
                    </a:lnTo>
                    <a:lnTo>
                      <a:pt x="425" y="0"/>
                    </a:lnTo>
                    <a:lnTo>
                      <a:pt x="429" y="0"/>
                    </a:lnTo>
                    <a:lnTo>
                      <a:pt x="434" y="0"/>
                    </a:lnTo>
                    <a:lnTo>
                      <a:pt x="439" y="0"/>
                    </a:lnTo>
                    <a:lnTo>
                      <a:pt x="444" y="0"/>
                    </a:lnTo>
                    <a:lnTo>
                      <a:pt x="449" y="0"/>
                    </a:lnTo>
                    <a:lnTo>
                      <a:pt x="454" y="0"/>
                    </a:lnTo>
                    <a:lnTo>
                      <a:pt x="459" y="0"/>
                    </a:lnTo>
                    <a:lnTo>
                      <a:pt x="464" y="0"/>
                    </a:lnTo>
                    <a:lnTo>
                      <a:pt x="468" y="0"/>
                    </a:lnTo>
                    <a:lnTo>
                      <a:pt x="473" y="0"/>
                    </a:lnTo>
                    <a:lnTo>
                      <a:pt x="478" y="0"/>
                    </a:lnTo>
                    <a:lnTo>
                      <a:pt x="483" y="0"/>
                    </a:lnTo>
                    <a:lnTo>
                      <a:pt x="488" y="0"/>
                    </a:lnTo>
                    <a:lnTo>
                      <a:pt x="493" y="0"/>
                    </a:lnTo>
                    <a:lnTo>
                      <a:pt x="498" y="0"/>
                    </a:lnTo>
                    <a:lnTo>
                      <a:pt x="503" y="0"/>
                    </a:lnTo>
                    <a:lnTo>
                      <a:pt x="507"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31" name="Freeform 30"/>
              <p:cNvSpPr>
                <a:spLocks/>
              </p:cNvSpPr>
              <p:nvPr/>
            </p:nvSpPr>
            <p:spPr bwMode="auto">
              <a:xfrm>
                <a:off x="664" y="1452"/>
                <a:ext cx="363" cy="14"/>
              </a:xfrm>
              <a:custGeom>
                <a:avLst/>
                <a:gdLst>
                  <a:gd name="T0" fmla="*/ 10 w 619"/>
                  <a:gd name="T1" fmla="*/ 0 h 19"/>
                  <a:gd name="T2" fmla="*/ 24 w 619"/>
                  <a:gd name="T3" fmla="*/ 0 h 19"/>
                  <a:gd name="T4" fmla="*/ 39 w 619"/>
                  <a:gd name="T5" fmla="*/ 0 h 19"/>
                  <a:gd name="T6" fmla="*/ 54 w 619"/>
                  <a:gd name="T7" fmla="*/ 0 h 19"/>
                  <a:gd name="T8" fmla="*/ 68 w 619"/>
                  <a:gd name="T9" fmla="*/ 0 h 19"/>
                  <a:gd name="T10" fmla="*/ 83 w 619"/>
                  <a:gd name="T11" fmla="*/ 0 h 19"/>
                  <a:gd name="T12" fmla="*/ 97 w 619"/>
                  <a:gd name="T13" fmla="*/ 0 h 19"/>
                  <a:gd name="T14" fmla="*/ 112 w 619"/>
                  <a:gd name="T15" fmla="*/ 0 h 19"/>
                  <a:gd name="T16" fmla="*/ 127 w 619"/>
                  <a:gd name="T17" fmla="*/ 0 h 19"/>
                  <a:gd name="T18" fmla="*/ 141 w 619"/>
                  <a:gd name="T19" fmla="*/ 0 h 19"/>
                  <a:gd name="T20" fmla="*/ 156 w 619"/>
                  <a:gd name="T21" fmla="*/ 0 h 19"/>
                  <a:gd name="T22" fmla="*/ 171 w 619"/>
                  <a:gd name="T23" fmla="*/ 0 h 19"/>
                  <a:gd name="T24" fmla="*/ 185 w 619"/>
                  <a:gd name="T25" fmla="*/ 0 h 19"/>
                  <a:gd name="T26" fmla="*/ 200 w 619"/>
                  <a:gd name="T27" fmla="*/ 0 h 19"/>
                  <a:gd name="T28" fmla="*/ 214 w 619"/>
                  <a:gd name="T29" fmla="*/ 0 h 19"/>
                  <a:gd name="T30" fmla="*/ 229 w 619"/>
                  <a:gd name="T31" fmla="*/ 0 h 19"/>
                  <a:gd name="T32" fmla="*/ 244 w 619"/>
                  <a:gd name="T33" fmla="*/ 0 h 19"/>
                  <a:gd name="T34" fmla="*/ 258 w 619"/>
                  <a:gd name="T35" fmla="*/ 0 h 19"/>
                  <a:gd name="T36" fmla="*/ 273 w 619"/>
                  <a:gd name="T37" fmla="*/ 0 h 19"/>
                  <a:gd name="T38" fmla="*/ 288 w 619"/>
                  <a:gd name="T39" fmla="*/ 0 h 19"/>
                  <a:gd name="T40" fmla="*/ 302 w 619"/>
                  <a:gd name="T41" fmla="*/ 0 h 19"/>
                  <a:gd name="T42" fmla="*/ 317 w 619"/>
                  <a:gd name="T43" fmla="*/ 0 h 19"/>
                  <a:gd name="T44" fmla="*/ 331 w 619"/>
                  <a:gd name="T45" fmla="*/ 0 h 19"/>
                  <a:gd name="T46" fmla="*/ 346 w 619"/>
                  <a:gd name="T47" fmla="*/ 0 h 19"/>
                  <a:gd name="T48" fmla="*/ 361 w 619"/>
                  <a:gd name="T49" fmla="*/ 0 h 19"/>
                  <a:gd name="T50" fmla="*/ 375 w 619"/>
                  <a:gd name="T51" fmla="*/ 0 h 19"/>
                  <a:gd name="T52" fmla="*/ 390 w 619"/>
                  <a:gd name="T53" fmla="*/ 0 h 19"/>
                  <a:gd name="T54" fmla="*/ 405 w 619"/>
                  <a:gd name="T55" fmla="*/ 0 h 19"/>
                  <a:gd name="T56" fmla="*/ 419 w 619"/>
                  <a:gd name="T57" fmla="*/ 0 h 19"/>
                  <a:gd name="T58" fmla="*/ 434 w 619"/>
                  <a:gd name="T59" fmla="*/ 0 h 19"/>
                  <a:gd name="T60" fmla="*/ 448 w 619"/>
                  <a:gd name="T61" fmla="*/ 0 h 19"/>
                  <a:gd name="T62" fmla="*/ 463 w 619"/>
                  <a:gd name="T63" fmla="*/ 0 h 19"/>
                  <a:gd name="T64" fmla="*/ 478 w 619"/>
                  <a:gd name="T65" fmla="*/ 0 h 19"/>
                  <a:gd name="T66" fmla="*/ 492 w 619"/>
                  <a:gd name="T67" fmla="*/ 0 h 19"/>
                  <a:gd name="T68" fmla="*/ 507 w 619"/>
                  <a:gd name="T69" fmla="*/ 0 h 19"/>
                  <a:gd name="T70" fmla="*/ 522 w 619"/>
                  <a:gd name="T71" fmla="*/ 0 h 19"/>
                  <a:gd name="T72" fmla="*/ 536 w 619"/>
                  <a:gd name="T73" fmla="*/ 0 h 19"/>
                  <a:gd name="T74" fmla="*/ 551 w 619"/>
                  <a:gd name="T75" fmla="*/ 5 h 19"/>
                  <a:gd name="T76" fmla="*/ 565 w 619"/>
                  <a:gd name="T77" fmla="*/ 5 h 19"/>
                  <a:gd name="T78" fmla="*/ 580 w 619"/>
                  <a:gd name="T79" fmla="*/ 10 h 19"/>
                  <a:gd name="T80" fmla="*/ 595 w 619"/>
                  <a:gd name="T81" fmla="*/ 14 h 19"/>
                  <a:gd name="T82" fmla="*/ 609 w 619"/>
                  <a:gd name="T8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9" h="19">
                    <a:moveTo>
                      <a:pt x="0" y="0"/>
                    </a:moveTo>
                    <a:lnTo>
                      <a:pt x="5" y="0"/>
                    </a:lnTo>
                    <a:lnTo>
                      <a:pt x="10" y="0"/>
                    </a:lnTo>
                    <a:lnTo>
                      <a:pt x="15" y="0"/>
                    </a:lnTo>
                    <a:lnTo>
                      <a:pt x="19" y="0"/>
                    </a:lnTo>
                    <a:lnTo>
                      <a:pt x="24" y="0"/>
                    </a:lnTo>
                    <a:lnTo>
                      <a:pt x="29" y="0"/>
                    </a:lnTo>
                    <a:lnTo>
                      <a:pt x="34" y="0"/>
                    </a:lnTo>
                    <a:lnTo>
                      <a:pt x="39" y="0"/>
                    </a:lnTo>
                    <a:lnTo>
                      <a:pt x="44" y="0"/>
                    </a:lnTo>
                    <a:lnTo>
                      <a:pt x="49" y="0"/>
                    </a:lnTo>
                    <a:lnTo>
                      <a:pt x="54" y="0"/>
                    </a:lnTo>
                    <a:lnTo>
                      <a:pt x="58" y="0"/>
                    </a:lnTo>
                    <a:lnTo>
                      <a:pt x="63" y="0"/>
                    </a:lnTo>
                    <a:lnTo>
                      <a:pt x="68" y="0"/>
                    </a:lnTo>
                    <a:lnTo>
                      <a:pt x="73" y="0"/>
                    </a:lnTo>
                    <a:lnTo>
                      <a:pt x="78" y="0"/>
                    </a:lnTo>
                    <a:lnTo>
                      <a:pt x="83" y="0"/>
                    </a:lnTo>
                    <a:lnTo>
                      <a:pt x="88" y="0"/>
                    </a:lnTo>
                    <a:lnTo>
                      <a:pt x="93" y="0"/>
                    </a:lnTo>
                    <a:lnTo>
                      <a:pt x="97" y="0"/>
                    </a:lnTo>
                    <a:lnTo>
                      <a:pt x="102" y="0"/>
                    </a:lnTo>
                    <a:lnTo>
                      <a:pt x="107" y="0"/>
                    </a:lnTo>
                    <a:lnTo>
                      <a:pt x="112" y="0"/>
                    </a:lnTo>
                    <a:lnTo>
                      <a:pt x="117" y="0"/>
                    </a:lnTo>
                    <a:lnTo>
                      <a:pt x="122" y="0"/>
                    </a:lnTo>
                    <a:lnTo>
                      <a:pt x="127" y="0"/>
                    </a:lnTo>
                    <a:lnTo>
                      <a:pt x="132" y="0"/>
                    </a:lnTo>
                    <a:lnTo>
                      <a:pt x="136" y="0"/>
                    </a:lnTo>
                    <a:lnTo>
                      <a:pt x="141" y="0"/>
                    </a:lnTo>
                    <a:lnTo>
                      <a:pt x="146" y="0"/>
                    </a:lnTo>
                    <a:lnTo>
                      <a:pt x="151" y="0"/>
                    </a:lnTo>
                    <a:lnTo>
                      <a:pt x="156" y="0"/>
                    </a:lnTo>
                    <a:lnTo>
                      <a:pt x="161" y="0"/>
                    </a:lnTo>
                    <a:lnTo>
                      <a:pt x="166" y="0"/>
                    </a:lnTo>
                    <a:lnTo>
                      <a:pt x="171" y="0"/>
                    </a:lnTo>
                    <a:lnTo>
                      <a:pt x="175" y="0"/>
                    </a:lnTo>
                    <a:lnTo>
                      <a:pt x="180" y="0"/>
                    </a:lnTo>
                    <a:lnTo>
                      <a:pt x="185" y="0"/>
                    </a:lnTo>
                    <a:lnTo>
                      <a:pt x="190" y="0"/>
                    </a:lnTo>
                    <a:lnTo>
                      <a:pt x="195" y="0"/>
                    </a:lnTo>
                    <a:lnTo>
                      <a:pt x="200" y="0"/>
                    </a:lnTo>
                    <a:lnTo>
                      <a:pt x="205" y="0"/>
                    </a:lnTo>
                    <a:lnTo>
                      <a:pt x="210" y="0"/>
                    </a:lnTo>
                    <a:lnTo>
                      <a:pt x="214" y="0"/>
                    </a:lnTo>
                    <a:lnTo>
                      <a:pt x="219" y="0"/>
                    </a:lnTo>
                    <a:lnTo>
                      <a:pt x="224" y="0"/>
                    </a:lnTo>
                    <a:lnTo>
                      <a:pt x="229" y="0"/>
                    </a:lnTo>
                    <a:lnTo>
                      <a:pt x="234" y="0"/>
                    </a:lnTo>
                    <a:lnTo>
                      <a:pt x="239" y="0"/>
                    </a:lnTo>
                    <a:lnTo>
                      <a:pt x="244" y="0"/>
                    </a:lnTo>
                    <a:lnTo>
                      <a:pt x="249" y="0"/>
                    </a:lnTo>
                    <a:lnTo>
                      <a:pt x="253" y="0"/>
                    </a:lnTo>
                    <a:lnTo>
                      <a:pt x="258" y="0"/>
                    </a:lnTo>
                    <a:lnTo>
                      <a:pt x="263" y="0"/>
                    </a:lnTo>
                    <a:lnTo>
                      <a:pt x="268" y="0"/>
                    </a:lnTo>
                    <a:lnTo>
                      <a:pt x="273" y="0"/>
                    </a:lnTo>
                    <a:lnTo>
                      <a:pt x="278" y="0"/>
                    </a:lnTo>
                    <a:lnTo>
                      <a:pt x="283" y="0"/>
                    </a:lnTo>
                    <a:lnTo>
                      <a:pt x="288" y="0"/>
                    </a:lnTo>
                    <a:lnTo>
                      <a:pt x="292" y="0"/>
                    </a:lnTo>
                    <a:lnTo>
                      <a:pt x="297" y="0"/>
                    </a:lnTo>
                    <a:lnTo>
                      <a:pt x="302" y="0"/>
                    </a:lnTo>
                    <a:lnTo>
                      <a:pt x="307" y="0"/>
                    </a:lnTo>
                    <a:lnTo>
                      <a:pt x="312" y="0"/>
                    </a:lnTo>
                    <a:lnTo>
                      <a:pt x="317" y="0"/>
                    </a:lnTo>
                    <a:lnTo>
                      <a:pt x="322" y="0"/>
                    </a:lnTo>
                    <a:lnTo>
                      <a:pt x="327" y="0"/>
                    </a:lnTo>
                    <a:lnTo>
                      <a:pt x="331" y="0"/>
                    </a:lnTo>
                    <a:lnTo>
                      <a:pt x="336" y="0"/>
                    </a:lnTo>
                    <a:lnTo>
                      <a:pt x="341" y="0"/>
                    </a:lnTo>
                    <a:lnTo>
                      <a:pt x="346" y="0"/>
                    </a:lnTo>
                    <a:lnTo>
                      <a:pt x="351" y="0"/>
                    </a:lnTo>
                    <a:lnTo>
                      <a:pt x="356" y="0"/>
                    </a:lnTo>
                    <a:lnTo>
                      <a:pt x="361" y="0"/>
                    </a:lnTo>
                    <a:lnTo>
                      <a:pt x="366" y="0"/>
                    </a:lnTo>
                    <a:lnTo>
                      <a:pt x="370" y="0"/>
                    </a:lnTo>
                    <a:lnTo>
                      <a:pt x="375" y="0"/>
                    </a:lnTo>
                    <a:lnTo>
                      <a:pt x="380" y="0"/>
                    </a:lnTo>
                    <a:lnTo>
                      <a:pt x="385" y="0"/>
                    </a:lnTo>
                    <a:lnTo>
                      <a:pt x="390" y="0"/>
                    </a:lnTo>
                    <a:lnTo>
                      <a:pt x="395" y="0"/>
                    </a:lnTo>
                    <a:lnTo>
                      <a:pt x="400" y="0"/>
                    </a:lnTo>
                    <a:lnTo>
                      <a:pt x="405" y="0"/>
                    </a:lnTo>
                    <a:lnTo>
                      <a:pt x="409" y="0"/>
                    </a:lnTo>
                    <a:lnTo>
                      <a:pt x="414" y="0"/>
                    </a:lnTo>
                    <a:lnTo>
                      <a:pt x="419" y="0"/>
                    </a:lnTo>
                    <a:lnTo>
                      <a:pt x="424" y="0"/>
                    </a:lnTo>
                    <a:lnTo>
                      <a:pt x="429" y="0"/>
                    </a:lnTo>
                    <a:lnTo>
                      <a:pt x="434" y="0"/>
                    </a:lnTo>
                    <a:lnTo>
                      <a:pt x="439" y="0"/>
                    </a:lnTo>
                    <a:lnTo>
                      <a:pt x="444" y="0"/>
                    </a:lnTo>
                    <a:lnTo>
                      <a:pt x="448" y="0"/>
                    </a:lnTo>
                    <a:lnTo>
                      <a:pt x="453" y="0"/>
                    </a:lnTo>
                    <a:lnTo>
                      <a:pt x="458" y="0"/>
                    </a:lnTo>
                    <a:lnTo>
                      <a:pt x="463" y="0"/>
                    </a:lnTo>
                    <a:lnTo>
                      <a:pt x="468" y="0"/>
                    </a:lnTo>
                    <a:lnTo>
                      <a:pt x="473" y="0"/>
                    </a:lnTo>
                    <a:lnTo>
                      <a:pt x="478" y="0"/>
                    </a:lnTo>
                    <a:lnTo>
                      <a:pt x="483" y="0"/>
                    </a:lnTo>
                    <a:lnTo>
                      <a:pt x="487" y="0"/>
                    </a:lnTo>
                    <a:lnTo>
                      <a:pt x="492" y="0"/>
                    </a:lnTo>
                    <a:lnTo>
                      <a:pt x="497" y="0"/>
                    </a:lnTo>
                    <a:lnTo>
                      <a:pt x="502" y="0"/>
                    </a:lnTo>
                    <a:lnTo>
                      <a:pt x="507" y="0"/>
                    </a:lnTo>
                    <a:lnTo>
                      <a:pt x="512" y="0"/>
                    </a:lnTo>
                    <a:lnTo>
                      <a:pt x="517" y="0"/>
                    </a:lnTo>
                    <a:lnTo>
                      <a:pt x="522" y="0"/>
                    </a:lnTo>
                    <a:lnTo>
                      <a:pt x="526" y="0"/>
                    </a:lnTo>
                    <a:lnTo>
                      <a:pt x="531" y="0"/>
                    </a:lnTo>
                    <a:lnTo>
                      <a:pt x="536" y="0"/>
                    </a:lnTo>
                    <a:lnTo>
                      <a:pt x="541" y="0"/>
                    </a:lnTo>
                    <a:lnTo>
                      <a:pt x="546" y="5"/>
                    </a:lnTo>
                    <a:lnTo>
                      <a:pt x="551" y="5"/>
                    </a:lnTo>
                    <a:lnTo>
                      <a:pt x="556" y="5"/>
                    </a:lnTo>
                    <a:lnTo>
                      <a:pt x="561" y="5"/>
                    </a:lnTo>
                    <a:lnTo>
                      <a:pt x="565" y="5"/>
                    </a:lnTo>
                    <a:lnTo>
                      <a:pt x="570" y="10"/>
                    </a:lnTo>
                    <a:lnTo>
                      <a:pt x="575" y="10"/>
                    </a:lnTo>
                    <a:lnTo>
                      <a:pt x="580" y="10"/>
                    </a:lnTo>
                    <a:lnTo>
                      <a:pt x="585" y="10"/>
                    </a:lnTo>
                    <a:lnTo>
                      <a:pt x="590" y="14"/>
                    </a:lnTo>
                    <a:lnTo>
                      <a:pt x="595" y="14"/>
                    </a:lnTo>
                    <a:lnTo>
                      <a:pt x="600" y="14"/>
                    </a:lnTo>
                    <a:lnTo>
                      <a:pt x="604" y="14"/>
                    </a:lnTo>
                    <a:lnTo>
                      <a:pt x="609" y="14"/>
                    </a:lnTo>
                    <a:lnTo>
                      <a:pt x="614" y="19"/>
                    </a:lnTo>
                    <a:lnTo>
                      <a:pt x="619" y="1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32" name="Freeform 31"/>
              <p:cNvSpPr>
                <a:spLocks/>
              </p:cNvSpPr>
              <p:nvPr/>
            </p:nvSpPr>
            <p:spPr bwMode="auto">
              <a:xfrm>
                <a:off x="1027" y="1232"/>
                <a:ext cx="317" cy="302"/>
              </a:xfrm>
              <a:custGeom>
                <a:avLst/>
                <a:gdLst>
                  <a:gd name="T0" fmla="*/ 10 w 541"/>
                  <a:gd name="T1" fmla="*/ 317 h 410"/>
                  <a:gd name="T2" fmla="*/ 24 w 541"/>
                  <a:gd name="T3" fmla="*/ 317 h 410"/>
                  <a:gd name="T4" fmla="*/ 39 w 541"/>
                  <a:gd name="T5" fmla="*/ 312 h 410"/>
                  <a:gd name="T6" fmla="*/ 54 w 541"/>
                  <a:gd name="T7" fmla="*/ 303 h 410"/>
                  <a:gd name="T8" fmla="*/ 68 w 541"/>
                  <a:gd name="T9" fmla="*/ 298 h 410"/>
                  <a:gd name="T10" fmla="*/ 83 w 541"/>
                  <a:gd name="T11" fmla="*/ 288 h 410"/>
                  <a:gd name="T12" fmla="*/ 98 w 541"/>
                  <a:gd name="T13" fmla="*/ 278 h 410"/>
                  <a:gd name="T14" fmla="*/ 112 w 541"/>
                  <a:gd name="T15" fmla="*/ 273 h 410"/>
                  <a:gd name="T16" fmla="*/ 127 w 541"/>
                  <a:gd name="T17" fmla="*/ 269 h 410"/>
                  <a:gd name="T18" fmla="*/ 141 w 541"/>
                  <a:gd name="T19" fmla="*/ 264 h 410"/>
                  <a:gd name="T20" fmla="*/ 156 w 541"/>
                  <a:gd name="T21" fmla="*/ 264 h 410"/>
                  <a:gd name="T22" fmla="*/ 171 w 541"/>
                  <a:gd name="T23" fmla="*/ 264 h 410"/>
                  <a:gd name="T24" fmla="*/ 185 w 541"/>
                  <a:gd name="T25" fmla="*/ 264 h 410"/>
                  <a:gd name="T26" fmla="*/ 200 w 541"/>
                  <a:gd name="T27" fmla="*/ 269 h 410"/>
                  <a:gd name="T28" fmla="*/ 215 w 541"/>
                  <a:gd name="T29" fmla="*/ 273 h 410"/>
                  <a:gd name="T30" fmla="*/ 229 w 541"/>
                  <a:gd name="T31" fmla="*/ 283 h 410"/>
                  <a:gd name="T32" fmla="*/ 244 w 541"/>
                  <a:gd name="T33" fmla="*/ 298 h 410"/>
                  <a:gd name="T34" fmla="*/ 258 w 541"/>
                  <a:gd name="T35" fmla="*/ 312 h 410"/>
                  <a:gd name="T36" fmla="*/ 278 w 541"/>
                  <a:gd name="T37" fmla="*/ 337 h 410"/>
                  <a:gd name="T38" fmla="*/ 293 w 541"/>
                  <a:gd name="T39" fmla="*/ 361 h 410"/>
                  <a:gd name="T40" fmla="*/ 302 w 541"/>
                  <a:gd name="T41" fmla="*/ 386 h 410"/>
                  <a:gd name="T42" fmla="*/ 317 w 541"/>
                  <a:gd name="T43" fmla="*/ 405 h 410"/>
                  <a:gd name="T44" fmla="*/ 332 w 541"/>
                  <a:gd name="T45" fmla="*/ 410 h 410"/>
                  <a:gd name="T46" fmla="*/ 346 w 541"/>
                  <a:gd name="T47" fmla="*/ 400 h 410"/>
                  <a:gd name="T48" fmla="*/ 361 w 541"/>
                  <a:gd name="T49" fmla="*/ 371 h 410"/>
                  <a:gd name="T50" fmla="*/ 375 w 541"/>
                  <a:gd name="T51" fmla="*/ 342 h 410"/>
                  <a:gd name="T52" fmla="*/ 380 w 541"/>
                  <a:gd name="T53" fmla="*/ 317 h 410"/>
                  <a:gd name="T54" fmla="*/ 390 w 541"/>
                  <a:gd name="T55" fmla="*/ 298 h 410"/>
                  <a:gd name="T56" fmla="*/ 395 w 541"/>
                  <a:gd name="T57" fmla="*/ 269 h 410"/>
                  <a:gd name="T58" fmla="*/ 405 w 541"/>
                  <a:gd name="T59" fmla="*/ 249 h 410"/>
                  <a:gd name="T60" fmla="*/ 410 w 541"/>
                  <a:gd name="T61" fmla="*/ 229 h 410"/>
                  <a:gd name="T62" fmla="*/ 429 w 541"/>
                  <a:gd name="T63" fmla="*/ 200 h 410"/>
                  <a:gd name="T64" fmla="*/ 439 w 541"/>
                  <a:gd name="T65" fmla="*/ 190 h 410"/>
                  <a:gd name="T66" fmla="*/ 453 w 541"/>
                  <a:gd name="T67" fmla="*/ 190 h 410"/>
                  <a:gd name="T68" fmla="*/ 468 w 541"/>
                  <a:gd name="T69" fmla="*/ 195 h 410"/>
                  <a:gd name="T70" fmla="*/ 483 w 541"/>
                  <a:gd name="T71" fmla="*/ 190 h 410"/>
                  <a:gd name="T72" fmla="*/ 502 w 541"/>
                  <a:gd name="T73" fmla="*/ 171 h 410"/>
                  <a:gd name="T74" fmla="*/ 507 w 541"/>
                  <a:gd name="T75" fmla="*/ 142 h 410"/>
                  <a:gd name="T76" fmla="*/ 517 w 541"/>
                  <a:gd name="T77" fmla="*/ 117 h 410"/>
                  <a:gd name="T78" fmla="*/ 522 w 541"/>
                  <a:gd name="T79" fmla="*/ 78 h 410"/>
                  <a:gd name="T80" fmla="*/ 531 w 541"/>
                  <a:gd name="T81" fmla="*/ 54 h 410"/>
                  <a:gd name="T82" fmla="*/ 536 w 541"/>
                  <a:gd name="T83" fmla="*/ 1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410">
                    <a:moveTo>
                      <a:pt x="0" y="317"/>
                    </a:moveTo>
                    <a:lnTo>
                      <a:pt x="5" y="317"/>
                    </a:lnTo>
                    <a:lnTo>
                      <a:pt x="10" y="317"/>
                    </a:lnTo>
                    <a:lnTo>
                      <a:pt x="15" y="317"/>
                    </a:lnTo>
                    <a:lnTo>
                      <a:pt x="20" y="317"/>
                    </a:lnTo>
                    <a:lnTo>
                      <a:pt x="24" y="317"/>
                    </a:lnTo>
                    <a:lnTo>
                      <a:pt x="29" y="312"/>
                    </a:lnTo>
                    <a:lnTo>
                      <a:pt x="34" y="312"/>
                    </a:lnTo>
                    <a:lnTo>
                      <a:pt x="39" y="312"/>
                    </a:lnTo>
                    <a:lnTo>
                      <a:pt x="44" y="308"/>
                    </a:lnTo>
                    <a:lnTo>
                      <a:pt x="49" y="308"/>
                    </a:lnTo>
                    <a:lnTo>
                      <a:pt x="54" y="303"/>
                    </a:lnTo>
                    <a:lnTo>
                      <a:pt x="59" y="303"/>
                    </a:lnTo>
                    <a:lnTo>
                      <a:pt x="63" y="298"/>
                    </a:lnTo>
                    <a:lnTo>
                      <a:pt x="68" y="298"/>
                    </a:lnTo>
                    <a:lnTo>
                      <a:pt x="73" y="293"/>
                    </a:lnTo>
                    <a:lnTo>
                      <a:pt x="78" y="293"/>
                    </a:lnTo>
                    <a:lnTo>
                      <a:pt x="83" y="288"/>
                    </a:lnTo>
                    <a:lnTo>
                      <a:pt x="88" y="283"/>
                    </a:lnTo>
                    <a:lnTo>
                      <a:pt x="93" y="283"/>
                    </a:lnTo>
                    <a:lnTo>
                      <a:pt x="98" y="278"/>
                    </a:lnTo>
                    <a:lnTo>
                      <a:pt x="102" y="278"/>
                    </a:lnTo>
                    <a:lnTo>
                      <a:pt x="107" y="273"/>
                    </a:lnTo>
                    <a:lnTo>
                      <a:pt x="112" y="273"/>
                    </a:lnTo>
                    <a:lnTo>
                      <a:pt x="117" y="273"/>
                    </a:lnTo>
                    <a:lnTo>
                      <a:pt x="122" y="269"/>
                    </a:lnTo>
                    <a:lnTo>
                      <a:pt x="127" y="269"/>
                    </a:lnTo>
                    <a:lnTo>
                      <a:pt x="132" y="269"/>
                    </a:lnTo>
                    <a:lnTo>
                      <a:pt x="137" y="269"/>
                    </a:lnTo>
                    <a:lnTo>
                      <a:pt x="141" y="264"/>
                    </a:lnTo>
                    <a:lnTo>
                      <a:pt x="146" y="264"/>
                    </a:lnTo>
                    <a:lnTo>
                      <a:pt x="151" y="264"/>
                    </a:lnTo>
                    <a:lnTo>
                      <a:pt x="156" y="264"/>
                    </a:lnTo>
                    <a:lnTo>
                      <a:pt x="161" y="264"/>
                    </a:lnTo>
                    <a:lnTo>
                      <a:pt x="166" y="264"/>
                    </a:lnTo>
                    <a:lnTo>
                      <a:pt x="171" y="264"/>
                    </a:lnTo>
                    <a:lnTo>
                      <a:pt x="176" y="264"/>
                    </a:lnTo>
                    <a:lnTo>
                      <a:pt x="180" y="264"/>
                    </a:lnTo>
                    <a:lnTo>
                      <a:pt x="185" y="264"/>
                    </a:lnTo>
                    <a:lnTo>
                      <a:pt x="190" y="269"/>
                    </a:lnTo>
                    <a:lnTo>
                      <a:pt x="195" y="269"/>
                    </a:lnTo>
                    <a:lnTo>
                      <a:pt x="200" y="269"/>
                    </a:lnTo>
                    <a:lnTo>
                      <a:pt x="205" y="269"/>
                    </a:lnTo>
                    <a:lnTo>
                      <a:pt x="210" y="273"/>
                    </a:lnTo>
                    <a:lnTo>
                      <a:pt x="215" y="273"/>
                    </a:lnTo>
                    <a:lnTo>
                      <a:pt x="219" y="278"/>
                    </a:lnTo>
                    <a:lnTo>
                      <a:pt x="224" y="278"/>
                    </a:lnTo>
                    <a:lnTo>
                      <a:pt x="229" y="283"/>
                    </a:lnTo>
                    <a:lnTo>
                      <a:pt x="234" y="288"/>
                    </a:lnTo>
                    <a:lnTo>
                      <a:pt x="239" y="293"/>
                    </a:lnTo>
                    <a:lnTo>
                      <a:pt x="244" y="298"/>
                    </a:lnTo>
                    <a:lnTo>
                      <a:pt x="249" y="303"/>
                    </a:lnTo>
                    <a:lnTo>
                      <a:pt x="254" y="308"/>
                    </a:lnTo>
                    <a:lnTo>
                      <a:pt x="258" y="312"/>
                    </a:lnTo>
                    <a:lnTo>
                      <a:pt x="268" y="322"/>
                    </a:lnTo>
                    <a:lnTo>
                      <a:pt x="268" y="327"/>
                    </a:lnTo>
                    <a:lnTo>
                      <a:pt x="278" y="337"/>
                    </a:lnTo>
                    <a:lnTo>
                      <a:pt x="278" y="347"/>
                    </a:lnTo>
                    <a:lnTo>
                      <a:pt x="283" y="351"/>
                    </a:lnTo>
                    <a:lnTo>
                      <a:pt x="293" y="361"/>
                    </a:lnTo>
                    <a:lnTo>
                      <a:pt x="293" y="371"/>
                    </a:lnTo>
                    <a:lnTo>
                      <a:pt x="302" y="381"/>
                    </a:lnTo>
                    <a:lnTo>
                      <a:pt x="302" y="386"/>
                    </a:lnTo>
                    <a:lnTo>
                      <a:pt x="312" y="395"/>
                    </a:lnTo>
                    <a:lnTo>
                      <a:pt x="312" y="400"/>
                    </a:lnTo>
                    <a:lnTo>
                      <a:pt x="317" y="405"/>
                    </a:lnTo>
                    <a:lnTo>
                      <a:pt x="322" y="410"/>
                    </a:lnTo>
                    <a:lnTo>
                      <a:pt x="327" y="410"/>
                    </a:lnTo>
                    <a:lnTo>
                      <a:pt x="332" y="410"/>
                    </a:lnTo>
                    <a:lnTo>
                      <a:pt x="336" y="410"/>
                    </a:lnTo>
                    <a:lnTo>
                      <a:pt x="341" y="405"/>
                    </a:lnTo>
                    <a:lnTo>
                      <a:pt x="346" y="400"/>
                    </a:lnTo>
                    <a:lnTo>
                      <a:pt x="351" y="395"/>
                    </a:lnTo>
                    <a:lnTo>
                      <a:pt x="361" y="386"/>
                    </a:lnTo>
                    <a:lnTo>
                      <a:pt x="361" y="371"/>
                    </a:lnTo>
                    <a:lnTo>
                      <a:pt x="371" y="361"/>
                    </a:lnTo>
                    <a:lnTo>
                      <a:pt x="371" y="347"/>
                    </a:lnTo>
                    <a:lnTo>
                      <a:pt x="375" y="342"/>
                    </a:lnTo>
                    <a:lnTo>
                      <a:pt x="375" y="332"/>
                    </a:lnTo>
                    <a:lnTo>
                      <a:pt x="380" y="327"/>
                    </a:lnTo>
                    <a:lnTo>
                      <a:pt x="380" y="317"/>
                    </a:lnTo>
                    <a:lnTo>
                      <a:pt x="385" y="312"/>
                    </a:lnTo>
                    <a:lnTo>
                      <a:pt x="385" y="303"/>
                    </a:lnTo>
                    <a:lnTo>
                      <a:pt x="390" y="298"/>
                    </a:lnTo>
                    <a:lnTo>
                      <a:pt x="390" y="288"/>
                    </a:lnTo>
                    <a:lnTo>
                      <a:pt x="395" y="283"/>
                    </a:lnTo>
                    <a:lnTo>
                      <a:pt x="395" y="269"/>
                    </a:lnTo>
                    <a:lnTo>
                      <a:pt x="400" y="264"/>
                    </a:lnTo>
                    <a:lnTo>
                      <a:pt x="400" y="254"/>
                    </a:lnTo>
                    <a:lnTo>
                      <a:pt x="405" y="249"/>
                    </a:lnTo>
                    <a:lnTo>
                      <a:pt x="405" y="244"/>
                    </a:lnTo>
                    <a:lnTo>
                      <a:pt x="410" y="239"/>
                    </a:lnTo>
                    <a:lnTo>
                      <a:pt x="410" y="229"/>
                    </a:lnTo>
                    <a:lnTo>
                      <a:pt x="419" y="220"/>
                    </a:lnTo>
                    <a:lnTo>
                      <a:pt x="419" y="210"/>
                    </a:lnTo>
                    <a:lnTo>
                      <a:pt x="429" y="200"/>
                    </a:lnTo>
                    <a:lnTo>
                      <a:pt x="429" y="195"/>
                    </a:lnTo>
                    <a:lnTo>
                      <a:pt x="434" y="190"/>
                    </a:lnTo>
                    <a:lnTo>
                      <a:pt x="439" y="190"/>
                    </a:lnTo>
                    <a:lnTo>
                      <a:pt x="444" y="190"/>
                    </a:lnTo>
                    <a:lnTo>
                      <a:pt x="449" y="190"/>
                    </a:lnTo>
                    <a:lnTo>
                      <a:pt x="453" y="190"/>
                    </a:lnTo>
                    <a:lnTo>
                      <a:pt x="458" y="190"/>
                    </a:lnTo>
                    <a:lnTo>
                      <a:pt x="463" y="195"/>
                    </a:lnTo>
                    <a:lnTo>
                      <a:pt x="468" y="195"/>
                    </a:lnTo>
                    <a:lnTo>
                      <a:pt x="473" y="195"/>
                    </a:lnTo>
                    <a:lnTo>
                      <a:pt x="478" y="195"/>
                    </a:lnTo>
                    <a:lnTo>
                      <a:pt x="483" y="190"/>
                    </a:lnTo>
                    <a:lnTo>
                      <a:pt x="488" y="186"/>
                    </a:lnTo>
                    <a:lnTo>
                      <a:pt x="492" y="181"/>
                    </a:lnTo>
                    <a:lnTo>
                      <a:pt x="502" y="171"/>
                    </a:lnTo>
                    <a:lnTo>
                      <a:pt x="502" y="161"/>
                    </a:lnTo>
                    <a:lnTo>
                      <a:pt x="507" y="156"/>
                    </a:lnTo>
                    <a:lnTo>
                      <a:pt x="507" y="142"/>
                    </a:lnTo>
                    <a:lnTo>
                      <a:pt x="512" y="137"/>
                    </a:lnTo>
                    <a:lnTo>
                      <a:pt x="512" y="122"/>
                    </a:lnTo>
                    <a:lnTo>
                      <a:pt x="517" y="117"/>
                    </a:lnTo>
                    <a:lnTo>
                      <a:pt x="517" y="103"/>
                    </a:lnTo>
                    <a:lnTo>
                      <a:pt x="522" y="98"/>
                    </a:lnTo>
                    <a:lnTo>
                      <a:pt x="522" y="78"/>
                    </a:lnTo>
                    <a:lnTo>
                      <a:pt x="527" y="73"/>
                    </a:lnTo>
                    <a:lnTo>
                      <a:pt x="527" y="59"/>
                    </a:lnTo>
                    <a:lnTo>
                      <a:pt x="531" y="54"/>
                    </a:lnTo>
                    <a:lnTo>
                      <a:pt x="531" y="34"/>
                    </a:lnTo>
                    <a:lnTo>
                      <a:pt x="536" y="29"/>
                    </a:lnTo>
                    <a:lnTo>
                      <a:pt x="536" y="15"/>
                    </a:lnTo>
                    <a:lnTo>
                      <a:pt x="541" y="10"/>
                    </a:lnTo>
                    <a:lnTo>
                      <a:pt x="54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33" name="Freeform 32"/>
              <p:cNvSpPr>
                <a:spLocks/>
              </p:cNvSpPr>
              <p:nvPr/>
            </p:nvSpPr>
            <p:spPr bwMode="auto">
              <a:xfrm>
                <a:off x="1344" y="119"/>
                <a:ext cx="185" cy="2249"/>
              </a:xfrm>
              <a:custGeom>
                <a:avLst/>
                <a:gdLst>
                  <a:gd name="T0" fmla="*/ 10 w 317"/>
                  <a:gd name="T1" fmla="*/ 1498 h 3054"/>
                  <a:gd name="T2" fmla="*/ 20 w 317"/>
                  <a:gd name="T3" fmla="*/ 1512 h 3054"/>
                  <a:gd name="T4" fmla="*/ 29 w 317"/>
                  <a:gd name="T5" fmla="*/ 1537 h 3054"/>
                  <a:gd name="T6" fmla="*/ 34 w 317"/>
                  <a:gd name="T7" fmla="*/ 1605 h 3054"/>
                  <a:gd name="T8" fmla="*/ 44 w 317"/>
                  <a:gd name="T9" fmla="*/ 1668 h 3054"/>
                  <a:gd name="T10" fmla="*/ 49 w 317"/>
                  <a:gd name="T11" fmla="*/ 1820 h 3054"/>
                  <a:gd name="T12" fmla="*/ 59 w 317"/>
                  <a:gd name="T13" fmla="*/ 1927 h 3054"/>
                  <a:gd name="T14" fmla="*/ 64 w 317"/>
                  <a:gd name="T15" fmla="*/ 2156 h 3054"/>
                  <a:gd name="T16" fmla="*/ 73 w 317"/>
                  <a:gd name="T17" fmla="*/ 2283 h 3054"/>
                  <a:gd name="T18" fmla="*/ 78 w 317"/>
                  <a:gd name="T19" fmla="*/ 2532 h 3054"/>
                  <a:gd name="T20" fmla="*/ 88 w 317"/>
                  <a:gd name="T21" fmla="*/ 2654 h 3054"/>
                  <a:gd name="T22" fmla="*/ 93 w 317"/>
                  <a:gd name="T23" fmla="*/ 2854 h 3054"/>
                  <a:gd name="T24" fmla="*/ 103 w 317"/>
                  <a:gd name="T25" fmla="*/ 2942 h 3054"/>
                  <a:gd name="T26" fmla="*/ 107 w 317"/>
                  <a:gd name="T27" fmla="*/ 3039 h 3054"/>
                  <a:gd name="T28" fmla="*/ 117 w 317"/>
                  <a:gd name="T29" fmla="*/ 3049 h 3054"/>
                  <a:gd name="T30" fmla="*/ 122 w 317"/>
                  <a:gd name="T31" fmla="*/ 2990 h 3054"/>
                  <a:gd name="T32" fmla="*/ 132 w 317"/>
                  <a:gd name="T33" fmla="*/ 2903 h 3054"/>
                  <a:gd name="T34" fmla="*/ 137 w 317"/>
                  <a:gd name="T35" fmla="*/ 2634 h 3054"/>
                  <a:gd name="T36" fmla="*/ 146 w 317"/>
                  <a:gd name="T37" fmla="*/ 2444 h 3054"/>
                  <a:gd name="T38" fmla="*/ 151 w 317"/>
                  <a:gd name="T39" fmla="*/ 2024 h 3054"/>
                  <a:gd name="T40" fmla="*/ 161 w 317"/>
                  <a:gd name="T41" fmla="*/ 1785 h 3054"/>
                  <a:gd name="T42" fmla="*/ 166 w 317"/>
                  <a:gd name="T43" fmla="*/ 1307 h 3054"/>
                  <a:gd name="T44" fmla="*/ 176 w 317"/>
                  <a:gd name="T45" fmla="*/ 1068 h 3054"/>
                  <a:gd name="T46" fmla="*/ 181 w 317"/>
                  <a:gd name="T47" fmla="*/ 634 h 3054"/>
                  <a:gd name="T48" fmla="*/ 190 w 317"/>
                  <a:gd name="T49" fmla="*/ 439 h 3054"/>
                  <a:gd name="T50" fmla="*/ 195 w 317"/>
                  <a:gd name="T51" fmla="*/ 151 h 3054"/>
                  <a:gd name="T52" fmla="*/ 205 w 317"/>
                  <a:gd name="T53" fmla="*/ 53 h 3054"/>
                  <a:gd name="T54" fmla="*/ 210 w 317"/>
                  <a:gd name="T55" fmla="*/ 0 h 3054"/>
                  <a:gd name="T56" fmla="*/ 215 w 317"/>
                  <a:gd name="T57" fmla="*/ 53 h 3054"/>
                  <a:gd name="T58" fmla="*/ 224 w 317"/>
                  <a:gd name="T59" fmla="*/ 146 h 3054"/>
                  <a:gd name="T60" fmla="*/ 229 w 317"/>
                  <a:gd name="T61" fmla="*/ 434 h 3054"/>
                  <a:gd name="T62" fmla="*/ 239 w 317"/>
                  <a:gd name="T63" fmla="*/ 624 h 3054"/>
                  <a:gd name="T64" fmla="*/ 244 w 317"/>
                  <a:gd name="T65" fmla="*/ 1054 h 3054"/>
                  <a:gd name="T66" fmla="*/ 254 w 317"/>
                  <a:gd name="T67" fmla="*/ 1298 h 3054"/>
                  <a:gd name="T68" fmla="*/ 259 w 317"/>
                  <a:gd name="T69" fmla="*/ 1771 h 3054"/>
                  <a:gd name="T70" fmla="*/ 268 w 317"/>
                  <a:gd name="T71" fmla="*/ 2010 h 3054"/>
                  <a:gd name="T72" fmla="*/ 273 w 317"/>
                  <a:gd name="T73" fmla="*/ 2434 h 3054"/>
                  <a:gd name="T74" fmla="*/ 283 w 317"/>
                  <a:gd name="T75" fmla="*/ 2625 h 3054"/>
                  <a:gd name="T76" fmla="*/ 288 w 317"/>
                  <a:gd name="T77" fmla="*/ 2898 h 3054"/>
                  <a:gd name="T78" fmla="*/ 298 w 317"/>
                  <a:gd name="T79" fmla="*/ 2990 h 3054"/>
                  <a:gd name="T80" fmla="*/ 302 w 317"/>
                  <a:gd name="T81" fmla="*/ 3054 h 3054"/>
                  <a:gd name="T82" fmla="*/ 312 w 317"/>
                  <a:gd name="T83" fmla="*/ 3034 h 3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7" h="3054">
                    <a:moveTo>
                      <a:pt x="0" y="1512"/>
                    </a:moveTo>
                    <a:lnTo>
                      <a:pt x="10" y="1502"/>
                    </a:lnTo>
                    <a:lnTo>
                      <a:pt x="10" y="1498"/>
                    </a:lnTo>
                    <a:lnTo>
                      <a:pt x="15" y="1498"/>
                    </a:lnTo>
                    <a:lnTo>
                      <a:pt x="20" y="1502"/>
                    </a:lnTo>
                    <a:lnTo>
                      <a:pt x="20" y="1512"/>
                    </a:lnTo>
                    <a:lnTo>
                      <a:pt x="25" y="1517"/>
                    </a:lnTo>
                    <a:lnTo>
                      <a:pt x="25" y="1532"/>
                    </a:lnTo>
                    <a:lnTo>
                      <a:pt x="29" y="1537"/>
                    </a:lnTo>
                    <a:lnTo>
                      <a:pt x="29" y="1561"/>
                    </a:lnTo>
                    <a:lnTo>
                      <a:pt x="34" y="1566"/>
                    </a:lnTo>
                    <a:lnTo>
                      <a:pt x="34" y="1605"/>
                    </a:lnTo>
                    <a:lnTo>
                      <a:pt x="39" y="1610"/>
                    </a:lnTo>
                    <a:lnTo>
                      <a:pt x="39" y="1663"/>
                    </a:lnTo>
                    <a:lnTo>
                      <a:pt x="44" y="1668"/>
                    </a:lnTo>
                    <a:lnTo>
                      <a:pt x="44" y="1737"/>
                    </a:lnTo>
                    <a:lnTo>
                      <a:pt x="49" y="1741"/>
                    </a:lnTo>
                    <a:lnTo>
                      <a:pt x="49" y="1820"/>
                    </a:lnTo>
                    <a:lnTo>
                      <a:pt x="54" y="1824"/>
                    </a:lnTo>
                    <a:lnTo>
                      <a:pt x="54" y="1922"/>
                    </a:lnTo>
                    <a:lnTo>
                      <a:pt x="59" y="1927"/>
                    </a:lnTo>
                    <a:lnTo>
                      <a:pt x="59" y="2034"/>
                    </a:lnTo>
                    <a:lnTo>
                      <a:pt x="64" y="2039"/>
                    </a:lnTo>
                    <a:lnTo>
                      <a:pt x="64" y="2156"/>
                    </a:lnTo>
                    <a:lnTo>
                      <a:pt x="68" y="2161"/>
                    </a:lnTo>
                    <a:lnTo>
                      <a:pt x="68" y="2278"/>
                    </a:lnTo>
                    <a:lnTo>
                      <a:pt x="73" y="2283"/>
                    </a:lnTo>
                    <a:lnTo>
                      <a:pt x="73" y="2405"/>
                    </a:lnTo>
                    <a:lnTo>
                      <a:pt x="78" y="2410"/>
                    </a:lnTo>
                    <a:lnTo>
                      <a:pt x="78" y="2532"/>
                    </a:lnTo>
                    <a:lnTo>
                      <a:pt x="83" y="2537"/>
                    </a:lnTo>
                    <a:lnTo>
                      <a:pt x="83" y="2649"/>
                    </a:lnTo>
                    <a:lnTo>
                      <a:pt x="88" y="2654"/>
                    </a:lnTo>
                    <a:lnTo>
                      <a:pt x="88" y="2756"/>
                    </a:lnTo>
                    <a:lnTo>
                      <a:pt x="93" y="2761"/>
                    </a:lnTo>
                    <a:lnTo>
                      <a:pt x="93" y="2854"/>
                    </a:lnTo>
                    <a:lnTo>
                      <a:pt x="98" y="2859"/>
                    </a:lnTo>
                    <a:lnTo>
                      <a:pt x="98" y="2937"/>
                    </a:lnTo>
                    <a:lnTo>
                      <a:pt x="103" y="2942"/>
                    </a:lnTo>
                    <a:lnTo>
                      <a:pt x="103" y="3000"/>
                    </a:lnTo>
                    <a:lnTo>
                      <a:pt x="107" y="3005"/>
                    </a:lnTo>
                    <a:lnTo>
                      <a:pt x="107" y="3039"/>
                    </a:lnTo>
                    <a:lnTo>
                      <a:pt x="112" y="3044"/>
                    </a:lnTo>
                    <a:lnTo>
                      <a:pt x="112" y="3054"/>
                    </a:lnTo>
                    <a:lnTo>
                      <a:pt x="117" y="3049"/>
                    </a:lnTo>
                    <a:lnTo>
                      <a:pt x="117" y="3039"/>
                    </a:lnTo>
                    <a:lnTo>
                      <a:pt x="122" y="3034"/>
                    </a:lnTo>
                    <a:lnTo>
                      <a:pt x="122" y="2990"/>
                    </a:lnTo>
                    <a:lnTo>
                      <a:pt x="127" y="2986"/>
                    </a:lnTo>
                    <a:lnTo>
                      <a:pt x="127" y="2908"/>
                    </a:lnTo>
                    <a:lnTo>
                      <a:pt x="132" y="2903"/>
                    </a:lnTo>
                    <a:lnTo>
                      <a:pt x="132" y="2786"/>
                    </a:lnTo>
                    <a:lnTo>
                      <a:pt x="137" y="2781"/>
                    </a:lnTo>
                    <a:lnTo>
                      <a:pt x="137" y="2634"/>
                    </a:lnTo>
                    <a:lnTo>
                      <a:pt x="142" y="2629"/>
                    </a:lnTo>
                    <a:lnTo>
                      <a:pt x="142" y="2449"/>
                    </a:lnTo>
                    <a:lnTo>
                      <a:pt x="146" y="2444"/>
                    </a:lnTo>
                    <a:lnTo>
                      <a:pt x="146" y="2244"/>
                    </a:lnTo>
                    <a:lnTo>
                      <a:pt x="151" y="2239"/>
                    </a:lnTo>
                    <a:lnTo>
                      <a:pt x="151" y="2024"/>
                    </a:lnTo>
                    <a:lnTo>
                      <a:pt x="156" y="2020"/>
                    </a:lnTo>
                    <a:lnTo>
                      <a:pt x="156" y="1790"/>
                    </a:lnTo>
                    <a:lnTo>
                      <a:pt x="161" y="1785"/>
                    </a:lnTo>
                    <a:lnTo>
                      <a:pt x="161" y="1546"/>
                    </a:lnTo>
                    <a:lnTo>
                      <a:pt x="166" y="1541"/>
                    </a:lnTo>
                    <a:lnTo>
                      <a:pt x="166" y="1307"/>
                    </a:lnTo>
                    <a:lnTo>
                      <a:pt x="171" y="1302"/>
                    </a:lnTo>
                    <a:lnTo>
                      <a:pt x="171" y="1073"/>
                    </a:lnTo>
                    <a:lnTo>
                      <a:pt x="176" y="1068"/>
                    </a:lnTo>
                    <a:lnTo>
                      <a:pt x="176" y="844"/>
                    </a:lnTo>
                    <a:lnTo>
                      <a:pt x="181" y="839"/>
                    </a:lnTo>
                    <a:lnTo>
                      <a:pt x="181" y="634"/>
                    </a:lnTo>
                    <a:lnTo>
                      <a:pt x="185" y="629"/>
                    </a:lnTo>
                    <a:lnTo>
                      <a:pt x="185" y="444"/>
                    </a:lnTo>
                    <a:lnTo>
                      <a:pt x="190" y="439"/>
                    </a:lnTo>
                    <a:lnTo>
                      <a:pt x="190" y="283"/>
                    </a:lnTo>
                    <a:lnTo>
                      <a:pt x="195" y="278"/>
                    </a:lnTo>
                    <a:lnTo>
                      <a:pt x="195" y="151"/>
                    </a:lnTo>
                    <a:lnTo>
                      <a:pt x="200" y="146"/>
                    </a:lnTo>
                    <a:lnTo>
                      <a:pt x="200" y="58"/>
                    </a:lnTo>
                    <a:lnTo>
                      <a:pt x="205" y="53"/>
                    </a:lnTo>
                    <a:lnTo>
                      <a:pt x="205" y="10"/>
                    </a:lnTo>
                    <a:lnTo>
                      <a:pt x="210" y="5"/>
                    </a:lnTo>
                    <a:lnTo>
                      <a:pt x="210" y="0"/>
                    </a:lnTo>
                    <a:lnTo>
                      <a:pt x="210" y="5"/>
                    </a:lnTo>
                    <a:lnTo>
                      <a:pt x="215" y="10"/>
                    </a:lnTo>
                    <a:lnTo>
                      <a:pt x="215" y="53"/>
                    </a:lnTo>
                    <a:lnTo>
                      <a:pt x="220" y="58"/>
                    </a:lnTo>
                    <a:lnTo>
                      <a:pt x="220" y="141"/>
                    </a:lnTo>
                    <a:lnTo>
                      <a:pt x="224" y="146"/>
                    </a:lnTo>
                    <a:lnTo>
                      <a:pt x="224" y="273"/>
                    </a:lnTo>
                    <a:lnTo>
                      <a:pt x="229" y="278"/>
                    </a:lnTo>
                    <a:lnTo>
                      <a:pt x="229" y="434"/>
                    </a:lnTo>
                    <a:lnTo>
                      <a:pt x="234" y="439"/>
                    </a:lnTo>
                    <a:lnTo>
                      <a:pt x="234" y="619"/>
                    </a:lnTo>
                    <a:lnTo>
                      <a:pt x="239" y="624"/>
                    </a:lnTo>
                    <a:lnTo>
                      <a:pt x="239" y="829"/>
                    </a:lnTo>
                    <a:lnTo>
                      <a:pt x="244" y="834"/>
                    </a:lnTo>
                    <a:lnTo>
                      <a:pt x="244" y="1054"/>
                    </a:lnTo>
                    <a:lnTo>
                      <a:pt x="249" y="1058"/>
                    </a:lnTo>
                    <a:lnTo>
                      <a:pt x="249" y="1293"/>
                    </a:lnTo>
                    <a:lnTo>
                      <a:pt x="254" y="1298"/>
                    </a:lnTo>
                    <a:lnTo>
                      <a:pt x="254" y="1532"/>
                    </a:lnTo>
                    <a:lnTo>
                      <a:pt x="259" y="1537"/>
                    </a:lnTo>
                    <a:lnTo>
                      <a:pt x="259" y="1771"/>
                    </a:lnTo>
                    <a:lnTo>
                      <a:pt x="263" y="1776"/>
                    </a:lnTo>
                    <a:lnTo>
                      <a:pt x="263" y="2005"/>
                    </a:lnTo>
                    <a:lnTo>
                      <a:pt x="268" y="2010"/>
                    </a:lnTo>
                    <a:lnTo>
                      <a:pt x="268" y="2229"/>
                    </a:lnTo>
                    <a:lnTo>
                      <a:pt x="273" y="2234"/>
                    </a:lnTo>
                    <a:lnTo>
                      <a:pt x="273" y="2434"/>
                    </a:lnTo>
                    <a:lnTo>
                      <a:pt x="278" y="2439"/>
                    </a:lnTo>
                    <a:lnTo>
                      <a:pt x="278" y="2620"/>
                    </a:lnTo>
                    <a:lnTo>
                      <a:pt x="283" y="2625"/>
                    </a:lnTo>
                    <a:lnTo>
                      <a:pt x="283" y="2776"/>
                    </a:lnTo>
                    <a:lnTo>
                      <a:pt x="288" y="2781"/>
                    </a:lnTo>
                    <a:lnTo>
                      <a:pt x="288" y="2898"/>
                    </a:lnTo>
                    <a:lnTo>
                      <a:pt x="293" y="2903"/>
                    </a:lnTo>
                    <a:lnTo>
                      <a:pt x="293" y="2986"/>
                    </a:lnTo>
                    <a:lnTo>
                      <a:pt x="298" y="2990"/>
                    </a:lnTo>
                    <a:lnTo>
                      <a:pt x="298" y="3034"/>
                    </a:lnTo>
                    <a:lnTo>
                      <a:pt x="302" y="3039"/>
                    </a:lnTo>
                    <a:lnTo>
                      <a:pt x="302" y="3054"/>
                    </a:lnTo>
                    <a:lnTo>
                      <a:pt x="307" y="3049"/>
                    </a:lnTo>
                    <a:lnTo>
                      <a:pt x="307" y="3039"/>
                    </a:lnTo>
                    <a:lnTo>
                      <a:pt x="312" y="3034"/>
                    </a:lnTo>
                    <a:lnTo>
                      <a:pt x="312" y="3000"/>
                    </a:lnTo>
                    <a:lnTo>
                      <a:pt x="317" y="299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34" name="Freeform 33"/>
              <p:cNvSpPr>
                <a:spLocks/>
              </p:cNvSpPr>
              <p:nvPr/>
            </p:nvSpPr>
            <p:spPr bwMode="auto">
              <a:xfrm>
                <a:off x="1529" y="1222"/>
                <a:ext cx="272" cy="1103"/>
              </a:xfrm>
              <a:custGeom>
                <a:avLst/>
                <a:gdLst>
                  <a:gd name="T0" fmla="*/ 5 w 463"/>
                  <a:gd name="T1" fmla="*/ 1439 h 1497"/>
                  <a:gd name="T2" fmla="*/ 10 w 463"/>
                  <a:gd name="T3" fmla="*/ 1268 h 1497"/>
                  <a:gd name="T4" fmla="*/ 20 w 463"/>
                  <a:gd name="T5" fmla="*/ 1156 h 1497"/>
                  <a:gd name="T6" fmla="*/ 24 w 463"/>
                  <a:gd name="T7" fmla="*/ 917 h 1497"/>
                  <a:gd name="T8" fmla="*/ 34 w 463"/>
                  <a:gd name="T9" fmla="*/ 785 h 1497"/>
                  <a:gd name="T10" fmla="*/ 39 w 463"/>
                  <a:gd name="T11" fmla="*/ 546 h 1497"/>
                  <a:gd name="T12" fmla="*/ 49 w 463"/>
                  <a:gd name="T13" fmla="*/ 429 h 1497"/>
                  <a:gd name="T14" fmla="*/ 54 w 463"/>
                  <a:gd name="T15" fmla="*/ 243 h 1497"/>
                  <a:gd name="T16" fmla="*/ 63 w 463"/>
                  <a:gd name="T17" fmla="*/ 165 h 1497"/>
                  <a:gd name="T18" fmla="*/ 68 w 463"/>
                  <a:gd name="T19" fmla="*/ 68 h 1497"/>
                  <a:gd name="T20" fmla="*/ 78 w 463"/>
                  <a:gd name="T21" fmla="*/ 29 h 1497"/>
                  <a:gd name="T22" fmla="*/ 88 w 463"/>
                  <a:gd name="T23" fmla="*/ 0 h 1497"/>
                  <a:gd name="T24" fmla="*/ 102 w 463"/>
                  <a:gd name="T25" fmla="*/ 29 h 1497"/>
                  <a:gd name="T26" fmla="*/ 112 w 463"/>
                  <a:gd name="T27" fmla="*/ 53 h 1497"/>
                  <a:gd name="T28" fmla="*/ 117 w 463"/>
                  <a:gd name="T29" fmla="*/ 92 h 1497"/>
                  <a:gd name="T30" fmla="*/ 127 w 463"/>
                  <a:gd name="T31" fmla="*/ 122 h 1497"/>
                  <a:gd name="T32" fmla="*/ 132 w 463"/>
                  <a:gd name="T33" fmla="*/ 156 h 1497"/>
                  <a:gd name="T34" fmla="*/ 141 w 463"/>
                  <a:gd name="T35" fmla="*/ 175 h 1497"/>
                  <a:gd name="T36" fmla="*/ 151 w 463"/>
                  <a:gd name="T37" fmla="*/ 200 h 1497"/>
                  <a:gd name="T38" fmla="*/ 166 w 463"/>
                  <a:gd name="T39" fmla="*/ 209 h 1497"/>
                  <a:gd name="T40" fmla="*/ 180 w 463"/>
                  <a:gd name="T41" fmla="*/ 204 h 1497"/>
                  <a:gd name="T42" fmla="*/ 195 w 463"/>
                  <a:gd name="T43" fmla="*/ 204 h 1497"/>
                  <a:gd name="T44" fmla="*/ 210 w 463"/>
                  <a:gd name="T45" fmla="*/ 209 h 1497"/>
                  <a:gd name="T46" fmla="*/ 229 w 463"/>
                  <a:gd name="T47" fmla="*/ 229 h 1497"/>
                  <a:gd name="T48" fmla="*/ 239 w 463"/>
                  <a:gd name="T49" fmla="*/ 268 h 1497"/>
                  <a:gd name="T50" fmla="*/ 249 w 463"/>
                  <a:gd name="T51" fmla="*/ 287 h 1497"/>
                  <a:gd name="T52" fmla="*/ 254 w 463"/>
                  <a:gd name="T53" fmla="*/ 312 h 1497"/>
                  <a:gd name="T54" fmla="*/ 263 w 463"/>
                  <a:gd name="T55" fmla="*/ 336 h 1497"/>
                  <a:gd name="T56" fmla="*/ 268 w 463"/>
                  <a:gd name="T57" fmla="*/ 361 h 1497"/>
                  <a:gd name="T58" fmla="*/ 283 w 463"/>
                  <a:gd name="T59" fmla="*/ 385 h 1497"/>
                  <a:gd name="T60" fmla="*/ 293 w 463"/>
                  <a:gd name="T61" fmla="*/ 414 h 1497"/>
                  <a:gd name="T62" fmla="*/ 307 w 463"/>
                  <a:gd name="T63" fmla="*/ 424 h 1497"/>
                  <a:gd name="T64" fmla="*/ 322 w 463"/>
                  <a:gd name="T65" fmla="*/ 419 h 1497"/>
                  <a:gd name="T66" fmla="*/ 341 w 463"/>
                  <a:gd name="T67" fmla="*/ 400 h 1497"/>
                  <a:gd name="T68" fmla="*/ 351 w 463"/>
                  <a:gd name="T69" fmla="*/ 375 h 1497"/>
                  <a:gd name="T70" fmla="*/ 366 w 463"/>
                  <a:gd name="T71" fmla="*/ 351 h 1497"/>
                  <a:gd name="T72" fmla="*/ 385 w 463"/>
                  <a:gd name="T73" fmla="*/ 326 h 1497"/>
                  <a:gd name="T74" fmla="*/ 395 w 463"/>
                  <a:gd name="T75" fmla="*/ 312 h 1497"/>
                  <a:gd name="T76" fmla="*/ 410 w 463"/>
                  <a:gd name="T77" fmla="*/ 297 h 1497"/>
                  <a:gd name="T78" fmla="*/ 424 w 463"/>
                  <a:gd name="T79" fmla="*/ 287 h 1497"/>
                  <a:gd name="T80" fmla="*/ 439 w 463"/>
                  <a:gd name="T81" fmla="*/ 283 h 1497"/>
                  <a:gd name="T82" fmla="*/ 453 w 463"/>
                  <a:gd name="T83" fmla="*/ 278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3" h="1497">
                    <a:moveTo>
                      <a:pt x="0" y="1497"/>
                    </a:moveTo>
                    <a:lnTo>
                      <a:pt x="0" y="1444"/>
                    </a:lnTo>
                    <a:lnTo>
                      <a:pt x="5" y="1439"/>
                    </a:lnTo>
                    <a:lnTo>
                      <a:pt x="5" y="1361"/>
                    </a:lnTo>
                    <a:lnTo>
                      <a:pt x="10" y="1356"/>
                    </a:lnTo>
                    <a:lnTo>
                      <a:pt x="10" y="1268"/>
                    </a:lnTo>
                    <a:lnTo>
                      <a:pt x="15" y="1263"/>
                    </a:lnTo>
                    <a:lnTo>
                      <a:pt x="15" y="1161"/>
                    </a:lnTo>
                    <a:lnTo>
                      <a:pt x="20" y="1156"/>
                    </a:lnTo>
                    <a:lnTo>
                      <a:pt x="20" y="1039"/>
                    </a:lnTo>
                    <a:lnTo>
                      <a:pt x="24" y="1034"/>
                    </a:lnTo>
                    <a:lnTo>
                      <a:pt x="24" y="917"/>
                    </a:lnTo>
                    <a:lnTo>
                      <a:pt x="29" y="912"/>
                    </a:lnTo>
                    <a:lnTo>
                      <a:pt x="29" y="790"/>
                    </a:lnTo>
                    <a:lnTo>
                      <a:pt x="34" y="785"/>
                    </a:lnTo>
                    <a:lnTo>
                      <a:pt x="34" y="668"/>
                    </a:lnTo>
                    <a:lnTo>
                      <a:pt x="39" y="663"/>
                    </a:lnTo>
                    <a:lnTo>
                      <a:pt x="39" y="546"/>
                    </a:lnTo>
                    <a:lnTo>
                      <a:pt x="44" y="541"/>
                    </a:lnTo>
                    <a:lnTo>
                      <a:pt x="44" y="434"/>
                    </a:lnTo>
                    <a:lnTo>
                      <a:pt x="49" y="429"/>
                    </a:lnTo>
                    <a:lnTo>
                      <a:pt x="49" y="331"/>
                    </a:lnTo>
                    <a:lnTo>
                      <a:pt x="54" y="326"/>
                    </a:lnTo>
                    <a:lnTo>
                      <a:pt x="54" y="243"/>
                    </a:lnTo>
                    <a:lnTo>
                      <a:pt x="59" y="239"/>
                    </a:lnTo>
                    <a:lnTo>
                      <a:pt x="59" y="170"/>
                    </a:lnTo>
                    <a:lnTo>
                      <a:pt x="63" y="165"/>
                    </a:lnTo>
                    <a:lnTo>
                      <a:pt x="63" y="112"/>
                    </a:lnTo>
                    <a:lnTo>
                      <a:pt x="68" y="107"/>
                    </a:lnTo>
                    <a:lnTo>
                      <a:pt x="68" y="68"/>
                    </a:lnTo>
                    <a:lnTo>
                      <a:pt x="73" y="63"/>
                    </a:lnTo>
                    <a:lnTo>
                      <a:pt x="73" y="34"/>
                    </a:lnTo>
                    <a:lnTo>
                      <a:pt x="78" y="29"/>
                    </a:lnTo>
                    <a:lnTo>
                      <a:pt x="78" y="14"/>
                    </a:lnTo>
                    <a:lnTo>
                      <a:pt x="88" y="4"/>
                    </a:lnTo>
                    <a:lnTo>
                      <a:pt x="88" y="0"/>
                    </a:lnTo>
                    <a:lnTo>
                      <a:pt x="93" y="4"/>
                    </a:lnTo>
                    <a:lnTo>
                      <a:pt x="102" y="14"/>
                    </a:lnTo>
                    <a:lnTo>
                      <a:pt x="102" y="29"/>
                    </a:lnTo>
                    <a:lnTo>
                      <a:pt x="107" y="34"/>
                    </a:lnTo>
                    <a:lnTo>
                      <a:pt x="107" y="48"/>
                    </a:lnTo>
                    <a:lnTo>
                      <a:pt x="112" y="53"/>
                    </a:lnTo>
                    <a:lnTo>
                      <a:pt x="112" y="68"/>
                    </a:lnTo>
                    <a:lnTo>
                      <a:pt x="117" y="73"/>
                    </a:lnTo>
                    <a:lnTo>
                      <a:pt x="117" y="92"/>
                    </a:lnTo>
                    <a:lnTo>
                      <a:pt x="122" y="97"/>
                    </a:lnTo>
                    <a:lnTo>
                      <a:pt x="122" y="117"/>
                    </a:lnTo>
                    <a:lnTo>
                      <a:pt x="127" y="122"/>
                    </a:lnTo>
                    <a:lnTo>
                      <a:pt x="127" y="136"/>
                    </a:lnTo>
                    <a:lnTo>
                      <a:pt x="132" y="141"/>
                    </a:lnTo>
                    <a:lnTo>
                      <a:pt x="132" y="156"/>
                    </a:lnTo>
                    <a:lnTo>
                      <a:pt x="137" y="161"/>
                    </a:lnTo>
                    <a:lnTo>
                      <a:pt x="137" y="170"/>
                    </a:lnTo>
                    <a:lnTo>
                      <a:pt x="141" y="175"/>
                    </a:lnTo>
                    <a:lnTo>
                      <a:pt x="141" y="185"/>
                    </a:lnTo>
                    <a:lnTo>
                      <a:pt x="151" y="195"/>
                    </a:lnTo>
                    <a:lnTo>
                      <a:pt x="151" y="200"/>
                    </a:lnTo>
                    <a:lnTo>
                      <a:pt x="156" y="204"/>
                    </a:lnTo>
                    <a:lnTo>
                      <a:pt x="161" y="209"/>
                    </a:lnTo>
                    <a:lnTo>
                      <a:pt x="166" y="209"/>
                    </a:lnTo>
                    <a:lnTo>
                      <a:pt x="171" y="209"/>
                    </a:lnTo>
                    <a:lnTo>
                      <a:pt x="176" y="209"/>
                    </a:lnTo>
                    <a:lnTo>
                      <a:pt x="180" y="204"/>
                    </a:lnTo>
                    <a:lnTo>
                      <a:pt x="185" y="204"/>
                    </a:lnTo>
                    <a:lnTo>
                      <a:pt x="190" y="204"/>
                    </a:lnTo>
                    <a:lnTo>
                      <a:pt x="195" y="204"/>
                    </a:lnTo>
                    <a:lnTo>
                      <a:pt x="200" y="204"/>
                    </a:lnTo>
                    <a:lnTo>
                      <a:pt x="205" y="204"/>
                    </a:lnTo>
                    <a:lnTo>
                      <a:pt x="210" y="209"/>
                    </a:lnTo>
                    <a:lnTo>
                      <a:pt x="215" y="214"/>
                    </a:lnTo>
                    <a:lnTo>
                      <a:pt x="219" y="219"/>
                    </a:lnTo>
                    <a:lnTo>
                      <a:pt x="229" y="229"/>
                    </a:lnTo>
                    <a:lnTo>
                      <a:pt x="229" y="243"/>
                    </a:lnTo>
                    <a:lnTo>
                      <a:pt x="239" y="253"/>
                    </a:lnTo>
                    <a:lnTo>
                      <a:pt x="239" y="268"/>
                    </a:lnTo>
                    <a:lnTo>
                      <a:pt x="244" y="273"/>
                    </a:lnTo>
                    <a:lnTo>
                      <a:pt x="244" y="283"/>
                    </a:lnTo>
                    <a:lnTo>
                      <a:pt x="249" y="287"/>
                    </a:lnTo>
                    <a:lnTo>
                      <a:pt x="249" y="297"/>
                    </a:lnTo>
                    <a:lnTo>
                      <a:pt x="254" y="302"/>
                    </a:lnTo>
                    <a:lnTo>
                      <a:pt x="254" y="312"/>
                    </a:lnTo>
                    <a:lnTo>
                      <a:pt x="258" y="317"/>
                    </a:lnTo>
                    <a:lnTo>
                      <a:pt x="258" y="331"/>
                    </a:lnTo>
                    <a:lnTo>
                      <a:pt x="263" y="336"/>
                    </a:lnTo>
                    <a:lnTo>
                      <a:pt x="263" y="346"/>
                    </a:lnTo>
                    <a:lnTo>
                      <a:pt x="268" y="351"/>
                    </a:lnTo>
                    <a:lnTo>
                      <a:pt x="268" y="361"/>
                    </a:lnTo>
                    <a:lnTo>
                      <a:pt x="273" y="365"/>
                    </a:lnTo>
                    <a:lnTo>
                      <a:pt x="273" y="375"/>
                    </a:lnTo>
                    <a:lnTo>
                      <a:pt x="283" y="385"/>
                    </a:lnTo>
                    <a:lnTo>
                      <a:pt x="283" y="400"/>
                    </a:lnTo>
                    <a:lnTo>
                      <a:pt x="293" y="409"/>
                    </a:lnTo>
                    <a:lnTo>
                      <a:pt x="293" y="414"/>
                    </a:lnTo>
                    <a:lnTo>
                      <a:pt x="297" y="419"/>
                    </a:lnTo>
                    <a:lnTo>
                      <a:pt x="302" y="424"/>
                    </a:lnTo>
                    <a:lnTo>
                      <a:pt x="307" y="424"/>
                    </a:lnTo>
                    <a:lnTo>
                      <a:pt x="312" y="424"/>
                    </a:lnTo>
                    <a:lnTo>
                      <a:pt x="317" y="424"/>
                    </a:lnTo>
                    <a:lnTo>
                      <a:pt x="322" y="419"/>
                    </a:lnTo>
                    <a:lnTo>
                      <a:pt x="327" y="414"/>
                    </a:lnTo>
                    <a:lnTo>
                      <a:pt x="332" y="409"/>
                    </a:lnTo>
                    <a:lnTo>
                      <a:pt x="341" y="400"/>
                    </a:lnTo>
                    <a:lnTo>
                      <a:pt x="341" y="395"/>
                    </a:lnTo>
                    <a:lnTo>
                      <a:pt x="351" y="385"/>
                    </a:lnTo>
                    <a:lnTo>
                      <a:pt x="351" y="375"/>
                    </a:lnTo>
                    <a:lnTo>
                      <a:pt x="356" y="370"/>
                    </a:lnTo>
                    <a:lnTo>
                      <a:pt x="366" y="361"/>
                    </a:lnTo>
                    <a:lnTo>
                      <a:pt x="366" y="351"/>
                    </a:lnTo>
                    <a:lnTo>
                      <a:pt x="375" y="341"/>
                    </a:lnTo>
                    <a:lnTo>
                      <a:pt x="375" y="336"/>
                    </a:lnTo>
                    <a:lnTo>
                      <a:pt x="385" y="326"/>
                    </a:lnTo>
                    <a:lnTo>
                      <a:pt x="385" y="322"/>
                    </a:lnTo>
                    <a:lnTo>
                      <a:pt x="390" y="317"/>
                    </a:lnTo>
                    <a:lnTo>
                      <a:pt x="395" y="312"/>
                    </a:lnTo>
                    <a:lnTo>
                      <a:pt x="400" y="307"/>
                    </a:lnTo>
                    <a:lnTo>
                      <a:pt x="405" y="302"/>
                    </a:lnTo>
                    <a:lnTo>
                      <a:pt x="410" y="297"/>
                    </a:lnTo>
                    <a:lnTo>
                      <a:pt x="414" y="292"/>
                    </a:lnTo>
                    <a:lnTo>
                      <a:pt x="419" y="292"/>
                    </a:lnTo>
                    <a:lnTo>
                      <a:pt x="424" y="287"/>
                    </a:lnTo>
                    <a:lnTo>
                      <a:pt x="429" y="287"/>
                    </a:lnTo>
                    <a:lnTo>
                      <a:pt x="434" y="283"/>
                    </a:lnTo>
                    <a:lnTo>
                      <a:pt x="439" y="283"/>
                    </a:lnTo>
                    <a:lnTo>
                      <a:pt x="444" y="283"/>
                    </a:lnTo>
                    <a:lnTo>
                      <a:pt x="449" y="283"/>
                    </a:lnTo>
                    <a:lnTo>
                      <a:pt x="453" y="278"/>
                    </a:lnTo>
                    <a:lnTo>
                      <a:pt x="458" y="278"/>
                    </a:lnTo>
                    <a:lnTo>
                      <a:pt x="463" y="27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35" name="Freeform 34"/>
              <p:cNvSpPr>
                <a:spLocks/>
              </p:cNvSpPr>
              <p:nvPr/>
            </p:nvSpPr>
            <p:spPr bwMode="auto">
              <a:xfrm>
                <a:off x="1801" y="1427"/>
                <a:ext cx="362" cy="39"/>
              </a:xfrm>
              <a:custGeom>
                <a:avLst/>
                <a:gdLst>
                  <a:gd name="T0" fmla="*/ 10 w 619"/>
                  <a:gd name="T1" fmla="*/ 0 h 53"/>
                  <a:gd name="T2" fmla="*/ 25 w 619"/>
                  <a:gd name="T3" fmla="*/ 0 h 53"/>
                  <a:gd name="T4" fmla="*/ 39 w 619"/>
                  <a:gd name="T5" fmla="*/ 5 h 53"/>
                  <a:gd name="T6" fmla="*/ 54 w 619"/>
                  <a:gd name="T7" fmla="*/ 5 h 53"/>
                  <a:gd name="T8" fmla="*/ 68 w 619"/>
                  <a:gd name="T9" fmla="*/ 9 h 53"/>
                  <a:gd name="T10" fmla="*/ 83 w 619"/>
                  <a:gd name="T11" fmla="*/ 19 h 53"/>
                  <a:gd name="T12" fmla="*/ 98 w 619"/>
                  <a:gd name="T13" fmla="*/ 29 h 53"/>
                  <a:gd name="T14" fmla="*/ 112 w 619"/>
                  <a:gd name="T15" fmla="*/ 34 h 53"/>
                  <a:gd name="T16" fmla="*/ 127 w 619"/>
                  <a:gd name="T17" fmla="*/ 44 h 53"/>
                  <a:gd name="T18" fmla="*/ 142 w 619"/>
                  <a:gd name="T19" fmla="*/ 48 h 53"/>
                  <a:gd name="T20" fmla="*/ 156 w 619"/>
                  <a:gd name="T21" fmla="*/ 53 h 53"/>
                  <a:gd name="T22" fmla="*/ 171 w 619"/>
                  <a:gd name="T23" fmla="*/ 53 h 53"/>
                  <a:gd name="T24" fmla="*/ 185 w 619"/>
                  <a:gd name="T25" fmla="*/ 53 h 53"/>
                  <a:gd name="T26" fmla="*/ 200 w 619"/>
                  <a:gd name="T27" fmla="*/ 48 h 53"/>
                  <a:gd name="T28" fmla="*/ 215 w 619"/>
                  <a:gd name="T29" fmla="*/ 44 h 53"/>
                  <a:gd name="T30" fmla="*/ 229 w 619"/>
                  <a:gd name="T31" fmla="*/ 39 h 53"/>
                  <a:gd name="T32" fmla="*/ 244 w 619"/>
                  <a:gd name="T33" fmla="*/ 39 h 53"/>
                  <a:gd name="T34" fmla="*/ 259 w 619"/>
                  <a:gd name="T35" fmla="*/ 34 h 53"/>
                  <a:gd name="T36" fmla="*/ 273 w 619"/>
                  <a:gd name="T37" fmla="*/ 34 h 53"/>
                  <a:gd name="T38" fmla="*/ 288 w 619"/>
                  <a:gd name="T39" fmla="*/ 34 h 53"/>
                  <a:gd name="T40" fmla="*/ 302 w 619"/>
                  <a:gd name="T41" fmla="*/ 34 h 53"/>
                  <a:gd name="T42" fmla="*/ 317 w 619"/>
                  <a:gd name="T43" fmla="*/ 34 h 53"/>
                  <a:gd name="T44" fmla="*/ 332 w 619"/>
                  <a:gd name="T45" fmla="*/ 34 h 53"/>
                  <a:gd name="T46" fmla="*/ 346 w 619"/>
                  <a:gd name="T47" fmla="*/ 34 h 53"/>
                  <a:gd name="T48" fmla="*/ 361 w 619"/>
                  <a:gd name="T49" fmla="*/ 34 h 53"/>
                  <a:gd name="T50" fmla="*/ 376 w 619"/>
                  <a:gd name="T51" fmla="*/ 34 h 53"/>
                  <a:gd name="T52" fmla="*/ 390 w 619"/>
                  <a:gd name="T53" fmla="*/ 34 h 53"/>
                  <a:gd name="T54" fmla="*/ 405 w 619"/>
                  <a:gd name="T55" fmla="*/ 34 h 53"/>
                  <a:gd name="T56" fmla="*/ 419 w 619"/>
                  <a:gd name="T57" fmla="*/ 34 h 53"/>
                  <a:gd name="T58" fmla="*/ 434 w 619"/>
                  <a:gd name="T59" fmla="*/ 34 h 53"/>
                  <a:gd name="T60" fmla="*/ 449 w 619"/>
                  <a:gd name="T61" fmla="*/ 34 h 53"/>
                  <a:gd name="T62" fmla="*/ 463 w 619"/>
                  <a:gd name="T63" fmla="*/ 34 h 53"/>
                  <a:gd name="T64" fmla="*/ 478 w 619"/>
                  <a:gd name="T65" fmla="*/ 34 h 53"/>
                  <a:gd name="T66" fmla="*/ 493 w 619"/>
                  <a:gd name="T67" fmla="*/ 34 h 53"/>
                  <a:gd name="T68" fmla="*/ 507 w 619"/>
                  <a:gd name="T69" fmla="*/ 34 h 53"/>
                  <a:gd name="T70" fmla="*/ 522 w 619"/>
                  <a:gd name="T71" fmla="*/ 34 h 53"/>
                  <a:gd name="T72" fmla="*/ 536 w 619"/>
                  <a:gd name="T73" fmla="*/ 34 h 53"/>
                  <a:gd name="T74" fmla="*/ 551 w 619"/>
                  <a:gd name="T75" fmla="*/ 34 h 53"/>
                  <a:gd name="T76" fmla="*/ 566 w 619"/>
                  <a:gd name="T77" fmla="*/ 34 h 53"/>
                  <a:gd name="T78" fmla="*/ 580 w 619"/>
                  <a:gd name="T79" fmla="*/ 34 h 53"/>
                  <a:gd name="T80" fmla="*/ 595 w 619"/>
                  <a:gd name="T81" fmla="*/ 34 h 53"/>
                  <a:gd name="T82" fmla="*/ 610 w 619"/>
                  <a:gd name="T83"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9" h="53">
                    <a:moveTo>
                      <a:pt x="0" y="0"/>
                    </a:moveTo>
                    <a:lnTo>
                      <a:pt x="5" y="0"/>
                    </a:lnTo>
                    <a:lnTo>
                      <a:pt x="10" y="0"/>
                    </a:lnTo>
                    <a:lnTo>
                      <a:pt x="15" y="0"/>
                    </a:lnTo>
                    <a:lnTo>
                      <a:pt x="20" y="0"/>
                    </a:lnTo>
                    <a:lnTo>
                      <a:pt x="25" y="0"/>
                    </a:lnTo>
                    <a:lnTo>
                      <a:pt x="29" y="0"/>
                    </a:lnTo>
                    <a:lnTo>
                      <a:pt x="34" y="0"/>
                    </a:lnTo>
                    <a:lnTo>
                      <a:pt x="39" y="5"/>
                    </a:lnTo>
                    <a:lnTo>
                      <a:pt x="44" y="5"/>
                    </a:lnTo>
                    <a:lnTo>
                      <a:pt x="49" y="5"/>
                    </a:lnTo>
                    <a:lnTo>
                      <a:pt x="54" y="5"/>
                    </a:lnTo>
                    <a:lnTo>
                      <a:pt x="59" y="9"/>
                    </a:lnTo>
                    <a:lnTo>
                      <a:pt x="64" y="9"/>
                    </a:lnTo>
                    <a:lnTo>
                      <a:pt x="68" y="9"/>
                    </a:lnTo>
                    <a:lnTo>
                      <a:pt x="73" y="14"/>
                    </a:lnTo>
                    <a:lnTo>
                      <a:pt x="78" y="14"/>
                    </a:lnTo>
                    <a:lnTo>
                      <a:pt x="83" y="19"/>
                    </a:lnTo>
                    <a:lnTo>
                      <a:pt x="88" y="19"/>
                    </a:lnTo>
                    <a:lnTo>
                      <a:pt x="93" y="24"/>
                    </a:lnTo>
                    <a:lnTo>
                      <a:pt x="98" y="29"/>
                    </a:lnTo>
                    <a:lnTo>
                      <a:pt x="103" y="29"/>
                    </a:lnTo>
                    <a:lnTo>
                      <a:pt x="107" y="34"/>
                    </a:lnTo>
                    <a:lnTo>
                      <a:pt x="112" y="34"/>
                    </a:lnTo>
                    <a:lnTo>
                      <a:pt x="117" y="39"/>
                    </a:lnTo>
                    <a:lnTo>
                      <a:pt x="122" y="39"/>
                    </a:lnTo>
                    <a:lnTo>
                      <a:pt x="127" y="44"/>
                    </a:lnTo>
                    <a:lnTo>
                      <a:pt x="132" y="44"/>
                    </a:lnTo>
                    <a:lnTo>
                      <a:pt x="137" y="48"/>
                    </a:lnTo>
                    <a:lnTo>
                      <a:pt x="142" y="48"/>
                    </a:lnTo>
                    <a:lnTo>
                      <a:pt x="146" y="48"/>
                    </a:lnTo>
                    <a:lnTo>
                      <a:pt x="151" y="53"/>
                    </a:lnTo>
                    <a:lnTo>
                      <a:pt x="156" y="53"/>
                    </a:lnTo>
                    <a:lnTo>
                      <a:pt x="161" y="53"/>
                    </a:lnTo>
                    <a:lnTo>
                      <a:pt x="166" y="53"/>
                    </a:lnTo>
                    <a:lnTo>
                      <a:pt x="171" y="53"/>
                    </a:lnTo>
                    <a:lnTo>
                      <a:pt x="176" y="53"/>
                    </a:lnTo>
                    <a:lnTo>
                      <a:pt x="181" y="53"/>
                    </a:lnTo>
                    <a:lnTo>
                      <a:pt x="185" y="53"/>
                    </a:lnTo>
                    <a:lnTo>
                      <a:pt x="190" y="48"/>
                    </a:lnTo>
                    <a:lnTo>
                      <a:pt x="195" y="48"/>
                    </a:lnTo>
                    <a:lnTo>
                      <a:pt x="200" y="48"/>
                    </a:lnTo>
                    <a:lnTo>
                      <a:pt x="205" y="48"/>
                    </a:lnTo>
                    <a:lnTo>
                      <a:pt x="210" y="44"/>
                    </a:lnTo>
                    <a:lnTo>
                      <a:pt x="215" y="44"/>
                    </a:lnTo>
                    <a:lnTo>
                      <a:pt x="220" y="44"/>
                    </a:lnTo>
                    <a:lnTo>
                      <a:pt x="224" y="44"/>
                    </a:lnTo>
                    <a:lnTo>
                      <a:pt x="229" y="39"/>
                    </a:lnTo>
                    <a:lnTo>
                      <a:pt x="234" y="39"/>
                    </a:lnTo>
                    <a:lnTo>
                      <a:pt x="239" y="39"/>
                    </a:lnTo>
                    <a:lnTo>
                      <a:pt x="244" y="39"/>
                    </a:lnTo>
                    <a:lnTo>
                      <a:pt x="249" y="39"/>
                    </a:lnTo>
                    <a:lnTo>
                      <a:pt x="254" y="34"/>
                    </a:lnTo>
                    <a:lnTo>
                      <a:pt x="259" y="34"/>
                    </a:lnTo>
                    <a:lnTo>
                      <a:pt x="263" y="34"/>
                    </a:lnTo>
                    <a:lnTo>
                      <a:pt x="268" y="34"/>
                    </a:lnTo>
                    <a:lnTo>
                      <a:pt x="273" y="34"/>
                    </a:lnTo>
                    <a:lnTo>
                      <a:pt x="278" y="34"/>
                    </a:lnTo>
                    <a:lnTo>
                      <a:pt x="283" y="34"/>
                    </a:lnTo>
                    <a:lnTo>
                      <a:pt x="288" y="34"/>
                    </a:lnTo>
                    <a:lnTo>
                      <a:pt x="293" y="34"/>
                    </a:lnTo>
                    <a:lnTo>
                      <a:pt x="298" y="34"/>
                    </a:lnTo>
                    <a:lnTo>
                      <a:pt x="302" y="34"/>
                    </a:lnTo>
                    <a:lnTo>
                      <a:pt x="307" y="34"/>
                    </a:lnTo>
                    <a:lnTo>
                      <a:pt x="312" y="34"/>
                    </a:lnTo>
                    <a:lnTo>
                      <a:pt x="317" y="34"/>
                    </a:lnTo>
                    <a:lnTo>
                      <a:pt x="322" y="34"/>
                    </a:lnTo>
                    <a:lnTo>
                      <a:pt x="327" y="34"/>
                    </a:lnTo>
                    <a:lnTo>
                      <a:pt x="332" y="34"/>
                    </a:lnTo>
                    <a:lnTo>
                      <a:pt x="337" y="34"/>
                    </a:lnTo>
                    <a:lnTo>
                      <a:pt x="341" y="34"/>
                    </a:lnTo>
                    <a:lnTo>
                      <a:pt x="346" y="34"/>
                    </a:lnTo>
                    <a:lnTo>
                      <a:pt x="351" y="34"/>
                    </a:lnTo>
                    <a:lnTo>
                      <a:pt x="356" y="34"/>
                    </a:lnTo>
                    <a:lnTo>
                      <a:pt x="361" y="34"/>
                    </a:lnTo>
                    <a:lnTo>
                      <a:pt x="366" y="34"/>
                    </a:lnTo>
                    <a:lnTo>
                      <a:pt x="371" y="34"/>
                    </a:lnTo>
                    <a:lnTo>
                      <a:pt x="376" y="34"/>
                    </a:lnTo>
                    <a:lnTo>
                      <a:pt x="380" y="34"/>
                    </a:lnTo>
                    <a:lnTo>
                      <a:pt x="385" y="34"/>
                    </a:lnTo>
                    <a:lnTo>
                      <a:pt x="390" y="34"/>
                    </a:lnTo>
                    <a:lnTo>
                      <a:pt x="395" y="34"/>
                    </a:lnTo>
                    <a:lnTo>
                      <a:pt x="400" y="34"/>
                    </a:lnTo>
                    <a:lnTo>
                      <a:pt x="405" y="34"/>
                    </a:lnTo>
                    <a:lnTo>
                      <a:pt x="410" y="34"/>
                    </a:lnTo>
                    <a:lnTo>
                      <a:pt x="415" y="34"/>
                    </a:lnTo>
                    <a:lnTo>
                      <a:pt x="419" y="34"/>
                    </a:lnTo>
                    <a:lnTo>
                      <a:pt x="424" y="34"/>
                    </a:lnTo>
                    <a:lnTo>
                      <a:pt x="429" y="34"/>
                    </a:lnTo>
                    <a:lnTo>
                      <a:pt x="434" y="34"/>
                    </a:lnTo>
                    <a:lnTo>
                      <a:pt x="439" y="34"/>
                    </a:lnTo>
                    <a:lnTo>
                      <a:pt x="444" y="34"/>
                    </a:lnTo>
                    <a:lnTo>
                      <a:pt x="449" y="34"/>
                    </a:lnTo>
                    <a:lnTo>
                      <a:pt x="454" y="34"/>
                    </a:lnTo>
                    <a:lnTo>
                      <a:pt x="458" y="34"/>
                    </a:lnTo>
                    <a:lnTo>
                      <a:pt x="463" y="34"/>
                    </a:lnTo>
                    <a:lnTo>
                      <a:pt x="468" y="34"/>
                    </a:lnTo>
                    <a:lnTo>
                      <a:pt x="473" y="34"/>
                    </a:lnTo>
                    <a:lnTo>
                      <a:pt x="478" y="34"/>
                    </a:lnTo>
                    <a:lnTo>
                      <a:pt x="483" y="34"/>
                    </a:lnTo>
                    <a:lnTo>
                      <a:pt x="488" y="34"/>
                    </a:lnTo>
                    <a:lnTo>
                      <a:pt x="493" y="34"/>
                    </a:lnTo>
                    <a:lnTo>
                      <a:pt x="497" y="34"/>
                    </a:lnTo>
                    <a:lnTo>
                      <a:pt x="502" y="34"/>
                    </a:lnTo>
                    <a:lnTo>
                      <a:pt x="507" y="34"/>
                    </a:lnTo>
                    <a:lnTo>
                      <a:pt x="512" y="34"/>
                    </a:lnTo>
                    <a:lnTo>
                      <a:pt x="517" y="34"/>
                    </a:lnTo>
                    <a:lnTo>
                      <a:pt x="522" y="34"/>
                    </a:lnTo>
                    <a:lnTo>
                      <a:pt x="527" y="34"/>
                    </a:lnTo>
                    <a:lnTo>
                      <a:pt x="532" y="34"/>
                    </a:lnTo>
                    <a:lnTo>
                      <a:pt x="536" y="34"/>
                    </a:lnTo>
                    <a:lnTo>
                      <a:pt x="541" y="34"/>
                    </a:lnTo>
                    <a:lnTo>
                      <a:pt x="546" y="34"/>
                    </a:lnTo>
                    <a:lnTo>
                      <a:pt x="551" y="34"/>
                    </a:lnTo>
                    <a:lnTo>
                      <a:pt x="556" y="34"/>
                    </a:lnTo>
                    <a:lnTo>
                      <a:pt x="561" y="34"/>
                    </a:lnTo>
                    <a:lnTo>
                      <a:pt x="566" y="34"/>
                    </a:lnTo>
                    <a:lnTo>
                      <a:pt x="571" y="34"/>
                    </a:lnTo>
                    <a:lnTo>
                      <a:pt x="575" y="34"/>
                    </a:lnTo>
                    <a:lnTo>
                      <a:pt x="580" y="34"/>
                    </a:lnTo>
                    <a:lnTo>
                      <a:pt x="585" y="34"/>
                    </a:lnTo>
                    <a:lnTo>
                      <a:pt x="590" y="34"/>
                    </a:lnTo>
                    <a:lnTo>
                      <a:pt x="595" y="34"/>
                    </a:lnTo>
                    <a:lnTo>
                      <a:pt x="600" y="34"/>
                    </a:lnTo>
                    <a:lnTo>
                      <a:pt x="605" y="34"/>
                    </a:lnTo>
                    <a:lnTo>
                      <a:pt x="610" y="34"/>
                    </a:lnTo>
                    <a:lnTo>
                      <a:pt x="614" y="34"/>
                    </a:lnTo>
                    <a:lnTo>
                      <a:pt x="619" y="34"/>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36" name="Freeform 35"/>
              <p:cNvSpPr>
                <a:spLocks/>
              </p:cNvSpPr>
              <p:nvPr/>
            </p:nvSpPr>
            <p:spPr bwMode="auto">
              <a:xfrm>
                <a:off x="2163" y="1452"/>
                <a:ext cx="12" cy="0"/>
              </a:xfrm>
              <a:custGeom>
                <a:avLst/>
                <a:gdLst>
                  <a:gd name="T0" fmla="*/ 0 w 20"/>
                  <a:gd name="T1" fmla="*/ 5 w 20"/>
                  <a:gd name="T2" fmla="*/ 10 w 20"/>
                  <a:gd name="T3" fmla="*/ 15 w 20"/>
                  <a:gd name="T4" fmla="*/ 20 w 20"/>
                </a:gdLst>
                <a:ahLst/>
                <a:cxnLst>
                  <a:cxn ang="0">
                    <a:pos x="T0" y="0"/>
                  </a:cxn>
                  <a:cxn ang="0">
                    <a:pos x="T1" y="0"/>
                  </a:cxn>
                  <a:cxn ang="0">
                    <a:pos x="T2" y="0"/>
                  </a:cxn>
                  <a:cxn ang="0">
                    <a:pos x="T3" y="0"/>
                  </a:cxn>
                  <a:cxn ang="0">
                    <a:pos x="T4" y="0"/>
                  </a:cxn>
                </a:cxnLst>
                <a:rect l="0" t="0" r="r" b="b"/>
                <a:pathLst>
                  <a:path w="20">
                    <a:moveTo>
                      <a:pt x="0" y="0"/>
                    </a:moveTo>
                    <a:lnTo>
                      <a:pt x="5" y="0"/>
                    </a:lnTo>
                    <a:lnTo>
                      <a:pt x="10" y="0"/>
                    </a:lnTo>
                    <a:lnTo>
                      <a:pt x="15" y="0"/>
                    </a:lnTo>
                    <a:lnTo>
                      <a:pt x="2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grpSp>
        <p:grpSp>
          <p:nvGrpSpPr>
            <p:cNvPr id="16" name="Group 15"/>
            <p:cNvGrpSpPr>
              <a:grpSpLocks/>
            </p:cNvGrpSpPr>
            <p:nvPr/>
          </p:nvGrpSpPr>
          <p:grpSpPr bwMode="auto">
            <a:xfrm>
              <a:off x="2155826" y="71755"/>
              <a:ext cx="1522731" cy="958215"/>
              <a:chOff x="2351" y="194"/>
              <a:chExt cx="1982" cy="1258"/>
            </a:xfrm>
          </p:grpSpPr>
          <p:sp>
            <p:nvSpPr>
              <p:cNvPr id="19" name="Freeform 18"/>
              <p:cNvSpPr>
                <a:spLocks/>
              </p:cNvSpPr>
              <p:nvPr/>
            </p:nvSpPr>
            <p:spPr bwMode="auto">
              <a:xfrm>
                <a:off x="2351" y="535"/>
                <a:ext cx="600" cy="557"/>
              </a:xfrm>
              <a:custGeom>
                <a:avLst/>
                <a:gdLst>
                  <a:gd name="T0" fmla="*/ 15 w 1024"/>
                  <a:gd name="T1" fmla="*/ 756 h 756"/>
                  <a:gd name="T2" fmla="*/ 39 w 1024"/>
                  <a:gd name="T3" fmla="*/ 756 h 756"/>
                  <a:gd name="T4" fmla="*/ 63 w 1024"/>
                  <a:gd name="T5" fmla="*/ 756 h 756"/>
                  <a:gd name="T6" fmla="*/ 88 w 1024"/>
                  <a:gd name="T7" fmla="*/ 756 h 756"/>
                  <a:gd name="T8" fmla="*/ 112 w 1024"/>
                  <a:gd name="T9" fmla="*/ 756 h 756"/>
                  <a:gd name="T10" fmla="*/ 136 w 1024"/>
                  <a:gd name="T11" fmla="*/ 756 h 756"/>
                  <a:gd name="T12" fmla="*/ 161 w 1024"/>
                  <a:gd name="T13" fmla="*/ 756 h 756"/>
                  <a:gd name="T14" fmla="*/ 185 w 1024"/>
                  <a:gd name="T15" fmla="*/ 756 h 756"/>
                  <a:gd name="T16" fmla="*/ 210 w 1024"/>
                  <a:gd name="T17" fmla="*/ 756 h 756"/>
                  <a:gd name="T18" fmla="*/ 234 w 1024"/>
                  <a:gd name="T19" fmla="*/ 756 h 756"/>
                  <a:gd name="T20" fmla="*/ 258 w 1024"/>
                  <a:gd name="T21" fmla="*/ 756 h 756"/>
                  <a:gd name="T22" fmla="*/ 283 w 1024"/>
                  <a:gd name="T23" fmla="*/ 756 h 756"/>
                  <a:gd name="T24" fmla="*/ 307 w 1024"/>
                  <a:gd name="T25" fmla="*/ 756 h 756"/>
                  <a:gd name="T26" fmla="*/ 331 w 1024"/>
                  <a:gd name="T27" fmla="*/ 756 h 756"/>
                  <a:gd name="T28" fmla="*/ 356 w 1024"/>
                  <a:gd name="T29" fmla="*/ 756 h 756"/>
                  <a:gd name="T30" fmla="*/ 380 w 1024"/>
                  <a:gd name="T31" fmla="*/ 756 h 756"/>
                  <a:gd name="T32" fmla="*/ 405 w 1024"/>
                  <a:gd name="T33" fmla="*/ 756 h 756"/>
                  <a:gd name="T34" fmla="*/ 429 w 1024"/>
                  <a:gd name="T35" fmla="*/ 756 h 756"/>
                  <a:gd name="T36" fmla="*/ 453 w 1024"/>
                  <a:gd name="T37" fmla="*/ 751 h 756"/>
                  <a:gd name="T38" fmla="*/ 478 w 1024"/>
                  <a:gd name="T39" fmla="*/ 751 h 756"/>
                  <a:gd name="T40" fmla="*/ 497 w 1024"/>
                  <a:gd name="T41" fmla="*/ 746 h 756"/>
                  <a:gd name="T42" fmla="*/ 522 w 1024"/>
                  <a:gd name="T43" fmla="*/ 746 h 756"/>
                  <a:gd name="T44" fmla="*/ 546 w 1024"/>
                  <a:gd name="T45" fmla="*/ 746 h 756"/>
                  <a:gd name="T46" fmla="*/ 570 w 1024"/>
                  <a:gd name="T47" fmla="*/ 751 h 756"/>
                  <a:gd name="T48" fmla="*/ 595 w 1024"/>
                  <a:gd name="T49" fmla="*/ 751 h 756"/>
                  <a:gd name="T50" fmla="*/ 619 w 1024"/>
                  <a:gd name="T51" fmla="*/ 751 h 756"/>
                  <a:gd name="T52" fmla="*/ 643 w 1024"/>
                  <a:gd name="T53" fmla="*/ 756 h 756"/>
                  <a:gd name="T54" fmla="*/ 668 w 1024"/>
                  <a:gd name="T55" fmla="*/ 756 h 756"/>
                  <a:gd name="T56" fmla="*/ 692 w 1024"/>
                  <a:gd name="T57" fmla="*/ 756 h 756"/>
                  <a:gd name="T58" fmla="*/ 717 w 1024"/>
                  <a:gd name="T59" fmla="*/ 756 h 756"/>
                  <a:gd name="T60" fmla="*/ 741 w 1024"/>
                  <a:gd name="T61" fmla="*/ 756 h 756"/>
                  <a:gd name="T62" fmla="*/ 765 w 1024"/>
                  <a:gd name="T63" fmla="*/ 756 h 756"/>
                  <a:gd name="T64" fmla="*/ 790 w 1024"/>
                  <a:gd name="T65" fmla="*/ 756 h 756"/>
                  <a:gd name="T66" fmla="*/ 814 w 1024"/>
                  <a:gd name="T67" fmla="*/ 756 h 756"/>
                  <a:gd name="T68" fmla="*/ 838 w 1024"/>
                  <a:gd name="T69" fmla="*/ 756 h 756"/>
                  <a:gd name="T70" fmla="*/ 863 w 1024"/>
                  <a:gd name="T71" fmla="*/ 756 h 756"/>
                  <a:gd name="T72" fmla="*/ 887 w 1024"/>
                  <a:gd name="T73" fmla="*/ 746 h 756"/>
                  <a:gd name="T74" fmla="*/ 912 w 1024"/>
                  <a:gd name="T75" fmla="*/ 736 h 756"/>
                  <a:gd name="T76" fmla="*/ 936 w 1024"/>
                  <a:gd name="T77" fmla="*/ 702 h 756"/>
                  <a:gd name="T78" fmla="*/ 960 w 1024"/>
                  <a:gd name="T79" fmla="*/ 634 h 756"/>
                  <a:gd name="T80" fmla="*/ 985 w 1024"/>
                  <a:gd name="T81" fmla="*/ 488 h 756"/>
                  <a:gd name="T82" fmla="*/ 1009 w 1024"/>
                  <a:gd name="T83" fmla="*/ 22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4" h="756">
                    <a:moveTo>
                      <a:pt x="0" y="751"/>
                    </a:moveTo>
                    <a:lnTo>
                      <a:pt x="10" y="751"/>
                    </a:lnTo>
                    <a:lnTo>
                      <a:pt x="15" y="756"/>
                    </a:lnTo>
                    <a:lnTo>
                      <a:pt x="24" y="756"/>
                    </a:lnTo>
                    <a:lnTo>
                      <a:pt x="34" y="756"/>
                    </a:lnTo>
                    <a:lnTo>
                      <a:pt x="39" y="756"/>
                    </a:lnTo>
                    <a:lnTo>
                      <a:pt x="49" y="756"/>
                    </a:lnTo>
                    <a:lnTo>
                      <a:pt x="58" y="756"/>
                    </a:lnTo>
                    <a:lnTo>
                      <a:pt x="63" y="756"/>
                    </a:lnTo>
                    <a:lnTo>
                      <a:pt x="73" y="756"/>
                    </a:lnTo>
                    <a:lnTo>
                      <a:pt x="83" y="756"/>
                    </a:lnTo>
                    <a:lnTo>
                      <a:pt x="88" y="756"/>
                    </a:lnTo>
                    <a:lnTo>
                      <a:pt x="97" y="756"/>
                    </a:lnTo>
                    <a:lnTo>
                      <a:pt x="102" y="756"/>
                    </a:lnTo>
                    <a:lnTo>
                      <a:pt x="112" y="756"/>
                    </a:lnTo>
                    <a:lnTo>
                      <a:pt x="122" y="756"/>
                    </a:lnTo>
                    <a:lnTo>
                      <a:pt x="127" y="756"/>
                    </a:lnTo>
                    <a:lnTo>
                      <a:pt x="136" y="756"/>
                    </a:lnTo>
                    <a:lnTo>
                      <a:pt x="146" y="756"/>
                    </a:lnTo>
                    <a:lnTo>
                      <a:pt x="151" y="756"/>
                    </a:lnTo>
                    <a:lnTo>
                      <a:pt x="161" y="756"/>
                    </a:lnTo>
                    <a:lnTo>
                      <a:pt x="171" y="756"/>
                    </a:lnTo>
                    <a:lnTo>
                      <a:pt x="175" y="756"/>
                    </a:lnTo>
                    <a:lnTo>
                      <a:pt x="185" y="756"/>
                    </a:lnTo>
                    <a:lnTo>
                      <a:pt x="195" y="756"/>
                    </a:lnTo>
                    <a:lnTo>
                      <a:pt x="200" y="756"/>
                    </a:lnTo>
                    <a:lnTo>
                      <a:pt x="210" y="756"/>
                    </a:lnTo>
                    <a:lnTo>
                      <a:pt x="219" y="756"/>
                    </a:lnTo>
                    <a:lnTo>
                      <a:pt x="224" y="756"/>
                    </a:lnTo>
                    <a:lnTo>
                      <a:pt x="234" y="756"/>
                    </a:lnTo>
                    <a:lnTo>
                      <a:pt x="244" y="756"/>
                    </a:lnTo>
                    <a:lnTo>
                      <a:pt x="249" y="756"/>
                    </a:lnTo>
                    <a:lnTo>
                      <a:pt x="258" y="756"/>
                    </a:lnTo>
                    <a:lnTo>
                      <a:pt x="268" y="756"/>
                    </a:lnTo>
                    <a:lnTo>
                      <a:pt x="273" y="756"/>
                    </a:lnTo>
                    <a:lnTo>
                      <a:pt x="283" y="756"/>
                    </a:lnTo>
                    <a:lnTo>
                      <a:pt x="288" y="756"/>
                    </a:lnTo>
                    <a:lnTo>
                      <a:pt x="297" y="756"/>
                    </a:lnTo>
                    <a:lnTo>
                      <a:pt x="307" y="756"/>
                    </a:lnTo>
                    <a:lnTo>
                      <a:pt x="312" y="756"/>
                    </a:lnTo>
                    <a:lnTo>
                      <a:pt x="322" y="756"/>
                    </a:lnTo>
                    <a:lnTo>
                      <a:pt x="331" y="756"/>
                    </a:lnTo>
                    <a:lnTo>
                      <a:pt x="336" y="756"/>
                    </a:lnTo>
                    <a:lnTo>
                      <a:pt x="346" y="756"/>
                    </a:lnTo>
                    <a:lnTo>
                      <a:pt x="356" y="756"/>
                    </a:lnTo>
                    <a:lnTo>
                      <a:pt x="361" y="756"/>
                    </a:lnTo>
                    <a:lnTo>
                      <a:pt x="370" y="756"/>
                    </a:lnTo>
                    <a:lnTo>
                      <a:pt x="380" y="756"/>
                    </a:lnTo>
                    <a:lnTo>
                      <a:pt x="385" y="756"/>
                    </a:lnTo>
                    <a:lnTo>
                      <a:pt x="395" y="756"/>
                    </a:lnTo>
                    <a:lnTo>
                      <a:pt x="405" y="756"/>
                    </a:lnTo>
                    <a:lnTo>
                      <a:pt x="409" y="756"/>
                    </a:lnTo>
                    <a:lnTo>
                      <a:pt x="419" y="756"/>
                    </a:lnTo>
                    <a:lnTo>
                      <a:pt x="429" y="756"/>
                    </a:lnTo>
                    <a:lnTo>
                      <a:pt x="434" y="756"/>
                    </a:lnTo>
                    <a:lnTo>
                      <a:pt x="444" y="751"/>
                    </a:lnTo>
                    <a:lnTo>
                      <a:pt x="453" y="751"/>
                    </a:lnTo>
                    <a:lnTo>
                      <a:pt x="458" y="751"/>
                    </a:lnTo>
                    <a:lnTo>
                      <a:pt x="468" y="751"/>
                    </a:lnTo>
                    <a:lnTo>
                      <a:pt x="478" y="751"/>
                    </a:lnTo>
                    <a:lnTo>
                      <a:pt x="483" y="746"/>
                    </a:lnTo>
                    <a:lnTo>
                      <a:pt x="492" y="746"/>
                    </a:lnTo>
                    <a:lnTo>
                      <a:pt x="497" y="746"/>
                    </a:lnTo>
                    <a:lnTo>
                      <a:pt x="507" y="746"/>
                    </a:lnTo>
                    <a:lnTo>
                      <a:pt x="517" y="746"/>
                    </a:lnTo>
                    <a:lnTo>
                      <a:pt x="522" y="746"/>
                    </a:lnTo>
                    <a:lnTo>
                      <a:pt x="531" y="746"/>
                    </a:lnTo>
                    <a:lnTo>
                      <a:pt x="541" y="746"/>
                    </a:lnTo>
                    <a:lnTo>
                      <a:pt x="546" y="746"/>
                    </a:lnTo>
                    <a:lnTo>
                      <a:pt x="556" y="746"/>
                    </a:lnTo>
                    <a:lnTo>
                      <a:pt x="565" y="746"/>
                    </a:lnTo>
                    <a:lnTo>
                      <a:pt x="570" y="751"/>
                    </a:lnTo>
                    <a:lnTo>
                      <a:pt x="580" y="751"/>
                    </a:lnTo>
                    <a:lnTo>
                      <a:pt x="590" y="751"/>
                    </a:lnTo>
                    <a:lnTo>
                      <a:pt x="595" y="751"/>
                    </a:lnTo>
                    <a:lnTo>
                      <a:pt x="604" y="751"/>
                    </a:lnTo>
                    <a:lnTo>
                      <a:pt x="614" y="751"/>
                    </a:lnTo>
                    <a:lnTo>
                      <a:pt x="619" y="751"/>
                    </a:lnTo>
                    <a:lnTo>
                      <a:pt x="629" y="751"/>
                    </a:lnTo>
                    <a:lnTo>
                      <a:pt x="639" y="756"/>
                    </a:lnTo>
                    <a:lnTo>
                      <a:pt x="643" y="756"/>
                    </a:lnTo>
                    <a:lnTo>
                      <a:pt x="653" y="756"/>
                    </a:lnTo>
                    <a:lnTo>
                      <a:pt x="663" y="756"/>
                    </a:lnTo>
                    <a:lnTo>
                      <a:pt x="668" y="756"/>
                    </a:lnTo>
                    <a:lnTo>
                      <a:pt x="678" y="756"/>
                    </a:lnTo>
                    <a:lnTo>
                      <a:pt x="687" y="756"/>
                    </a:lnTo>
                    <a:lnTo>
                      <a:pt x="692" y="756"/>
                    </a:lnTo>
                    <a:lnTo>
                      <a:pt x="702" y="756"/>
                    </a:lnTo>
                    <a:lnTo>
                      <a:pt x="707" y="756"/>
                    </a:lnTo>
                    <a:lnTo>
                      <a:pt x="717" y="756"/>
                    </a:lnTo>
                    <a:lnTo>
                      <a:pt x="726" y="756"/>
                    </a:lnTo>
                    <a:lnTo>
                      <a:pt x="731" y="756"/>
                    </a:lnTo>
                    <a:lnTo>
                      <a:pt x="741" y="756"/>
                    </a:lnTo>
                    <a:lnTo>
                      <a:pt x="751" y="756"/>
                    </a:lnTo>
                    <a:lnTo>
                      <a:pt x="756" y="756"/>
                    </a:lnTo>
                    <a:lnTo>
                      <a:pt x="765" y="756"/>
                    </a:lnTo>
                    <a:lnTo>
                      <a:pt x="775" y="756"/>
                    </a:lnTo>
                    <a:lnTo>
                      <a:pt x="780" y="756"/>
                    </a:lnTo>
                    <a:lnTo>
                      <a:pt x="790" y="756"/>
                    </a:lnTo>
                    <a:lnTo>
                      <a:pt x="799" y="756"/>
                    </a:lnTo>
                    <a:lnTo>
                      <a:pt x="804" y="756"/>
                    </a:lnTo>
                    <a:lnTo>
                      <a:pt x="814" y="756"/>
                    </a:lnTo>
                    <a:lnTo>
                      <a:pt x="824" y="756"/>
                    </a:lnTo>
                    <a:lnTo>
                      <a:pt x="829" y="756"/>
                    </a:lnTo>
                    <a:lnTo>
                      <a:pt x="838" y="756"/>
                    </a:lnTo>
                    <a:lnTo>
                      <a:pt x="848" y="756"/>
                    </a:lnTo>
                    <a:lnTo>
                      <a:pt x="853" y="756"/>
                    </a:lnTo>
                    <a:lnTo>
                      <a:pt x="863" y="756"/>
                    </a:lnTo>
                    <a:lnTo>
                      <a:pt x="873" y="751"/>
                    </a:lnTo>
                    <a:lnTo>
                      <a:pt x="877" y="751"/>
                    </a:lnTo>
                    <a:lnTo>
                      <a:pt x="887" y="746"/>
                    </a:lnTo>
                    <a:lnTo>
                      <a:pt x="892" y="746"/>
                    </a:lnTo>
                    <a:lnTo>
                      <a:pt x="902" y="741"/>
                    </a:lnTo>
                    <a:lnTo>
                      <a:pt x="912" y="736"/>
                    </a:lnTo>
                    <a:lnTo>
                      <a:pt x="916" y="727"/>
                    </a:lnTo>
                    <a:lnTo>
                      <a:pt x="926" y="717"/>
                    </a:lnTo>
                    <a:lnTo>
                      <a:pt x="936" y="702"/>
                    </a:lnTo>
                    <a:lnTo>
                      <a:pt x="941" y="683"/>
                    </a:lnTo>
                    <a:lnTo>
                      <a:pt x="951" y="663"/>
                    </a:lnTo>
                    <a:lnTo>
                      <a:pt x="960" y="634"/>
                    </a:lnTo>
                    <a:lnTo>
                      <a:pt x="965" y="595"/>
                    </a:lnTo>
                    <a:lnTo>
                      <a:pt x="975" y="546"/>
                    </a:lnTo>
                    <a:lnTo>
                      <a:pt x="985" y="488"/>
                    </a:lnTo>
                    <a:lnTo>
                      <a:pt x="990" y="414"/>
                    </a:lnTo>
                    <a:lnTo>
                      <a:pt x="999" y="327"/>
                    </a:lnTo>
                    <a:lnTo>
                      <a:pt x="1009" y="224"/>
                    </a:lnTo>
                    <a:lnTo>
                      <a:pt x="1014" y="112"/>
                    </a:lnTo>
                    <a:lnTo>
                      <a:pt x="102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21" name="Freeform 20"/>
              <p:cNvSpPr>
                <a:spLocks/>
              </p:cNvSpPr>
              <p:nvPr/>
            </p:nvSpPr>
            <p:spPr bwMode="auto">
              <a:xfrm>
                <a:off x="2951" y="194"/>
                <a:ext cx="599" cy="898"/>
              </a:xfrm>
              <a:custGeom>
                <a:avLst/>
                <a:gdLst>
                  <a:gd name="T0" fmla="*/ 14 w 1023"/>
                  <a:gd name="T1" fmla="*/ 254 h 1220"/>
                  <a:gd name="T2" fmla="*/ 39 w 1023"/>
                  <a:gd name="T3" fmla="*/ 73 h 1220"/>
                  <a:gd name="T4" fmla="*/ 63 w 1023"/>
                  <a:gd name="T5" fmla="*/ 20 h 1220"/>
                  <a:gd name="T6" fmla="*/ 87 w 1023"/>
                  <a:gd name="T7" fmla="*/ 10 h 1220"/>
                  <a:gd name="T8" fmla="*/ 112 w 1023"/>
                  <a:gd name="T9" fmla="*/ 5 h 1220"/>
                  <a:gd name="T10" fmla="*/ 136 w 1023"/>
                  <a:gd name="T11" fmla="*/ 5 h 1220"/>
                  <a:gd name="T12" fmla="*/ 161 w 1023"/>
                  <a:gd name="T13" fmla="*/ 5 h 1220"/>
                  <a:gd name="T14" fmla="*/ 185 w 1023"/>
                  <a:gd name="T15" fmla="*/ 0 h 1220"/>
                  <a:gd name="T16" fmla="*/ 209 w 1023"/>
                  <a:gd name="T17" fmla="*/ 0 h 1220"/>
                  <a:gd name="T18" fmla="*/ 234 w 1023"/>
                  <a:gd name="T19" fmla="*/ 5 h 1220"/>
                  <a:gd name="T20" fmla="*/ 258 w 1023"/>
                  <a:gd name="T21" fmla="*/ 5 h 1220"/>
                  <a:gd name="T22" fmla="*/ 282 w 1023"/>
                  <a:gd name="T23" fmla="*/ 5 h 1220"/>
                  <a:gd name="T24" fmla="*/ 307 w 1023"/>
                  <a:gd name="T25" fmla="*/ 0 h 1220"/>
                  <a:gd name="T26" fmla="*/ 331 w 1023"/>
                  <a:gd name="T27" fmla="*/ 0 h 1220"/>
                  <a:gd name="T28" fmla="*/ 356 w 1023"/>
                  <a:gd name="T29" fmla="*/ 0 h 1220"/>
                  <a:gd name="T30" fmla="*/ 380 w 1023"/>
                  <a:gd name="T31" fmla="*/ 5 h 1220"/>
                  <a:gd name="T32" fmla="*/ 404 w 1023"/>
                  <a:gd name="T33" fmla="*/ 5 h 1220"/>
                  <a:gd name="T34" fmla="*/ 429 w 1023"/>
                  <a:gd name="T35" fmla="*/ 5 h 1220"/>
                  <a:gd name="T36" fmla="*/ 453 w 1023"/>
                  <a:gd name="T37" fmla="*/ 10 h 1220"/>
                  <a:gd name="T38" fmla="*/ 473 w 1023"/>
                  <a:gd name="T39" fmla="*/ 34 h 1220"/>
                  <a:gd name="T40" fmla="*/ 497 w 1023"/>
                  <a:gd name="T41" fmla="*/ 117 h 1220"/>
                  <a:gd name="T42" fmla="*/ 521 w 1023"/>
                  <a:gd name="T43" fmla="*/ 351 h 1220"/>
                  <a:gd name="T44" fmla="*/ 546 w 1023"/>
                  <a:gd name="T45" fmla="*/ 688 h 1220"/>
                  <a:gd name="T46" fmla="*/ 570 w 1023"/>
                  <a:gd name="T47" fmla="*/ 952 h 1220"/>
                  <a:gd name="T48" fmla="*/ 594 w 1023"/>
                  <a:gd name="T49" fmla="*/ 1098 h 1220"/>
                  <a:gd name="T50" fmla="*/ 619 w 1023"/>
                  <a:gd name="T51" fmla="*/ 1166 h 1220"/>
                  <a:gd name="T52" fmla="*/ 643 w 1023"/>
                  <a:gd name="T53" fmla="*/ 1200 h 1220"/>
                  <a:gd name="T54" fmla="*/ 668 w 1023"/>
                  <a:gd name="T55" fmla="*/ 1210 h 1220"/>
                  <a:gd name="T56" fmla="*/ 692 w 1023"/>
                  <a:gd name="T57" fmla="*/ 1220 h 1220"/>
                  <a:gd name="T58" fmla="*/ 716 w 1023"/>
                  <a:gd name="T59" fmla="*/ 1220 h 1220"/>
                  <a:gd name="T60" fmla="*/ 741 w 1023"/>
                  <a:gd name="T61" fmla="*/ 1220 h 1220"/>
                  <a:gd name="T62" fmla="*/ 765 w 1023"/>
                  <a:gd name="T63" fmla="*/ 1220 h 1220"/>
                  <a:gd name="T64" fmla="*/ 789 w 1023"/>
                  <a:gd name="T65" fmla="*/ 1220 h 1220"/>
                  <a:gd name="T66" fmla="*/ 814 w 1023"/>
                  <a:gd name="T67" fmla="*/ 1220 h 1220"/>
                  <a:gd name="T68" fmla="*/ 838 w 1023"/>
                  <a:gd name="T69" fmla="*/ 1220 h 1220"/>
                  <a:gd name="T70" fmla="*/ 863 w 1023"/>
                  <a:gd name="T71" fmla="*/ 1220 h 1220"/>
                  <a:gd name="T72" fmla="*/ 887 w 1023"/>
                  <a:gd name="T73" fmla="*/ 1220 h 1220"/>
                  <a:gd name="T74" fmla="*/ 911 w 1023"/>
                  <a:gd name="T75" fmla="*/ 1220 h 1220"/>
                  <a:gd name="T76" fmla="*/ 936 w 1023"/>
                  <a:gd name="T77" fmla="*/ 1215 h 1220"/>
                  <a:gd name="T78" fmla="*/ 960 w 1023"/>
                  <a:gd name="T79" fmla="*/ 1215 h 1220"/>
                  <a:gd name="T80" fmla="*/ 984 w 1023"/>
                  <a:gd name="T81" fmla="*/ 1215 h 1220"/>
                  <a:gd name="T82" fmla="*/ 1009 w 1023"/>
                  <a:gd name="T83" fmla="*/ 121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3" h="1220">
                    <a:moveTo>
                      <a:pt x="0" y="464"/>
                    </a:moveTo>
                    <a:lnTo>
                      <a:pt x="9" y="351"/>
                    </a:lnTo>
                    <a:lnTo>
                      <a:pt x="14" y="254"/>
                    </a:lnTo>
                    <a:lnTo>
                      <a:pt x="24" y="176"/>
                    </a:lnTo>
                    <a:lnTo>
                      <a:pt x="34" y="117"/>
                    </a:lnTo>
                    <a:lnTo>
                      <a:pt x="39" y="73"/>
                    </a:lnTo>
                    <a:lnTo>
                      <a:pt x="48" y="49"/>
                    </a:lnTo>
                    <a:lnTo>
                      <a:pt x="58" y="34"/>
                    </a:lnTo>
                    <a:lnTo>
                      <a:pt x="63" y="20"/>
                    </a:lnTo>
                    <a:lnTo>
                      <a:pt x="73" y="15"/>
                    </a:lnTo>
                    <a:lnTo>
                      <a:pt x="78" y="10"/>
                    </a:lnTo>
                    <a:lnTo>
                      <a:pt x="87" y="10"/>
                    </a:lnTo>
                    <a:lnTo>
                      <a:pt x="97" y="10"/>
                    </a:lnTo>
                    <a:lnTo>
                      <a:pt x="102" y="5"/>
                    </a:lnTo>
                    <a:lnTo>
                      <a:pt x="112" y="5"/>
                    </a:lnTo>
                    <a:lnTo>
                      <a:pt x="122" y="5"/>
                    </a:lnTo>
                    <a:lnTo>
                      <a:pt x="126" y="5"/>
                    </a:lnTo>
                    <a:lnTo>
                      <a:pt x="136" y="5"/>
                    </a:lnTo>
                    <a:lnTo>
                      <a:pt x="146" y="5"/>
                    </a:lnTo>
                    <a:lnTo>
                      <a:pt x="151" y="5"/>
                    </a:lnTo>
                    <a:lnTo>
                      <a:pt x="161" y="5"/>
                    </a:lnTo>
                    <a:lnTo>
                      <a:pt x="170" y="5"/>
                    </a:lnTo>
                    <a:lnTo>
                      <a:pt x="175" y="0"/>
                    </a:lnTo>
                    <a:lnTo>
                      <a:pt x="185" y="0"/>
                    </a:lnTo>
                    <a:lnTo>
                      <a:pt x="195" y="5"/>
                    </a:lnTo>
                    <a:lnTo>
                      <a:pt x="200" y="0"/>
                    </a:lnTo>
                    <a:lnTo>
                      <a:pt x="209" y="0"/>
                    </a:lnTo>
                    <a:lnTo>
                      <a:pt x="219" y="0"/>
                    </a:lnTo>
                    <a:lnTo>
                      <a:pt x="224" y="0"/>
                    </a:lnTo>
                    <a:lnTo>
                      <a:pt x="234" y="5"/>
                    </a:lnTo>
                    <a:lnTo>
                      <a:pt x="243" y="5"/>
                    </a:lnTo>
                    <a:lnTo>
                      <a:pt x="248" y="5"/>
                    </a:lnTo>
                    <a:lnTo>
                      <a:pt x="258" y="5"/>
                    </a:lnTo>
                    <a:lnTo>
                      <a:pt x="268" y="5"/>
                    </a:lnTo>
                    <a:lnTo>
                      <a:pt x="273" y="5"/>
                    </a:lnTo>
                    <a:lnTo>
                      <a:pt x="282" y="5"/>
                    </a:lnTo>
                    <a:lnTo>
                      <a:pt x="287" y="5"/>
                    </a:lnTo>
                    <a:lnTo>
                      <a:pt x="297" y="5"/>
                    </a:lnTo>
                    <a:lnTo>
                      <a:pt x="307" y="0"/>
                    </a:lnTo>
                    <a:lnTo>
                      <a:pt x="312" y="0"/>
                    </a:lnTo>
                    <a:lnTo>
                      <a:pt x="321" y="0"/>
                    </a:lnTo>
                    <a:lnTo>
                      <a:pt x="331" y="0"/>
                    </a:lnTo>
                    <a:lnTo>
                      <a:pt x="336" y="5"/>
                    </a:lnTo>
                    <a:lnTo>
                      <a:pt x="346" y="0"/>
                    </a:lnTo>
                    <a:lnTo>
                      <a:pt x="356" y="0"/>
                    </a:lnTo>
                    <a:lnTo>
                      <a:pt x="360" y="5"/>
                    </a:lnTo>
                    <a:lnTo>
                      <a:pt x="370" y="5"/>
                    </a:lnTo>
                    <a:lnTo>
                      <a:pt x="380" y="5"/>
                    </a:lnTo>
                    <a:lnTo>
                      <a:pt x="385" y="5"/>
                    </a:lnTo>
                    <a:lnTo>
                      <a:pt x="395" y="5"/>
                    </a:lnTo>
                    <a:lnTo>
                      <a:pt x="404" y="5"/>
                    </a:lnTo>
                    <a:lnTo>
                      <a:pt x="409" y="5"/>
                    </a:lnTo>
                    <a:lnTo>
                      <a:pt x="419" y="5"/>
                    </a:lnTo>
                    <a:lnTo>
                      <a:pt x="429" y="5"/>
                    </a:lnTo>
                    <a:lnTo>
                      <a:pt x="434" y="10"/>
                    </a:lnTo>
                    <a:lnTo>
                      <a:pt x="443" y="10"/>
                    </a:lnTo>
                    <a:lnTo>
                      <a:pt x="453" y="10"/>
                    </a:lnTo>
                    <a:lnTo>
                      <a:pt x="458" y="15"/>
                    </a:lnTo>
                    <a:lnTo>
                      <a:pt x="468" y="20"/>
                    </a:lnTo>
                    <a:lnTo>
                      <a:pt x="473" y="34"/>
                    </a:lnTo>
                    <a:lnTo>
                      <a:pt x="482" y="49"/>
                    </a:lnTo>
                    <a:lnTo>
                      <a:pt x="492" y="73"/>
                    </a:lnTo>
                    <a:lnTo>
                      <a:pt x="497" y="117"/>
                    </a:lnTo>
                    <a:lnTo>
                      <a:pt x="507" y="176"/>
                    </a:lnTo>
                    <a:lnTo>
                      <a:pt x="516" y="254"/>
                    </a:lnTo>
                    <a:lnTo>
                      <a:pt x="521" y="351"/>
                    </a:lnTo>
                    <a:lnTo>
                      <a:pt x="531" y="464"/>
                    </a:lnTo>
                    <a:lnTo>
                      <a:pt x="541" y="576"/>
                    </a:lnTo>
                    <a:lnTo>
                      <a:pt x="546" y="688"/>
                    </a:lnTo>
                    <a:lnTo>
                      <a:pt x="555" y="791"/>
                    </a:lnTo>
                    <a:lnTo>
                      <a:pt x="565" y="878"/>
                    </a:lnTo>
                    <a:lnTo>
                      <a:pt x="570" y="952"/>
                    </a:lnTo>
                    <a:lnTo>
                      <a:pt x="580" y="1010"/>
                    </a:lnTo>
                    <a:lnTo>
                      <a:pt x="590" y="1059"/>
                    </a:lnTo>
                    <a:lnTo>
                      <a:pt x="594" y="1098"/>
                    </a:lnTo>
                    <a:lnTo>
                      <a:pt x="604" y="1127"/>
                    </a:lnTo>
                    <a:lnTo>
                      <a:pt x="614" y="1147"/>
                    </a:lnTo>
                    <a:lnTo>
                      <a:pt x="619" y="1166"/>
                    </a:lnTo>
                    <a:lnTo>
                      <a:pt x="629" y="1181"/>
                    </a:lnTo>
                    <a:lnTo>
                      <a:pt x="638" y="1191"/>
                    </a:lnTo>
                    <a:lnTo>
                      <a:pt x="643" y="1200"/>
                    </a:lnTo>
                    <a:lnTo>
                      <a:pt x="653" y="1205"/>
                    </a:lnTo>
                    <a:lnTo>
                      <a:pt x="663" y="1210"/>
                    </a:lnTo>
                    <a:lnTo>
                      <a:pt x="668" y="1210"/>
                    </a:lnTo>
                    <a:lnTo>
                      <a:pt x="677" y="1215"/>
                    </a:lnTo>
                    <a:lnTo>
                      <a:pt x="682" y="1215"/>
                    </a:lnTo>
                    <a:lnTo>
                      <a:pt x="692" y="1220"/>
                    </a:lnTo>
                    <a:lnTo>
                      <a:pt x="702" y="1220"/>
                    </a:lnTo>
                    <a:lnTo>
                      <a:pt x="707" y="1220"/>
                    </a:lnTo>
                    <a:lnTo>
                      <a:pt x="716" y="1220"/>
                    </a:lnTo>
                    <a:lnTo>
                      <a:pt x="726" y="1220"/>
                    </a:lnTo>
                    <a:lnTo>
                      <a:pt x="731" y="1220"/>
                    </a:lnTo>
                    <a:lnTo>
                      <a:pt x="741" y="1220"/>
                    </a:lnTo>
                    <a:lnTo>
                      <a:pt x="750" y="1220"/>
                    </a:lnTo>
                    <a:lnTo>
                      <a:pt x="755" y="1220"/>
                    </a:lnTo>
                    <a:lnTo>
                      <a:pt x="765" y="1220"/>
                    </a:lnTo>
                    <a:lnTo>
                      <a:pt x="775" y="1220"/>
                    </a:lnTo>
                    <a:lnTo>
                      <a:pt x="780" y="1220"/>
                    </a:lnTo>
                    <a:lnTo>
                      <a:pt x="789" y="1220"/>
                    </a:lnTo>
                    <a:lnTo>
                      <a:pt x="799" y="1220"/>
                    </a:lnTo>
                    <a:lnTo>
                      <a:pt x="804" y="1220"/>
                    </a:lnTo>
                    <a:lnTo>
                      <a:pt x="814" y="1220"/>
                    </a:lnTo>
                    <a:lnTo>
                      <a:pt x="824" y="1220"/>
                    </a:lnTo>
                    <a:lnTo>
                      <a:pt x="828" y="1220"/>
                    </a:lnTo>
                    <a:lnTo>
                      <a:pt x="838" y="1220"/>
                    </a:lnTo>
                    <a:lnTo>
                      <a:pt x="848" y="1220"/>
                    </a:lnTo>
                    <a:lnTo>
                      <a:pt x="853" y="1220"/>
                    </a:lnTo>
                    <a:lnTo>
                      <a:pt x="863" y="1220"/>
                    </a:lnTo>
                    <a:lnTo>
                      <a:pt x="872" y="1220"/>
                    </a:lnTo>
                    <a:lnTo>
                      <a:pt x="877" y="1220"/>
                    </a:lnTo>
                    <a:lnTo>
                      <a:pt x="887" y="1220"/>
                    </a:lnTo>
                    <a:lnTo>
                      <a:pt x="892" y="1220"/>
                    </a:lnTo>
                    <a:lnTo>
                      <a:pt x="902" y="1220"/>
                    </a:lnTo>
                    <a:lnTo>
                      <a:pt x="911" y="1220"/>
                    </a:lnTo>
                    <a:lnTo>
                      <a:pt x="916" y="1220"/>
                    </a:lnTo>
                    <a:lnTo>
                      <a:pt x="926" y="1215"/>
                    </a:lnTo>
                    <a:lnTo>
                      <a:pt x="936" y="1215"/>
                    </a:lnTo>
                    <a:lnTo>
                      <a:pt x="941" y="1215"/>
                    </a:lnTo>
                    <a:lnTo>
                      <a:pt x="950" y="1215"/>
                    </a:lnTo>
                    <a:lnTo>
                      <a:pt x="960" y="1215"/>
                    </a:lnTo>
                    <a:lnTo>
                      <a:pt x="965" y="1215"/>
                    </a:lnTo>
                    <a:lnTo>
                      <a:pt x="975" y="1215"/>
                    </a:lnTo>
                    <a:lnTo>
                      <a:pt x="984" y="1215"/>
                    </a:lnTo>
                    <a:lnTo>
                      <a:pt x="989" y="1210"/>
                    </a:lnTo>
                    <a:lnTo>
                      <a:pt x="999" y="1210"/>
                    </a:lnTo>
                    <a:lnTo>
                      <a:pt x="1009" y="1210"/>
                    </a:lnTo>
                    <a:lnTo>
                      <a:pt x="1014" y="1210"/>
                    </a:lnTo>
                    <a:lnTo>
                      <a:pt x="1023" y="121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22" name="Freeform 21"/>
              <p:cNvSpPr>
                <a:spLocks/>
              </p:cNvSpPr>
              <p:nvPr/>
            </p:nvSpPr>
            <p:spPr bwMode="auto">
              <a:xfrm>
                <a:off x="3550" y="1085"/>
                <a:ext cx="312" cy="7"/>
              </a:xfrm>
              <a:custGeom>
                <a:avLst/>
                <a:gdLst>
                  <a:gd name="T0" fmla="*/ 10 w 532"/>
                  <a:gd name="T1" fmla="*/ 0 h 10"/>
                  <a:gd name="T2" fmla="*/ 25 w 532"/>
                  <a:gd name="T3" fmla="*/ 0 h 10"/>
                  <a:gd name="T4" fmla="*/ 39 w 532"/>
                  <a:gd name="T5" fmla="*/ 0 h 10"/>
                  <a:gd name="T6" fmla="*/ 54 w 532"/>
                  <a:gd name="T7" fmla="*/ 5 h 10"/>
                  <a:gd name="T8" fmla="*/ 74 w 532"/>
                  <a:gd name="T9" fmla="*/ 5 h 10"/>
                  <a:gd name="T10" fmla="*/ 88 w 532"/>
                  <a:gd name="T11" fmla="*/ 5 h 10"/>
                  <a:gd name="T12" fmla="*/ 103 w 532"/>
                  <a:gd name="T13" fmla="*/ 10 h 10"/>
                  <a:gd name="T14" fmla="*/ 122 w 532"/>
                  <a:gd name="T15" fmla="*/ 10 h 10"/>
                  <a:gd name="T16" fmla="*/ 137 w 532"/>
                  <a:gd name="T17" fmla="*/ 10 h 10"/>
                  <a:gd name="T18" fmla="*/ 152 w 532"/>
                  <a:gd name="T19" fmla="*/ 10 h 10"/>
                  <a:gd name="T20" fmla="*/ 171 w 532"/>
                  <a:gd name="T21" fmla="*/ 10 h 10"/>
                  <a:gd name="T22" fmla="*/ 186 w 532"/>
                  <a:gd name="T23" fmla="*/ 10 h 10"/>
                  <a:gd name="T24" fmla="*/ 200 w 532"/>
                  <a:gd name="T25" fmla="*/ 10 h 10"/>
                  <a:gd name="T26" fmla="*/ 220 w 532"/>
                  <a:gd name="T27" fmla="*/ 10 h 10"/>
                  <a:gd name="T28" fmla="*/ 234 w 532"/>
                  <a:gd name="T29" fmla="*/ 10 h 10"/>
                  <a:gd name="T30" fmla="*/ 249 w 532"/>
                  <a:gd name="T31" fmla="*/ 10 h 10"/>
                  <a:gd name="T32" fmla="*/ 264 w 532"/>
                  <a:gd name="T33" fmla="*/ 10 h 10"/>
                  <a:gd name="T34" fmla="*/ 283 w 532"/>
                  <a:gd name="T35" fmla="*/ 10 h 10"/>
                  <a:gd name="T36" fmla="*/ 298 w 532"/>
                  <a:gd name="T37" fmla="*/ 10 h 10"/>
                  <a:gd name="T38" fmla="*/ 312 w 532"/>
                  <a:gd name="T39" fmla="*/ 10 h 10"/>
                  <a:gd name="T40" fmla="*/ 332 w 532"/>
                  <a:gd name="T41" fmla="*/ 10 h 10"/>
                  <a:gd name="T42" fmla="*/ 347 w 532"/>
                  <a:gd name="T43" fmla="*/ 10 h 10"/>
                  <a:gd name="T44" fmla="*/ 361 w 532"/>
                  <a:gd name="T45" fmla="*/ 10 h 10"/>
                  <a:gd name="T46" fmla="*/ 381 w 532"/>
                  <a:gd name="T47" fmla="*/ 10 h 10"/>
                  <a:gd name="T48" fmla="*/ 395 w 532"/>
                  <a:gd name="T49" fmla="*/ 10 h 10"/>
                  <a:gd name="T50" fmla="*/ 410 w 532"/>
                  <a:gd name="T51" fmla="*/ 10 h 10"/>
                  <a:gd name="T52" fmla="*/ 429 w 532"/>
                  <a:gd name="T53" fmla="*/ 10 h 10"/>
                  <a:gd name="T54" fmla="*/ 444 w 532"/>
                  <a:gd name="T55" fmla="*/ 10 h 10"/>
                  <a:gd name="T56" fmla="*/ 459 w 532"/>
                  <a:gd name="T57" fmla="*/ 10 h 10"/>
                  <a:gd name="T58" fmla="*/ 473 w 532"/>
                  <a:gd name="T59" fmla="*/ 10 h 10"/>
                  <a:gd name="T60" fmla="*/ 493 w 532"/>
                  <a:gd name="T61" fmla="*/ 10 h 10"/>
                  <a:gd name="T62" fmla="*/ 507 w 532"/>
                  <a:gd name="T63" fmla="*/ 10 h 10"/>
                  <a:gd name="T64" fmla="*/ 522 w 532"/>
                  <a:gd name="T6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2" h="10">
                    <a:moveTo>
                      <a:pt x="0" y="0"/>
                    </a:moveTo>
                    <a:lnTo>
                      <a:pt x="10" y="0"/>
                    </a:lnTo>
                    <a:lnTo>
                      <a:pt x="15" y="0"/>
                    </a:lnTo>
                    <a:lnTo>
                      <a:pt x="25" y="0"/>
                    </a:lnTo>
                    <a:lnTo>
                      <a:pt x="35" y="0"/>
                    </a:lnTo>
                    <a:lnTo>
                      <a:pt x="39" y="0"/>
                    </a:lnTo>
                    <a:lnTo>
                      <a:pt x="49" y="0"/>
                    </a:lnTo>
                    <a:lnTo>
                      <a:pt x="54" y="5"/>
                    </a:lnTo>
                    <a:lnTo>
                      <a:pt x="64" y="5"/>
                    </a:lnTo>
                    <a:lnTo>
                      <a:pt x="74" y="5"/>
                    </a:lnTo>
                    <a:lnTo>
                      <a:pt x="78" y="5"/>
                    </a:lnTo>
                    <a:lnTo>
                      <a:pt x="88" y="5"/>
                    </a:lnTo>
                    <a:lnTo>
                      <a:pt x="98" y="10"/>
                    </a:lnTo>
                    <a:lnTo>
                      <a:pt x="103" y="10"/>
                    </a:lnTo>
                    <a:lnTo>
                      <a:pt x="113" y="10"/>
                    </a:lnTo>
                    <a:lnTo>
                      <a:pt x="122" y="10"/>
                    </a:lnTo>
                    <a:lnTo>
                      <a:pt x="127" y="10"/>
                    </a:lnTo>
                    <a:lnTo>
                      <a:pt x="137" y="10"/>
                    </a:lnTo>
                    <a:lnTo>
                      <a:pt x="147" y="10"/>
                    </a:lnTo>
                    <a:lnTo>
                      <a:pt x="152" y="10"/>
                    </a:lnTo>
                    <a:lnTo>
                      <a:pt x="161" y="10"/>
                    </a:lnTo>
                    <a:lnTo>
                      <a:pt x="171" y="10"/>
                    </a:lnTo>
                    <a:lnTo>
                      <a:pt x="176" y="10"/>
                    </a:lnTo>
                    <a:lnTo>
                      <a:pt x="186" y="10"/>
                    </a:lnTo>
                    <a:lnTo>
                      <a:pt x="195" y="10"/>
                    </a:lnTo>
                    <a:lnTo>
                      <a:pt x="200" y="10"/>
                    </a:lnTo>
                    <a:lnTo>
                      <a:pt x="210" y="10"/>
                    </a:lnTo>
                    <a:lnTo>
                      <a:pt x="220" y="10"/>
                    </a:lnTo>
                    <a:lnTo>
                      <a:pt x="225" y="10"/>
                    </a:lnTo>
                    <a:lnTo>
                      <a:pt x="234" y="10"/>
                    </a:lnTo>
                    <a:lnTo>
                      <a:pt x="244" y="10"/>
                    </a:lnTo>
                    <a:lnTo>
                      <a:pt x="249" y="10"/>
                    </a:lnTo>
                    <a:lnTo>
                      <a:pt x="259" y="10"/>
                    </a:lnTo>
                    <a:lnTo>
                      <a:pt x="264" y="10"/>
                    </a:lnTo>
                    <a:lnTo>
                      <a:pt x="273" y="10"/>
                    </a:lnTo>
                    <a:lnTo>
                      <a:pt x="283" y="10"/>
                    </a:lnTo>
                    <a:lnTo>
                      <a:pt x="288" y="10"/>
                    </a:lnTo>
                    <a:lnTo>
                      <a:pt x="298" y="10"/>
                    </a:lnTo>
                    <a:lnTo>
                      <a:pt x="308" y="10"/>
                    </a:lnTo>
                    <a:lnTo>
                      <a:pt x="312" y="10"/>
                    </a:lnTo>
                    <a:lnTo>
                      <a:pt x="322" y="10"/>
                    </a:lnTo>
                    <a:lnTo>
                      <a:pt x="332" y="10"/>
                    </a:lnTo>
                    <a:lnTo>
                      <a:pt x="337" y="10"/>
                    </a:lnTo>
                    <a:lnTo>
                      <a:pt x="347" y="10"/>
                    </a:lnTo>
                    <a:lnTo>
                      <a:pt x="356" y="10"/>
                    </a:lnTo>
                    <a:lnTo>
                      <a:pt x="361" y="10"/>
                    </a:lnTo>
                    <a:lnTo>
                      <a:pt x="371" y="10"/>
                    </a:lnTo>
                    <a:lnTo>
                      <a:pt x="381" y="10"/>
                    </a:lnTo>
                    <a:lnTo>
                      <a:pt x="386" y="10"/>
                    </a:lnTo>
                    <a:lnTo>
                      <a:pt x="395" y="10"/>
                    </a:lnTo>
                    <a:lnTo>
                      <a:pt x="405" y="10"/>
                    </a:lnTo>
                    <a:lnTo>
                      <a:pt x="410" y="10"/>
                    </a:lnTo>
                    <a:lnTo>
                      <a:pt x="420" y="10"/>
                    </a:lnTo>
                    <a:lnTo>
                      <a:pt x="429" y="10"/>
                    </a:lnTo>
                    <a:lnTo>
                      <a:pt x="434" y="10"/>
                    </a:lnTo>
                    <a:lnTo>
                      <a:pt x="444" y="10"/>
                    </a:lnTo>
                    <a:lnTo>
                      <a:pt x="454" y="10"/>
                    </a:lnTo>
                    <a:lnTo>
                      <a:pt x="459" y="10"/>
                    </a:lnTo>
                    <a:lnTo>
                      <a:pt x="468" y="10"/>
                    </a:lnTo>
                    <a:lnTo>
                      <a:pt x="473" y="10"/>
                    </a:lnTo>
                    <a:lnTo>
                      <a:pt x="483" y="10"/>
                    </a:lnTo>
                    <a:lnTo>
                      <a:pt x="493" y="10"/>
                    </a:lnTo>
                    <a:lnTo>
                      <a:pt x="498" y="10"/>
                    </a:lnTo>
                    <a:lnTo>
                      <a:pt x="507" y="10"/>
                    </a:lnTo>
                    <a:lnTo>
                      <a:pt x="517" y="10"/>
                    </a:lnTo>
                    <a:lnTo>
                      <a:pt x="522" y="5"/>
                    </a:lnTo>
                    <a:lnTo>
                      <a:pt x="532" y="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23" name="Freeform 22"/>
              <p:cNvSpPr>
                <a:spLocks/>
              </p:cNvSpPr>
              <p:nvPr/>
            </p:nvSpPr>
            <p:spPr bwMode="auto">
              <a:xfrm>
                <a:off x="2822" y="888"/>
                <a:ext cx="600" cy="564"/>
              </a:xfrm>
              <a:custGeom>
                <a:avLst/>
                <a:gdLst>
                  <a:gd name="T0" fmla="*/ 20 w 1024"/>
                  <a:gd name="T1" fmla="*/ 761 h 766"/>
                  <a:gd name="T2" fmla="*/ 44 w 1024"/>
                  <a:gd name="T3" fmla="*/ 766 h 766"/>
                  <a:gd name="T4" fmla="*/ 69 w 1024"/>
                  <a:gd name="T5" fmla="*/ 766 h 766"/>
                  <a:gd name="T6" fmla="*/ 88 w 1024"/>
                  <a:gd name="T7" fmla="*/ 766 h 766"/>
                  <a:gd name="T8" fmla="*/ 112 w 1024"/>
                  <a:gd name="T9" fmla="*/ 766 h 766"/>
                  <a:gd name="T10" fmla="*/ 137 w 1024"/>
                  <a:gd name="T11" fmla="*/ 766 h 766"/>
                  <a:gd name="T12" fmla="*/ 161 w 1024"/>
                  <a:gd name="T13" fmla="*/ 766 h 766"/>
                  <a:gd name="T14" fmla="*/ 186 w 1024"/>
                  <a:gd name="T15" fmla="*/ 766 h 766"/>
                  <a:gd name="T16" fmla="*/ 210 w 1024"/>
                  <a:gd name="T17" fmla="*/ 766 h 766"/>
                  <a:gd name="T18" fmla="*/ 234 w 1024"/>
                  <a:gd name="T19" fmla="*/ 766 h 766"/>
                  <a:gd name="T20" fmla="*/ 259 w 1024"/>
                  <a:gd name="T21" fmla="*/ 766 h 766"/>
                  <a:gd name="T22" fmla="*/ 283 w 1024"/>
                  <a:gd name="T23" fmla="*/ 766 h 766"/>
                  <a:gd name="T24" fmla="*/ 307 w 1024"/>
                  <a:gd name="T25" fmla="*/ 766 h 766"/>
                  <a:gd name="T26" fmla="*/ 332 w 1024"/>
                  <a:gd name="T27" fmla="*/ 766 h 766"/>
                  <a:gd name="T28" fmla="*/ 356 w 1024"/>
                  <a:gd name="T29" fmla="*/ 766 h 766"/>
                  <a:gd name="T30" fmla="*/ 381 w 1024"/>
                  <a:gd name="T31" fmla="*/ 766 h 766"/>
                  <a:gd name="T32" fmla="*/ 405 w 1024"/>
                  <a:gd name="T33" fmla="*/ 766 h 766"/>
                  <a:gd name="T34" fmla="*/ 429 w 1024"/>
                  <a:gd name="T35" fmla="*/ 766 h 766"/>
                  <a:gd name="T36" fmla="*/ 454 w 1024"/>
                  <a:gd name="T37" fmla="*/ 761 h 766"/>
                  <a:gd name="T38" fmla="*/ 478 w 1024"/>
                  <a:gd name="T39" fmla="*/ 761 h 766"/>
                  <a:gd name="T40" fmla="*/ 502 w 1024"/>
                  <a:gd name="T41" fmla="*/ 756 h 766"/>
                  <a:gd name="T42" fmla="*/ 527 w 1024"/>
                  <a:gd name="T43" fmla="*/ 756 h 766"/>
                  <a:gd name="T44" fmla="*/ 551 w 1024"/>
                  <a:gd name="T45" fmla="*/ 756 h 766"/>
                  <a:gd name="T46" fmla="*/ 576 w 1024"/>
                  <a:gd name="T47" fmla="*/ 756 h 766"/>
                  <a:gd name="T48" fmla="*/ 600 w 1024"/>
                  <a:gd name="T49" fmla="*/ 761 h 766"/>
                  <a:gd name="T50" fmla="*/ 624 w 1024"/>
                  <a:gd name="T51" fmla="*/ 761 h 766"/>
                  <a:gd name="T52" fmla="*/ 649 w 1024"/>
                  <a:gd name="T53" fmla="*/ 766 h 766"/>
                  <a:gd name="T54" fmla="*/ 673 w 1024"/>
                  <a:gd name="T55" fmla="*/ 766 h 766"/>
                  <a:gd name="T56" fmla="*/ 693 w 1024"/>
                  <a:gd name="T57" fmla="*/ 766 h 766"/>
                  <a:gd name="T58" fmla="*/ 717 w 1024"/>
                  <a:gd name="T59" fmla="*/ 766 h 766"/>
                  <a:gd name="T60" fmla="*/ 741 w 1024"/>
                  <a:gd name="T61" fmla="*/ 766 h 766"/>
                  <a:gd name="T62" fmla="*/ 766 w 1024"/>
                  <a:gd name="T63" fmla="*/ 766 h 766"/>
                  <a:gd name="T64" fmla="*/ 790 w 1024"/>
                  <a:gd name="T65" fmla="*/ 766 h 766"/>
                  <a:gd name="T66" fmla="*/ 814 w 1024"/>
                  <a:gd name="T67" fmla="*/ 766 h 766"/>
                  <a:gd name="T68" fmla="*/ 839 w 1024"/>
                  <a:gd name="T69" fmla="*/ 766 h 766"/>
                  <a:gd name="T70" fmla="*/ 863 w 1024"/>
                  <a:gd name="T71" fmla="*/ 766 h 766"/>
                  <a:gd name="T72" fmla="*/ 888 w 1024"/>
                  <a:gd name="T73" fmla="*/ 761 h 766"/>
                  <a:gd name="T74" fmla="*/ 912 w 1024"/>
                  <a:gd name="T75" fmla="*/ 746 h 766"/>
                  <a:gd name="T76" fmla="*/ 936 w 1024"/>
                  <a:gd name="T77" fmla="*/ 712 h 766"/>
                  <a:gd name="T78" fmla="*/ 961 w 1024"/>
                  <a:gd name="T79" fmla="*/ 639 h 766"/>
                  <a:gd name="T80" fmla="*/ 985 w 1024"/>
                  <a:gd name="T81" fmla="*/ 497 h 766"/>
                  <a:gd name="T82" fmla="*/ 1009 w 1024"/>
                  <a:gd name="T83" fmla="*/ 23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4" h="766">
                    <a:moveTo>
                      <a:pt x="0" y="761"/>
                    </a:moveTo>
                    <a:lnTo>
                      <a:pt x="10" y="761"/>
                    </a:lnTo>
                    <a:lnTo>
                      <a:pt x="20" y="761"/>
                    </a:lnTo>
                    <a:lnTo>
                      <a:pt x="25" y="761"/>
                    </a:lnTo>
                    <a:lnTo>
                      <a:pt x="34" y="766"/>
                    </a:lnTo>
                    <a:lnTo>
                      <a:pt x="44" y="766"/>
                    </a:lnTo>
                    <a:lnTo>
                      <a:pt x="49" y="766"/>
                    </a:lnTo>
                    <a:lnTo>
                      <a:pt x="59" y="766"/>
                    </a:lnTo>
                    <a:lnTo>
                      <a:pt x="69" y="766"/>
                    </a:lnTo>
                    <a:lnTo>
                      <a:pt x="73" y="766"/>
                    </a:lnTo>
                    <a:lnTo>
                      <a:pt x="83" y="766"/>
                    </a:lnTo>
                    <a:lnTo>
                      <a:pt x="88" y="766"/>
                    </a:lnTo>
                    <a:lnTo>
                      <a:pt x="98" y="766"/>
                    </a:lnTo>
                    <a:lnTo>
                      <a:pt x="108" y="766"/>
                    </a:lnTo>
                    <a:lnTo>
                      <a:pt x="112" y="766"/>
                    </a:lnTo>
                    <a:lnTo>
                      <a:pt x="122" y="766"/>
                    </a:lnTo>
                    <a:lnTo>
                      <a:pt x="132" y="766"/>
                    </a:lnTo>
                    <a:lnTo>
                      <a:pt x="137" y="766"/>
                    </a:lnTo>
                    <a:lnTo>
                      <a:pt x="147" y="766"/>
                    </a:lnTo>
                    <a:lnTo>
                      <a:pt x="156" y="766"/>
                    </a:lnTo>
                    <a:lnTo>
                      <a:pt x="161" y="766"/>
                    </a:lnTo>
                    <a:lnTo>
                      <a:pt x="171" y="766"/>
                    </a:lnTo>
                    <a:lnTo>
                      <a:pt x="181" y="766"/>
                    </a:lnTo>
                    <a:lnTo>
                      <a:pt x="186" y="766"/>
                    </a:lnTo>
                    <a:lnTo>
                      <a:pt x="195" y="766"/>
                    </a:lnTo>
                    <a:lnTo>
                      <a:pt x="205" y="766"/>
                    </a:lnTo>
                    <a:lnTo>
                      <a:pt x="210" y="766"/>
                    </a:lnTo>
                    <a:lnTo>
                      <a:pt x="220" y="766"/>
                    </a:lnTo>
                    <a:lnTo>
                      <a:pt x="229" y="766"/>
                    </a:lnTo>
                    <a:lnTo>
                      <a:pt x="234" y="766"/>
                    </a:lnTo>
                    <a:lnTo>
                      <a:pt x="244" y="766"/>
                    </a:lnTo>
                    <a:lnTo>
                      <a:pt x="254" y="766"/>
                    </a:lnTo>
                    <a:lnTo>
                      <a:pt x="259" y="766"/>
                    </a:lnTo>
                    <a:lnTo>
                      <a:pt x="268" y="766"/>
                    </a:lnTo>
                    <a:lnTo>
                      <a:pt x="278" y="766"/>
                    </a:lnTo>
                    <a:lnTo>
                      <a:pt x="283" y="766"/>
                    </a:lnTo>
                    <a:lnTo>
                      <a:pt x="293" y="766"/>
                    </a:lnTo>
                    <a:lnTo>
                      <a:pt x="298" y="766"/>
                    </a:lnTo>
                    <a:lnTo>
                      <a:pt x="307" y="766"/>
                    </a:lnTo>
                    <a:lnTo>
                      <a:pt x="317" y="766"/>
                    </a:lnTo>
                    <a:lnTo>
                      <a:pt x="322" y="766"/>
                    </a:lnTo>
                    <a:lnTo>
                      <a:pt x="332" y="766"/>
                    </a:lnTo>
                    <a:lnTo>
                      <a:pt x="342" y="766"/>
                    </a:lnTo>
                    <a:lnTo>
                      <a:pt x="346" y="766"/>
                    </a:lnTo>
                    <a:lnTo>
                      <a:pt x="356" y="766"/>
                    </a:lnTo>
                    <a:lnTo>
                      <a:pt x="366" y="766"/>
                    </a:lnTo>
                    <a:lnTo>
                      <a:pt x="371" y="766"/>
                    </a:lnTo>
                    <a:lnTo>
                      <a:pt x="381" y="766"/>
                    </a:lnTo>
                    <a:lnTo>
                      <a:pt x="390" y="766"/>
                    </a:lnTo>
                    <a:lnTo>
                      <a:pt x="395" y="766"/>
                    </a:lnTo>
                    <a:lnTo>
                      <a:pt x="405" y="766"/>
                    </a:lnTo>
                    <a:lnTo>
                      <a:pt x="415" y="766"/>
                    </a:lnTo>
                    <a:lnTo>
                      <a:pt x="420" y="766"/>
                    </a:lnTo>
                    <a:lnTo>
                      <a:pt x="429" y="766"/>
                    </a:lnTo>
                    <a:lnTo>
                      <a:pt x="439" y="761"/>
                    </a:lnTo>
                    <a:lnTo>
                      <a:pt x="444" y="761"/>
                    </a:lnTo>
                    <a:lnTo>
                      <a:pt x="454" y="761"/>
                    </a:lnTo>
                    <a:lnTo>
                      <a:pt x="463" y="761"/>
                    </a:lnTo>
                    <a:lnTo>
                      <a:pt x="468" y="761"/>
                    </a:lnTo>
                    <a:lnTo>
                      <a:pt x="478" y="761"/>
                    </a:lnTo>
                    <a:lnTo>
                      <a:pt x="488" y="756"/>
                    </a:lnTo>
                    <a:lnTo>
                      <a:pt x="493" y="756"/>
                    </a:lnTo>
                    <a:lnTo>
                      <a:pt x="502" y="756"/>
                    </a:lnTo>
                    <a:lnTo>
                      <a:pt x="507" y="756"/>
                    </a:lnTo>
                    <a:lnTo>
                      <a:pt x="517" y="756"/>
                    </a:lnTo>
                    <a:lnTo>
                      <a:pt x="527" y="756"/>
                    </a:lnTo>
                    <a:lnTo>
                      <a:pt x="532" y="756"/>
                    </a:lnTo>
                    <a:lnTo>
                      <a:pt x="541" y="756"/>
                    </a:lnTo>
                    <a:lnTo>
                      <a:pt x="551" y="756"/>
                    </a:lnTo>
                    <a:lnTo>
                      <a:pt x="556" y="756"/>
                    </a:lnTo>
                    <a:lnTo>
                      <a:pt x="566" y="756"/>
                    </a:lnTo>
                    <a:lnTo>
                      <a:pt x="576" y="756"/>
                    </a:lnTo>
                    <a:lnTo>
                      <a:pt x="580" y="761"/>
                    </a:lnTo>
                    <a:lnTo>
                      <a:pt x="590" y="761"/>
                    </a:lnTo>
                    <a:lnTo>
                      <a:pt x="600" y="761"/>
                    </a:lnTo>
                    <a:lnTo>
                      <a:pt x="605" y="761"/>
                    </a:lnTo>
                    <a:lnTo>
                      <a:pt x="615" y="761"/>
                    </a:lnTo>
                    <a:lnTo>
                      <a:pt x="624" y="761"/>
                    </a:lnTo>
                    <a:lnTo>
                      <a:pt x="629" y="761"/>
                    </a:lnTo>
                    <a:lnTo>
                      <a:pt x="639" y="766"/>
                    </a:lnTo>
                    <a:lnTo>
                      <a:pt x="649" y="766"/>
                    </a:lnTo>
                    <a:lnTo>
                      <a:pt x="654" y="766"/>
                    </a:lnTo>
                    <a:lnTo>
                      <a:pt x="663" y="766"/>
                    </a:lnTo>
                    <a:lnTo>
                      <a:pt x="673" y="766"/>
                    </a:lnTo>
                    <a:lnTo>
                      <a:pt x="678" y="766"/>
                    </a:lnTo>
                    <a:lnTo>
                      <a:pt x="688" y="766"/>
                    </a:lnTo>
                    <a:lnTo>
                      <a:pt x="693" y="766"/>
                    </a:lnTo>
                    <a:lnTo>
                      <a:pt x="702" y="766"/>
                    </a:lnTo>
                    <a:lnTo>
                      <a:pt x="712" y="766"/>
                    </a:lnTo>
                    <a:lnTo>
                      <a:pt x="717" y="766"/>
                    </a:lnTo>
                    <a:lnTo>
                      <a:pt x="727" y="766"/>
                    </a:lnTo>
                    <a:lnTo>
                      <a:pt x="736" y="766"/>
                    </a:lnTo>
                    <a:lnTo>
                      <a:pt x="741" y="766"/>
                    </a:lnTo>
                    <a:lnTo>
                      <a:pt x="751" y="766"/>
                    </a:lnTo>
                    <a:lnTo>
                      <a:pt x="761" y="766"/>
                    </a:lnTo>
                    <a:lnTo>
                      <a:pt x="766" y="766"/>
                    </a:lnTo>
                    <a:lnTo>
                      <a:pt x="775" y="766"/>
                    </a:lnTo>
                    <a:lnTo>
                      <a:pt x="785" y="766"/>
                    </a:lnTo>
                    <a:lnTo>
                      <a:pt x="790" y="766"/>
                    </a:lnTo>
                    <a:lnTo>
                      <a:pt x="800" y="766"/>
                    </a:lnTo>
                    <a:lnTo>
                      <a:pt x="810" y="766"/>
                    </a:lnTo>
                    <a:lnTo>
                      <a:pt x="814" y="766"/>
                    </a:lnTo>
                    <a:lnTo>
                      <a:pt x="824" y="766"/>
                    </a:lnTo>
                    <a:lnTo>
                      <a:pt x="834" y="766"/>
                    </a:lnTo>
                    <a:lnTo>
                      <a:pt x="839" y="766"/>
                    </a:lnTo>
                    <a:lnTo>
                      <a:pt x="849" y="766"/>
                    </a:lnTo>
                    <a:lnTo>
                      <a:pt x="858" y="766"/>
                    </a:lnTo>
                    <a:lnTo>
                      <a:pt x="863" y="766"/>
                    </a:lnTo>
                    <a:lnTo>
                      <a:pt x="873" y="766"/>
                    </a:lnTo>
                    <a:lnTo>
                      <a:pt x="883" y="766"/>
                    </a:lnTo>
                    <a:lnTo>
                      <a:pt x="888" y="761"/>
                    </a:lnTo>
                    <a:lnTo>
                      <a:pt x="897" y="761"/>
                    </a:lnTo>
                    <a:lnTo>
                      <a:pt x="902" y="756"/>
                    </a:lnTo>
                    <a:lnTo>
                      <a:pt x="912" y="746"/>
                    </a:lnTo>
                    <a:lnTo>
                      <a:pt x="922" y="737"/>
                    </a:lnTo>
                    <a:lnTo>
                      <a:pt x="927" y="727"/>
                    </a:lnTo>
                    <a:lnTo>
                      <a:pt x="936" y="712"/>
                    </a:lnTo>
                    <a:lnTo>
                      <a:pt x="946" y="693"/>
                    </a:lnTo>
                    <a:lnTo>
                      <a:pt x="951" y="673"/>
                    </a:lnTo>
                    <a:lnTo>
                      <a:pt x="961" y="639"/>
                    </a:lnTo>
                    <a:lnTo>
                      <a:pt x="970" y="605"/>
                    </a:lnTo>
                    <a:lnTo>
                      <a:pt x="975" y="556"/>
                    </a:lnTo>
                    <a:lnTo>
                      <a:pt x="985" y="497"/>
                    </a:lnTo>
                    <a:lnTo>
                      <a:pt x="995" y="424"/>
                    </a:lnTo>
                    <a:lnTo>
                      <a:pt x="1000" y="336"/>
                    </a:lnTo>
                    <a:lnTo>
                      <a:pt x="1009" y="234"/>
                    </a:lnTo>
                    <a:lnTo>
                      <a:pt x="1019" y="122"/>
                    </a:lnTo>
                    <a:lnTo>
                      <a:pt x="102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24" name="Freeform 23"/>
              <p:cNvSpPr>
                <a:spLocks/>
              </p:cNvSpPr>
              <p:nvPr/>
            </p:nvSpPr>
            <p:spPr bwMode="auto">
              <a:xfrm>
                <a:off x="3422" y="553"/>
                <a:ext cx="600" cy="899"/>
              </a:xfrm>
              <a:custGeom>
                <a:avLst/>
                <a:gdLst>
                  <a:gd name="T0" fmla="*/ 20 w 1024"/>
                  <a:gd name="T1" fmla="*/ 244 h 1220"/>
                  <a:gd name="T2" fmla="*/ 44 w 1024"/>
                  <a:gd name="T3" fmla="*/ 73 h 1220"/>
                  <a:gd name="T4" fmla="*/ 68 w 1024"/>
                  <a:gd name="T5" fmla="*/ 10 h 1220"/>
                  <a:gd name="T6" fmla="*/ 88 w 1024"/>
                  <a:gd name="T7" fmla="*/ 10 h 1220"/>
                  <a:gd name="T8" fmla="*/ 112 w 1024"/>
                  <a:gd name="T9" fmla="*/ 20 h 1220"/>
                  <a:gd name="T10" fmla="*/ 137 w 1024"/>
                  <a:gd name="T11" fmla="*/ 376 h 1220"/>
                  <a:gd name="T12" fmla="*/ 161 w 1024"/>
                  <a:gd name="T13" fmla="*/ 961 h 1220"/>
                  <a:gd name="T14" fmla="*/ 185 w 1024"/>
                  <a:gd name="T15" fmla="*/ 1166 h 1220"/>
                  <a:gd name="T16" fmla="*/ 210 w 1024"/>
                  <a:gd name="T17" fmla="*/ 1215 h 1220"/>
                  <a:gd name="T18" fmla="*/ 234 w 1024"/>
                  <a:gd name="T19" fmla="*/ 1215 h 1220"/>
                  <a:gd name="T20" fmla="*/ 258 w 1024"/>
                  <a:gd name="T21" fmla="*/ 1215 h 1220"/>
                  <a:gd name="T22" fmla="*/ 283 w 1024"/>
                  <a:gd name="T23" fmla="*/ 1215 h 1220"/>
                  <a:gd name="T24" fmla="*/ 307 w 1024"/>
                  <a:gd name="T25" fmla="*/ 1220 h 1220"/>
                  <a:gd name="T26" fmla="*/ 332 w 1024"/>
                  <a:gd name="T27" fmla="*/ 1200 h 1220"/>
                  <a:gd name="T28" fmla="*/ 356 w 1024"/>
                  <a:gd name="T29" fmla="*/ 1137 h 1220"/>
                  <a:gd name="T30" fmla="*/ 380 w 1024"/>
                  <a:gd name="T31" fmla="*/ 795 h 1220"/>
                  <a:gd name="T32" fmla="*/ 405 w 1024"/>
                  <a:gd name="T33" fmla="*/ 195 h 1220"/>
                  <a:gd name="T34" fmla="*/ 429 w 1024"/>
                  <a:gd name="T35" fmla="*/ 0 h 1220"/>
                  <a:gd name="T36" fmla="*/ 453 w 1024"/>
                  <a:gd name="T37" fmla="*/ 10 h 1220"/>
                  <a:gd name="T38" fmla="*/ 478 w 1024"/>
                  <a:gd name="T39" fmla="*/ 20 h 1220"/>
                  <a:gd name="T40" fmla="*/ 502 w 1024"/>
                  <a:gd name="T41" fmla="*/ 112 h 1220"/>
                  <a:gd name="T42" fmla="*/ 527 w 1024"/>
                  <a:gd name="T43" fmla="*/ 342 h 1220"/>
                  <a:gd name="T44" fmla="*/ 551 w 1024"/>
                  <a:gd name="T45" fmla="*/ 688 h 1220"/>
                  <a:gd name="T46" fmla="*/ 575 w 1024"/>
                  <a:gd name="T47" fmla="*/ 951 h 1220"/>
                  <a:gd name="T48" fmla="*/ 600 w 1024"/>
                  <a:gd name="T49" fmla="*/ 1093 h 1220"/>
                  <a:gd name="T50" fmla="*/ 624 w 1024"/>
                  <a:gd name="T51" fmla="*/ 1166 h 1220"/>
                  <a:gd name="T52" fmla="*/ 648 w 1024"/>
                  <a:gd name="T53" fmla="*/ 1200 h 1220"/>
                  <a:gd name="T54" fmla="*/ 673 w 1024"/>
                  <a:gd name="T55" fmla="*/ 1215 h 1220"/>
                  <a:gd name="T56" fmla="*/ 692 w 1024"/>
                  <a:gd name="T57" fmla="*/ 1220 h 1220"/>
                  <a:gd name="T58" fmla="*/ 717 w 1024"/>
                  <a:gd name="T59" fmla="*/ 1220 h 1220"/>
                  <a:gd name="T60" fmla="*/ 741 w 1024"/>
                  <a:gd name="T61" fmla="*/ 1220 h 1220"/>
                  <a:gd name="T62" fmla="*/ 765 w 1024"/>
                  <a:gd name="T63" fmla="*/ 1220 h 1220"/>
                  <a:gd name="T64" fmla="*/ 790 w 1024"/>
                  <a:gd name="T65" fmla="*/ 1220 h 1220"/>
                  <a:gd name="T66" fmla="*/ 814 w 1024"/>
                  <a:gd name="T67" fmla="*/ 1220 h 1220"/>
                  <a:gd name="T68" fmla="*/ 839 w 1024"/>
                  <a:gd name="T69" fmla="*/ 1220 h 1220"/>
                  <a:gd name="T70" fmla="*/ 863 w 1024"/>
                  <a:gd name="T71" fmla="*/ 1220 h 1220"/>
                  <a:gd name="T72" fmla="*/ 887 w 1024"/>
                  <a:gd name="T73" fmla="*/ 1220 h 1220"/>
                  <a:gd name="T74" fmla="*/ 912 w 1024"/>
                  <a:gd name="T75" fmla="*/ 1220 h 1220"/>
                  <a:gd name="T76" fmla="*/ 936 w 1024"/>
                  <a:gd name="T77" fmla="*/ 1215 h 1220"/>
                  <a:gd name="T78" fmla="*/ 960 w 1024"/>
                  <a:gd name="T79" fmla="*/ 1215 h 1220"/>
                  <a:gd name="T80" fmla="*/ 985 w 1024"/>
                  <a:gd name="T81" fmla="*/ 1210 h 1220"/>
                  <a:gd name="T82" fmla="*/ 1009 w 1024"/>
                  <a:gd name="T83" fmla="*/ 121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4" h="1220">
                    <a:moveTo>
                      <a:pt x="0" y="454"/>
                    </a:moveTo>
                    <a:lnTo>
                      <a:pt x="10" y="342"/>
                    </a:lnTo>
                    <a:lnTo>
                      <a:pt x="20" y="244"/>
                    </a:lnTo>
                    <a:lnTo>
                      <a:pt x="24" y="171"/>
                    </a:lnTo>
                    <a:lnTo>
                      <a:pt x="34" y="112"/>
                    </a:lnTo>
                    <a:lnTo>
                      <a:pt x="44" y="73"/>
                    </a:lnTo>
                    <a:lnTo>
                      <a:pt x="49" y="44"/>
                    </a:lnTo>
                    <a:lnTo>
                      <a:pt x="59" y="20"/>
                    </a:lnTo>
                    <a:lnTo>
                      <a:pt x="68" y="10"/>
                    </a:lnTo>
                    <a:lnTo>
                      <a:pt x="73" y="5"/>
                    </a:lnTo>
                    <a:lnTo>
                      <a:pt x="83" y="10"/>
                    </a:lnTo>
                    <a:lnTo>
                      <a:pt x="88" y="10"/>
                    </a:lnTo>
                    <a:lnTo>
                      <a:pt x="98" y="5"/>
                    </a:lnTo>
                    <a:lnTo>
                      <a:pt x="107" y="0"/>
                    </a:lnTo>
                    <a:lnTo>
                      <a:pt x="112" y="20"/>
                    </a:lnTo>
                    <a:lnTo>
                      <a:pt x="122" y="78"/>
                    </a:lnTo>
                    <a:lnTo>
                      <a:pt x="132" y="195"/>
                    </a:lnTo>
                    <a:lnTo>
                      <a:pt x="137" y="376"/>
                    </a:lnTo>
                    <a:lnTo>
                      <a:pt x="146" y="586"/>
                    </a:lnTo>
                    <a:lnTo>
                      <a:pt x="156" y="795"/>
                    </a:lnTo>
                    <a:lnTo>
                      <a:pt x="161" y="961"/>
                    </a:lnTo>
                    <a:lnTo>
                      <a:pt x="171" y="1073"/>
                    </a:lnTo>
                    <a:lnTo>
                      <a:pt x="180" y="1137"/>
                    </a:lnTo>
                    <a:lnTo>
                      <a:pt x="185" y="1166"/>
                    </a:lnTo>
                    <a:lnTo>
                      <a:pt x="195" y="1181"/>
                    </a:lnTo>
                    <a:lnTo>
                      <a:pt x="205" y="1200"/>
                    </a:lnTo>
                    <a:lnTo>
                      <a:pt x="210" y="1215"/>
                    </a:lnTo>
                    <a:lnTo>
                      <a:pt x="219" y="1220"/>
                    </a:lnTo>
                    <a:lnTo>
                      <a:pt x="229" y="1220"/>
                    </a:lnTo>
                    <a:lnTo>
                      <a:pt x="234" y="1215"/>
                    </a:lnTo>
                    <a:lnTo>
                      <a:pt x="244" y="1215"/>
                    </a:lnTo>
                    <a:lnTo>
                      <a:pt x="254" y="1215"/>
                    </a:lnTo>
                    <a:lnTo>
                      <a:pt x="258" y="1215"/>
                    </a:lnTo>
                    <a:lnTo>
                      <a:pt x="268" y="1215"/>
                    </a:lnTo>
                    <a:lnTo>
                      <a:pt x="273" y="1215"/>
                    </a:lnTo>
                    <a:lnTo>
                      <a:pt x="283" y="1215"/>
                    </a:lnTo>
                    <a:lnTo>
                      <a:pt x="293" y="1215"/>
                    </a:lnTo>
                    <a:lnTo>
                      <a:pt x="297" y="1215"/>
                    </a:lnTo>
                    <a:lnTo>
                      <a:pt x="307" y="1220"/>
                    </a:lnTo>
                    <a:lnTo>
                      <a:pt x="317" y="1220"/>
                    </a:lnTo>
                    <a:lnTo>
                      <a:pt x="322" y="1215"/>
                    </a:lnTo>
                    <a:lnTo>
                      <a:pt x="332" y="1200"/>
                    </a:lnTo>
                    <a:lnTo>
                      <a:pt x="341" y="1181"/>
                    </a:lnTo>
                    <a:lnTo>
                      <a:pt x="346" y="1166"/>
                    </a:lnTo>
                    <a:lnTo>
                      <a:pt x="356" y="1137"/>
                    </a:lnTo>
                    <a:lnTo>
                      <a:pt x="366" y="1073"/>
                    </a:lnTo>
                    <a:lnTo>
                      <a:pt x="371" y="961"/>
                    </a:lnTo>
                    <a:lnTo>
                      <a:pt x="380" y="795"/>
                    </a:lnTo>
                    <a:lnTo>
                      <a:pt x="390" y="586"/>
                    </a:lnTo>
                    <a:lnTo>
                      <a:pt x="395" y="376"/>
                    </a:lnTo>
                    <a:lnTo>
                      <a:pt x="405" y="195"/>
                    </a:lnTo>
                    <a:lnTo>
                      <a:pt x="414" y="78"/>
                    </a:lnTo>
                    <a:lnTo>
                      <a:pt x="419" y="20"/>
                    </a:lnTo>
                    <a:lnTo>
                      <a:pt x="429" y="0"/>
                    </a:lnTo>
                    <a:lnTo>
                      <a:pt x="439" y="5"/>
                    </a:lnTo>
                    <a:lnTo>
                      <a:pt x="444" y="10"/>
                    </a:lnTo>
                    <a:lnTo>
                      <a:pt x="453" y="10"/>
                    </a:lnTo>
                    <a:lnTo>
                      <a:pt x="463" y="5"/>
                    </a:lnTo>
                    <a:lnTo>
                      <a:pt x="468" y="10"/>
                    </a:lnTo>
                    <a:lnTo>
                      <a:pt x="478" y="20"/>
                    </a:lnTo>
                    <a:lnTo>
                      <a:pt x="483" y="44"/>
                    </a:lnTo>
                    <a:lnTo>
                      <a:pt x="492" y="73"/>
                    </a:lnTo>
                    <a:lnTo>
                      <a:pt x="502" y="112"/>
                    </a:lnTo>
                    <a:lnTo>
                      <a:pt x="507" y="171"/>
                    </a:lnTo>
                    <a:lnTo>
                      <a:pt x="517" y="244"/>
                    </a:lnTo>
                    <a:lnTo>
                      <a:pt x="527" y="342"/>
                    </a:lnTo>
                    <a:lnTo>
                      <a:pt x="531" y="454"/>
                    </a:lnTo>
                    <a:lnTo>
                      <a:pt x="541" y="576"/>
                    </a:lnTo>
                    <a:lnTo>
                      <a:pt x="551" y="688"/>
                    </a:lnTo>
                    <a:lnTo>
                      <a:pt x="556" y="790"/>
                    </a:lnTo>
                    <a:lnTo>
                      <a:pt x="566" y="878"/>
                    </a:lnTo>
                    <a:lnTo>
                      <a:pt x="575" y="951"/>
                    </a:lnTo>
                    <a:lnTo>
                      <a:pt x="580" y="1010"/>
                    </a:lnTo>
                    <a:lnTo>
                      <a:pt x="590" y="1059"/>
                    </a:lnTo>
                    <a:lnTo>
                      <a:pt x="600" y="1093"/>
                    </a:lnTo>
                    <a:lnTo>
                      <a:pt x="605" y="1127"/>
                    </a:lnTo>
                    <a:lnTo>
                      <a:pt x="614" y="1147"/>
                    </a:lnTo>
                    <a:lnTo>
                      <a:pt x="624" y="1166"/>
                    </a:lnTo>
                    <a:lnTo>
                      <a:pt x="629" y="1181"/>
                    </a:lnTo>
                    <a:lnTo>
                      <a:pt x="639" y="1191"/>
                    </a:lnTo>
                    <a:lnTo>
                      <a:pt x="648" y="1200"/>
                    </a:lnTo>
                    <a:lnTo>
                      <a:pt x="653" y="1210"/>
                    </a:lnTo>
                    <a:lnTo>
                      <a:pt x="663" y="1215"/>
                    </a:lnTo>
                    <a:lnTo>
                      <a:pt x="673" y="1215"/>
                    </a:lnTo>
                    <a:lnTo>
                      <a:pt x="678" y="1220"/>
                    </a:lnTo>
                    <a:lnTo>
                      <a:pt x="687" y="1220"/>
                    </a:lnTo>
                    <a:lnTo>
                      <a:pt x="692" y="1220"/>
                    </a:lnTo>
                    <a:lnTo>
                      <a:pt x="702" y="1220"/>
                    </a:lnTo>
                    <a:lnTo>
                      <a:pt x="712" y="1220"/>
                    </a:lnTo>
                    <a:lnTo>
                      <a:pt x="717" y="1220"/>
                    </a:lnTo>
                    <a:lnTo>
                      <a:pt x="726" y="1220"/>
                    </a:lnTo>
                    <a:lnTo>
                      <a:pt x="736" y="1220"/>
                    </a:lnTo>
                    <a:lnTo>
                      <a:pt x="741" y="1220"/>
                    </a:lnTo>
                    <a:lnTo>
                      <a:pt x="751" y="1220"/>
                    </a:lnTo>
                    <a:lnTo>
                      <a:pt x="761" y="1220"/>
                    </a:lnTo>
                    <a:lnTo>
                      <a:pt x="765" y="1220"/>
                    </a:lnTo>
                    <a:lnTo>
                      <a:pt x="775" y="1220"/>
                    </a:lnTo>
                    <a:lnTo>
                      <a:pt x="785" y="1220"/>
                    </a:lnTo>
                    <a:lnTo>
                      <a:pt x="790" y="1220"/>
                    </a:lnTo>
                    <a:lnTo>
                      <a:pt x="800" y="1220"/>
                    </a:lnTo>
                    <a:lnTo>
                      <a:pt x="809" y="1220"/>
                    </a:lnTo>
                    <a:lnTo>
                      <a:pt x="814" y="1220"/>
                    </a:lnTo>
                    <a:lnTo>
                      <a:pt x="824" y="1220"/>
                    </a:lnTo>
                    <a:lnTo>
                      <a:pt x="834" y="1220"/>
                    </a:lnTo>
                    <a:lnTo>
                      <a:pt x="839" y="1220"/>
                    </a:lnTo>
                    <a:lnTo>
                      <a:pt x="848" y="1220"/>
                    </a:lnTo>
                    <a:lnTo>
                      <a:pt x="858" y="1220"/>
                    </a:lnTo>
                    <a:lnTo>
                      <a:pt x="863" y="1220"/>
                    </a:lnTo>
                    <a:lnTo>
                      <a:pt x="873" y="1220"/>
                    </a:lnTo>
                    <a:lnTo>
                      <a:pt x="878" y="1220"/>
                    </a:lnTo>
                    <a:lnTo>
                      <a:pt x="887" y="1220"/>
                    </a:lnTo>
                    <a:lnTo>
                      <a:pt x="897" y="1220"/>
                    </a:lnTo>
                    <a:lnTo>
                      <a:pt x="902" y="1220"/>
                    </a:lnTo>
                    <a:lnTo>
                      <a:pt x="912" y="1220"/>
                    </a:lnTo>
                    <a:lnTo>
                      <a:pt x="921" y="1220"/>
                    </a:lnTo>
                    <a:lnTo>
                      <a:pt x="926" y="1215"/>
                    </a:lnTo>
                    <a:lnTo>
                      <a:pt x="936" y="1215"/>
                    </a:lnTo>
                    <a:lnTo>
                      <a:pt x="946" y="1215"/>
                    </a:lnTo>
                    <a:lnTo>
                      <a:pt x="951" y="1215"/>
                    </a:lnTo>
                    <a:lnTo>
                      <a:pt x="960" y="1215"/>
                    </a:lnTo>
                    <a:lnTo>
                      <a:pt x="970" y="1215"/>
                    </a:lnTo>
                    <a:lnTo>
                      <a:pt x="975" y="1215"/>
                    </a:lnTo>
                    <a:lnTo>
                      <a:pt x="985" y="1210"/>
                    </a:lnTo>
                    <a:lnTo>
                      <a:pt x="995" y="1210"/>
                    </a:lnTo>
                    <a:lnTo>
                      <a:pt x="999" y="1210"/>
                    </a:lnTo>
                    <a:lnTo>
                      <a:pt x="1009" y="1210"/>
                    </a:lnTo>
                    <a:lnTo>
                      <a:pt x="1019" y="1210"/>
                    </a:lnTo>
                    <a:lnTo>
                      <a:pt x="1024" y="121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sp>
            <p:nvSpPr>
              <p:cNvPr id="25" name="Freeform 24"/>
              <p:cNvSpPr>
                <a:spLocks/>
              </p:cNvSpPr>
              <p:nvPr/>
            </p:nvSpPr>
            <p:spPr bwMode="auto">
              <a:xfrm>
                <a:off x="4022" y="1444"/>
                <a:ext cx="311" cy="8"/>
              </a:xfrm>
              <a:custGeom>
                <a:avLst/>
                <a:gdLst>
                  <a:gd name="T0" fmla="*/ 10 w 531"/>
                  <a:gd name="T1" fmla="*/ 0 h 10"/>
                  <a:gd name="T2" fmla="*/ 24 w 531"/>
                  <a:gd name="T3" fmla="*/ 0 h 10"/>
                  <a:gd name="T4" fmla="*/ 44 w 531"/>
                  <a:gd name="T5" fmla="*/ 0 h 10"/>
                  <a:gd name="T6" fmla="*/ 58 w 531"/>
                  <a:gd name="T7" fmla="*/ 5 h 10"/>
                  <a:gd name="T8" fmla="*/ 73 w 531"/>
                  <a:gd name="T9" fmla="*/ 5 h 10"/>
                  <a:gd name="T10" fmla="*/ 88 w 531"/>
                  <a:gd name="T11" fmla="*/ 5 h 10"/>
                  <a:gd name="T12" fmla="*/ 107 w 531"/>
                  <a:gd name="T13" fmla="*/ 10 h 10"/>
                  <a:gd name="T14" fmla="*/ 122 w 531"/>
                  <a:gd name="T15" fmla="*/ 10 h 10"/>
                  <a:gd name="T16" fmla="*/ 136 w 531"/>
                  <a:gd name="T17" fmla="*/ 10 h 10"/>
                  <a:gd name="T18" fmla="*/ 156 w 531"/>
                  <a:gd name="T19" fmla="*/ 10 h 10"/>
                  <a:gd name="T20" fmla="*/ 170 w 531"/>
                  <a:gd name="T21" fmla="*/ 10 h 10"/>
                  <a:gd name="T22" fmla="*/ 185 w 531"/>
                  <a:gd name="T23" fmla="*/ 10 h 10"/>
                  <a:gd name="T24" fmla="*/ 205 w 531"/>
                  <a:gd name="T25" fmla="*/ 10 h 10"/>
                  <a:gd name="T26" fmla="*/ 219 w 531"/>
                  <a:gd name="T27" fmla="*/ 10 h 10"/>
                  <a:gd name="T28" fmla="*/ 234 w 531"/>
                  <a:gd name="T29" fmla="*/ 10 h 10"/>
                  <a:gd name="T30" fmla="*/ 253 w 531"/>
                  <a:gd name="T31" fmla="*/ 10 h 10"/>
                  <a:gd name="T32" fmla="*/ 268 w 531"/>
                  <a:gd name="T33" fmla="*/ 10 h 10"/>
                  <a:gd name="T34" fmla="*/ 283 w 531"/>
                  <a:gd name="T35" fmla="*/ 10 h 10"/>
                  <a:gd name="T36" fmla="*/ 297 w 531"/>
                  <a:gd name="T37" fmla="*/ 10 h 10"/>
                  <a:gd name="T38" fmla="*/ 317 w 531"/>
                  <a:gd name="T39" fmla="*/ 10 h 10"/>
                  <a:gd name="T40" fmla="*/ 331 w 531"/>
                  <a:gd name="T41" fmla="*/ 10 h 10"/>
                  <a:gd name="T42" fmla="*/ 346 w 531"/>
                  <a:gd name="T43" fmla="*/ 10 h 10"/>
                  <a:gd name="T44" fmla="*/ 365 w 531"/>
                  <a:gd name="T45" fmla="*/ 10 h 10"/>
                  <a:gd name="T46" fmla="*/ 380 w 531"/>
                  <a:gd name="T47" fmla="*/ 10 h 10"/>
                  <a:gd name="T48" fmla="*/ 395 w 531"/>
                  <a:gd name="T49" fmla="*/ 10 h 10"/>
                  <a:gd name="T50" fmla="*/ 414 w 531"/>
                  <a:gd name="T51" fmla="*/ 10 h 10"/>
                  <a:gd name="T52" fmla="*/ 429 w 531"/>
                  <a:gd name="T53" fmla="*/ 10 h 10"/>
                  <a:gd name="T54" fmla="*/ 443 w 531"/>
                  <a:gd name="T55" fmla="*/ 10 h 10"/>
                  <a:gd name="T56" fmla="*/ 458 w 531"/>
                  <a:gd name="T57" fmla="*/ 10 h 10"/>
                  <a:gd name="T58" fmla="*/ 478 w 531"/>
                  <a:gd name="T59" fmla="*/ 10 h 10"/>
                  <a:gd name="T60" fmla="*/ 492 w 531"/>
                  <a:gd name="T61" fmla="*/ 10 h 10"/>
                  <a:gd name="T62" fmla="*/ 507 w 531"/>
                  <a:gd name="T63" fmla="*/ 5 h 10"/>
                  <a:gd name="T64" fmla="*/ 526 w 531"/>
                  <a:gd name="T6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1" h="10">
                    <a:moveTo>
                      <a:pt x="0" y="0"/>
                    </a:moveTo>
                    <a:lnTo>
                      <a:pt x="10" y="0"/>
                    </a:lnTo>
                    <a:lnTo>
                      <a:pt x="19" y="0"/>
                    </a:lnTo>
                    <a:lnTo>
                      <a:pt x="24" y="0"/>
                    </a:lnTo>
                    <a:lnTo>
                      <a:pt x="34" y="0"/>
                    </a:lnTo>
                    <a:lnTo>
                      <a:pt x="44" y="0"/>
                    </a:lnTo>
                    <a:lnTo>
                      <a:pt x="49" y="0"/>
                    </a:lnTo>
                    <a:lnTo>
                      <a:pt x="58" y="5"/>
                    </a:lnTo>
                    <a:lnTo>
                      <a:pt x="63" y="5"/>
                    </a:lnTo>
                    <a:lnTo>
                      <a:pt x="73" y="5"/>
                    </a:lnTo>
                    <a:lnTo>
                      <a:pt x="83" y="5"/>
                    </a:lnTo>
                    <a:lnTo>
                      <a:pt x="88" y="5"/>
                    </a:lnTo>
                    <a:lnTo>
                      <a:pt x="97" y="5"/>
                    </a:lnTo>
                    <a:lnTo>
                      <a:pt x="107" y="10"/>
                    </a:lnTo>
                    <a:lnTo>
                      <a:pt x="112" y="10"/>
                    </a:lnTo>
                    <a:lnTo>
                      <a:pt x="122" y="10"/>
                    </a:lnTo>
                    <a:lnTo>
                      <a:pt x="131" y="10"/>
                    </a:lnTo>
                    <a:lnTo>
                      <a:pt x="136" y="10"/>
                    </a:lnTo>
                    <a:lnTo>
                      <a:pt x="146" y="10"/>
                    </a:lnTo>
                    <a:lnTo>
                      <a:pt x="156" y="10"/>
                    </a:lnTo>
                    <a:lnTo>
                      <a:pt x="161" y="10"/>
                    </a:lnTo>
                    <a:lnTo>
                      <a:pt x="170" y="10"/>
                    </a:lnTo>
                    <a:lnTo>
                      <a:pt x="180" y="10"/>
                    </a:lnTo>
                    <a:lnTo>
                      <a:pt x="185" y="10"/>
                    </a:lnTo>
                    <a:lnTo>
                      <a:pt x="195" y="10"/>
                    </a:lnTo>
                    <a:lnTo>
                      <a:pt x="205" y="10"/>
                    </a:lnTo>
                    <a:lnTo>
                      <a:pt x="209" y="10"/>
                    </a:lnTo>
                    <a:lnTo>
                      <a:pt x="219" y="10"/>
                    </a:lnTo>
                    <a:lnTo>
                      <a:pt x="229" y="10"/>
                    </a:lnTo>
                    <a:lnTo>
                      <a:pt x="234" y="10"/>
                    </a:lnTo>
                    <a:lnTo>
                      <a:pt x="244" y="10"/>
                    </a:lnTo>
                    <a:lnTo>
                      <a:pt x="253" y="10"/>
                    </a:lnTo>
                    <a:lnTo>
                      <a:pt x="258" y="10"/>
                    </a:lnTo>
                    <a:lnTo>
                      <a:pt x="268" y="10"/>
                    </a:lnTo>
                    <a:lnTo>
                      <a:pt x="273" y="10"/>
                    </a:lnTo>
                    <a:lnTo>
                      <a:pt x="283" y="10"/>
                    </a:lnTo>
                    <a:lnTo>
                      <a:pt x="292" y="10"/>
                    </a:lnTo>
                    <a:lnTo>
                      <a:pt x="297" y="10"/>
                    </a:lnTo>
                    <a:lnTo>
                      <a:pt x="307" y="10"/>
                    </a:lnTo>
                    <a:lnTo>
                      <a:pt x="317" y="10"/>
                    </a:lnTo>
                    <a:lnTo>
                      <a:pt x="322" y="10"/>
                    </a:lnTo>
                    <a:lnTo>
                      <a:pt x="331" y="10"/>
                    </a:lnTo>
                    <a:lnTo>
                      <a:pt x="341" y="10"/>
                    </a:lnTo>
                    <a:lnTo>
                      <a:pt x="346" y="10"/>
                    </a:lnTo>
                    <a:lnTo>
                      <a:pt x="356" y="10"/>
                    </a:lnTo>
                    <a:lnTo>
                      <a:pt x="365" y="10"/>
                    </a:lnTo>
                    <a:lnTo>
                      <a:pt x="370" y="10"/>
                    </a:lnTo>
                    <a:lnTo>
                      <a:pt x="380" y="10"/>
                    </a:lnTo>
                    <a:lnTo>
                      <a:pt x="390" y="10"/>
                    </a:lnTo>
                    <a:lnTo>
                      <a:pt x="395" y="10"/>
                    </a:lnTo>
                    <a:lnTo>
                      <a:pt x="404" y="10"/>
                    </a:lnTo>
                    <a:lnTo>
                      <a:pt x="414" y="10"/>
                    </a:lnTo>
                    <a:lnTo>
                      <a:pt x="419" y="10"/>
                    </a:lnTo>
                    <a:lnTo>
                      <a:pt x="429" y="10"/>
                    </a:lnTo>
                    <a:lnTo>
                      <a:pt x="439" y="10"/>
                    </a:lnTo>
                    <a:lnTo>
                      <a:pt x="443" y="10"/>
                    </a:lnTo>
                    <a:lnTo>
                      <a:pt x="453" y="10"/>
                    </a:lnTo>
                    <a:lnTo>
                      <a:pt x="458" y="10"/>
                    </a:lnTo>
                    <a:lnTo>
                      <a:pt x="468" y="10"/>
                    </a:lnTo>
                    <a:lnTo>
                      <a:pt x="478" y="10"/>
                    </a:lnTo>
                    <a:lnTo>
                      <a:pt x="482" y="10"/>
                    </a:lnTo>
                    <a:lnTo>
                      <a:pt x="492" y="10"/>
                    </a:lnTo>
                    <a:lnTo>
                      <a:pt x="502" y="10"/>
                    </a:lnTo>
                    <a:lnTo>
                      <a:pt x="507" y="5"/>
                    </a:lnTo>
                    <a:lnTo>
                      <a:pt x="517" y="5"/>
                    </a:lnTo>
                    <a:lnTo>
                      <a:pt x="526" y="5"/>
                    </a:lnTo>
                    <a:lnTo>
                      <a:pt x="531" y="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fontAlgn="base">
                  <a:spcBef>
                    <a:spcPct val="0"/>
                  </a:spcBef>
                  <a:spcAft>
                    <a:spcPct val="0"/>
                  </a:spcAft>
                </a:pPr>
                <a:endParaRPr lang="en-US">
                  <a:solidFill>
                    <a:srgbClr val="000000"/>
                  </a:solidFill>
                  <a:latin typeface="Arial" charset="0"/>
                </a:endParaRPr>
              </a:p>
            </p:txBody>
          </p:sp>
        </p:grpSp>
        <p:sp>
          <p:nvSpPr>
            <p:cNvPr id="17" name="Text Box 1686"/>
            <p:cNvSpPr txBox="1">
              <a:spLocks noChangeArrowheads="1"/>
            </p:cNvSpPr>
            <p:nvPr/>
          </p:nvSpPr>
          <p:spPr bwMode="auto">
            <a:xfrm>
              <a:off x="2357755" y="1078230"/>
              <a:ext cx="1213485" cy="239395"/>
            </a:xfrm>
            <a:prstGeom prst="rect">
              <a:avLst/>
            </a:prstGeom>
            <a:noFill/>
            <a:ln>
              <a:noFill/>
            </a:ln>
            <a:extLst>
              <a:ext uri="{909E8E84-426E-40DD-AFC4-6F175D3DCCD1}">
                <a14:hiddenFill xmlns:a14="http://schemas.microsoft.com/office/drawing/2010/main">
                  <a:solidFill>
                    <a:schemeClr val="bg1">
                      <a:lumMod val="100000"/>
                      <a:lumOff val="0"/>
                    </a:schemeClr>
                  </a:solidFill>
                </a14:hiddenFill>
              </a:ext>
              <a:ext uri="{91240B29-F687-4F45-9708-019B960494DF}">
                <a14:hiddenLine xmlns:a14="http://schemas.microsoft.com/office/drawing/2010/main" w="9525">
                  <a:solidFill>
                    <a:schemeClr val="bg1">
                      <a:lumMod val="100000"/>
                      <a:lumOff val="0"/>
                    </a:schemeClr>
                  </a:solidFill>
                  <a:miter lim="800000"/>
                  <a:headEnd/>
                  <a:tailEnd/>
                </a14:hiddenLine>
              </a:ext>
            </a:extLst>
          </p:spPr>
          <p:txBody>
            <a:bodyPr rot="0" vert="horz" wrap="square" lIns="0" tIns="0" rIns="0" bIns="0" anchor="t" anchorCtr="0" upright="1">
              <a:noAutofit/>
            </a:bodyPr>
            <a:lstStyle/>
            <a:p>
              <a:pPr algn="ctr" fontAlgn="base"/>
              <a:r>
                <a:rPr lang="en-US" sz="800">
                  <a:solidFill>
                    <a:srgbClr val="000000"/>
                  </a:solidFill>
                  <a:ea typeface="SimSun"/>
                </a:rPr>
                <a:t>Fourier transforms of scaling function and wavelet</a:t>
              </a:r>
              <a:endParaRPr lang="en-US" sz="1000">
                <a:solidFill>
                  <a:srgbClr val="000000"/>
                </a:solidFill>
                <a:ea typeface="SimSun"/>
              </a:endParaRPr>
            </a:p>
          </p:txBody>
        </p:sp>
      </p:grpSp>
      <p:sp>
        <p:nvSpPr>
          <p:cNvPr id="2" name="TextBox 1"/>
          <p:cNvSpPr txBox="1"/>
          <p:nvPr/>
        </p:nvSpPr>
        <p:spPr>
          <a:xfrm>
            <a:off x="3542390" y="1261646"/>
            <a:ext cx="2672526" cy="646331"/>
          </a:xfrm>
          <a:prstGeom prst="rect">
            <a:avLst/>
          </a:prstGeom>
          <a:noFill/>
        </p:spPr>
        <p:txBody>
          <a:bodyPr wrap="none" rtlCol="0">
            <a:spAutoFit/>
          </a:bodyPr>
          <a:lstStyle/>
          <a:p>
            <a:pPr fontAlgn="base">
              <a:spcBef>
                <a:spcPct val="0"/>
              </a:spcBef>
              <a:spcAft>
                <a:spcPct val="0"/>
              </a:spcAft>
            </a:pPr>
            <a:r>
              <a:rPr lang="en-US" dirty="0">
                <a:solidFill>
                  <a:srgbClr val="000000"/>
                </a:solidFill>
                <a:latin typeface="Arial" charset="0"/>
              </a:rPr>
              <a:t>Battle-</a:t>
            </a:r>
            <a:r>
              <a:rPr lang="en-US" dirty="0" err="1">
                <a:solidFill>
                  <a:srgbClr val="000000"/>
                </a:solidFill>
                <a:latin typeface="Arial" charset="0"/>
              </a:rPr>
              <a:t>Lemarie</a:t>
            </a:r>
            <a:r>
              <a:rPr lang="en-US" dirty="0">
                <a:solidFill>
                  <a:srgbClr val="000000"/>
                </a:solidFill>
                <a:latin typeface="Arial" charset="0"/>
              </a:rPr>
              <a:t> functions</a:t>
            </a:r>
          </a:p>
          <a:p>
            <a:pPr fontAlgn="base">
              <a:spcBef>
                <a:spcPct val="0"/>
              </a:spcBef>
              <a:spcAft>
                <a:spcPct val="0"/>
              </a:spcAft>
            </a:pPr>
            <a:endParaRPr lang="en-US" dirty="0">
              <a:solidFill>
                <a:srgbClr val="000000"/>
              </a:solidFill>
              <a:latin typeface="Arial" charset="0"/>
            </a:endParaRPr>
          </a:p>
        </p:txBody>
      </p:sp>
    </p:spTree>
    <p:extLst>
      <p:ext uri="{BB962C8B-B14F-4D97-AF65-F5344CB8AC3E}">
        <p14:creationId xmlns:p14="http://schemas.microsoft.com/office/powerpoint/2010/main" val="7207310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x,y) \Rightarrow&#10;\left[&#10;\begin{array}{c}&#10;x \\ y \\ 1&#10;\end{array}&#10;\right]&#10;\]&#10;\end{document}&#10;"/>
  <p:tag name="EXTERNALNAME" val="Edittex"/>
  <p:tag name="BLEND" val="False"/>
  <p:tag name="TRANSPARENT" val="False"/>
  <p:tag name="BITMAPFORMAT" val="bmpmono"/>
  <p:tag name="DEBUGINTERACTIVE" val="True"/>
  <p:tag name="ORIGWIDTH" val="486.875"/>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10;(-d\frac{x}{z} ,~ -d\frac{y}{z})&#10;\]&#10;\end{document}&#10;"/>
  <p:tag name="EXTERNALNAME" val="Edittex"/>
  <p:tag name="BLEND" val="False"/>
  <p:tag name="TRANSPARENT" val="False"/>
  <p:tag name="BITMAPFORMAT" val="bmpmono"/>
  <p:tag name="DEBUGINTERACTIVE" val="True"/>
  <p:tag name="ORIGWIDTH" val="573.2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y\!=\!k|x)=\frac{p(x|y=k)p(y=k)}{p(x)}$&#10;\end{document}&#10;"/>
  <p:tag name="EXTERNALNAME" val="txp_fig"/>
  <p:tag name="BLEND" val="Faux"/>
  <p:tag name="TRANSPARENT" val="Faux"/>
  <p:tag name="KEEPFILES" val="Faux"/>
  <p:tag name="DEBUGPAUSE" val="Faux"/>
  <p:tag name="RESOLUTION" val="1200"/>
  <p:tag name="TIMEOUT" val="(none)"/>
  <p:tag name="BOXWIDTH" val="397"/>
  <p:tag name="BOXHEIGHT" val="272"/>
  <p:tag name="BOXFONT" val="10"/>
  <p:tag name="BOXWRAP" val="Faux"/>
  <p:tag name="WORKAROUNDTRANSPARENCYBUG" val="Faux"/>
  <p:tag name="ALLOWFONTSUBSTITUTION" val="Faux"/>
  <p:tag name="BITMAPFORMAT" val="pngmono"/>
  <p:tag name="ORIGWIDTH" val="263"/>
  <p:tag name="PICTUREFILESIZE" val="1806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amssymb}&#10;\begin{document}&#10;$\hat{y}(x)=\text{argmax}_y\:p(y|x)$&#10;\end{document}&#10;"/>
  <p:tag name="EXTERNALNAME" val="txp_fig"/>
  <p:tag name="BLEND" val="Faux"/>
  <p:tag name="TRANSPARENT" val="Faux"/>
  <p:tag name="KEEPFILES" val="Faux"/>
  <p:tag name="DEBUGPAUSE" val="Faux"/>
  <p:tag name="RESOLUTION" val="1200"/>
  <p:tag name="TIMEOUT" val="(none)"/>
  <p:tag name="BOXWIDTH" val="397"/>
  <p:tag name="BOXHEIGHT" val="272"/>
  <p:tag name="BOXFONT" val="10"/>
  <p:tag name="BOXWRAP" val="Faux"/>
  <p:tag name="WORKAROUNDTRANSPARENCYBUG" val="Faux"/>
  <p:tag name="ALLOWFONTSUBSTITUTION" val="Faux"/>
  <p:tag name="BITMAPFORMAT" val="pngmono"/>
  <p:tag name="ORIGWIDTH" val="219"/>
  <p:tag name="PICTUREFILESIZE" val="1331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10;x \\ y \\ w&#10;\end{array}&#10;\right]&#10;\Rightarrow&#10;(x/w,y/w) &#10;\]&#10;\end{document}&#10;"/>
  <p:tag name="EXTERNALNAME" val="Edittex"/>
  <p:tag name="BLEND" val="False"/>
  <p:tag name="TRANSPARENT" val="False"/>
  <p:tag name="BITMAPFORMAT" val="bmpmono"/>
  <p:tag name="DEBUGINTERACTIVE" val="True"/>
  <p:tag name="ORIGWIDTH" val="693"/>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10;x \\ y \\ z \\ w&#10;\end{array}&#10;\right]&#10;\Rightarrow&#10;(x/w,y/w, z/w) &#10;\]&#10;\end{document}&#10;"/>
  <p:tag name="EXTERNALNAME" val="Edittex"/>
  <p:tag name="BLEND" val="False"/>
  <p:tag name="TRANSPARENT" val="False"/>
  <p:tag name="BITMAPFORMAT" val="bmpmono"/>
  <p:tag name="DEBUGINTERACTIVE" val="True"/>
  <p:tag name="ORIGWIDTH" val="865.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x,y,z) \Rightarrow&#10;\left[&#10;\begin{array}{c}&#10;x \\ y \\ z \\ 1&#10;\end{array}&#10;\right]&#10;\]&#10;\end{document}&#10;"/>
  <p:tag name="EXTERNALNAME" val="Edittex"/>
  <p:tag name="BLEND" val="False"/>
  <p:tag name="TRANSPARENT" val="False"/>
  <p:tag name="BITMAPFORMAT" val="bmpmono"/>
  <p:tag name="DEBUGINTERACTIVE" val="True"/>
  <p:tag name="ORIGWIDTH" val="55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ccc}&#10;1 &amp; 0 &amp; 0 &amp; 0 \\&#10;0 &amp; 1 &amp; 0 &amp; 0 \\&#10;0 &amp; 0 &amp; -1/d &amp; 0 &#10;\end{array}&#10;\right]&#10;\left[&#10;\begin{array}{c}&#10;x \\ y \\ z \\ 1&#10;\end{array}&#10;\right]&#10;\]&#10;\end{document}&#10;"/>
  <p:tag name="EXTERNALNAME" val="Edittex"/>
  <p:tag name="BLEND" val="False"/>
  <p:tag name="TRANSPARENT" val="False"/>
  <p:tag name="BITMAPFORMAT" val="bmpmono"/>
  <p:tag name="DEBUGINTERACTIVE" val="True"/>
  <p:tag name="ORIGWIDTH" val="817.2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10;\left[&#10;\begin{array}{c}&#10;x \\ y \\ -z/d&#10;\end{array}&#10;\right]&#10;\]&#10;\end{document}&#10;"/>
  <p:tag name="EXTERNALNAME" val="Edittex"/>
  <p:tag name="BLEND" val="False"/>
  <p:tag name="TRANSPARENT" val="False"/>
  <p:tag name="BITMAPFORMAT" val="bmpmono"/>
  <p:tag name="DEBUGINTERACTIVE" val="True"/>
  <p:tag name="ORIGWIDTH" val="396.87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10;\left[&#10;\begin{array}{c}&#10;x \\ y \\ z \\-z/d&#10;\end{array}&#10;\right]&#10;\]&#10;\end{document}&#10;"/>
  <p:tag name="EXTERNALNAME" val="Edittex"/>
  <p:tag name="BLEND" val="False"/>
  <p:tag name="TRANSPARENT" val="False"/>
  <p:tag name="BITMAPFORMAT" val="bmpmono"/>
  <p:tag name="DEBUGINTERACTIVE" val="True"/>
  <p:tag name="ORIGWIDTH" val="396.8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ccc}&#10;1 &amp; 0 &amp; 0 &amp; 0 \\&#10;0 &amp; 1 &amp; 0 &amp; 0 \\&#10;0 &amp; 0 &amp; 1 &amp; 0 \\&#10;0 &amp; 0 &amp; -1/d &amp; 0 \\ &#10;\end{array}&#10;\right]&#10;\left[&#10;\begin{array}{c}&#10;x \\ y \\ z \\ 1&#10;\end{array}&#10;\right]&#10;\]&#10;\end{document}&#10;"/>
  <p:tag name="EXTERNALNAME" val="Edittex"/>
  <p:tag name="BLEND" val="False"/>
  <p:tag name="TRANSPARENT" val="False"/>
  <p:tag name="BITMAPFORMAT" val="bmpmono"/>
  <p:tag name="DEBUGINTERACTIVE" val="True"/>
  <p:tag name="ORIGWIDTH" val="817.2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10;(-d\frac{x}{z} ,~ -d\frac{y}{z})&#10;\]&#10;\end{document}&#10;"/>
  <p:tag name="EXTERNALNAME" val="Edittex"/>
  <p:tag name="BLEND" val="False"/>
  <p:tag name="TRANSPARENT" val="False"/>
  <p:tag name="BITMAPFORMAT" val="bmpmono"/>
  <p:tag name="DEBUGINTERACTIVE" val="True"/>
  <p:tag name="ORIGWIDTH" val="573.25"/>
</p:tagLst>
</file>

<file path=ppt/theme/_rels/theme22.xml.rels><?xml version="1.0" encoding="UTF-8" standalone="yes"?>
<Relationships xmlns="http://schemas.openxmlformats.org/package/2006/relationships"><Relationship Id="rId1" Type="http://schemas.openxmlformats.org/officeDocument/2006/relationships/image" Target="../media/image4.jpeg"/></Relationships>
</file>

<file path=ppt/theme/_rels/theme23.xml.rels><?xml version="1.0" encoding="UTF-8" standalone="yes"?>
<Relationships xmlns="http://schemas.openxmlformats.org/package/2006/relationships"><Relationship Id="rId1" Type="http://schemas.openxmlformats.org/officeDocument/2006/relationships/image" Target="../media/image4.jpeg"/></Relationships>
</file>

<file path=ppt/theme/_rels/theme24.xml.rels><?xml version="1.0" encoding="UTF-8" standalone="yes"?>
<Relationships xmlns="http://schemas.openxmlformats.org/package/2006/relationships"><Relationship Id="rId1" Type="http://schemas.openxmlformats.org/officeDocument/2006/relationships/image" Target="../media/image4.jpeg"/></Relationships>
</file>

<file path=ppt/theme/_rels/theme25.xml.rels><?xml version="1.0" encoding="UTF-8" standalone="yes"?>
<Relationships xmlns="http://schemas.openxmlformats.org/package/2006/relationships"><Relationship Id="rId1" Type="http://schemas.openxmlformats.org/officeDocument/2006/relationships/image" Target="../media/image4.jpeg"/></Relationships>
</file>

<file path=ppt/theme/_rels/theme26.xml.rels><?xml version="1.0" encoding="UTF-8" standalone="yes"?>
<Relationships xmlns="http://schemas.openxmlformats.org/package/2006/relationships"><Relationship Id="rId1" Type="http://schemas.openxmlformats.org/officeDocument/2006/relationships/image" Target="../media/image4.jpeg"/></Relationships>
</file>

<file path=ppt/theme/_rels/theme27.xml.rels><?xml version="1.0" encoding="UTF-8" standalone="yes"?>
<Relationships xmlns="http://schemas.openxmlformats.org/package/2006/relationships"><Relationship Id="rId1" Type="http://schemas.openxmlformats.org/officeDocument/2006/relationships/image" Target="../media/image4.jpeg"/></Relationships>
</file>

<file path=ppt/theme/_rels/theme28.xml.rels><?xml version="1.0" encoding="UTF-8" standalone="yes"?>
<Relationships xmlns="http://schemas.openxmlformats.org/package/2006/relationships"><Relationship Id="rId1" Type="http://schemas.openxmlformats.org/officeDocument/2006/relationships/image" Target="../media/image4.jpeg"/></Relationships>
</file>

<file path=ppt/theme/_rels/theme29.xml.rels><?xml version="1.0" encoding="UTF-8" standalone="yes"?>
<Relationships xmlns="http://schemas.openxmlformats.org/package/2006/relationships"><Relationship Id="rId1" Type="http://schemas.openxmlformats.org/officeDocument/2006/relationships/image" Target="../media/image4.jpeg"/></Relationships>
</file>

<file path=ppt/theme/_rels/theme30.xml.rels><?xml version="1.0" encoding="UTF-8" standalone="yes"?>
<Relationships xmlns="http://schemas.openxmlformats.org/package/2006/relationships"><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5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7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8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9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0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1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2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3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4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3.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4.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5.xml><?xml version="1.0" encoding="utf-8"?>
<a:theme xmlns:a="http://schemas.openxmlformats.org/drawingml/2006/main" name="3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6.xml><?xml version="1.0" encoding="utf-8"?>
<a:theme xmlns:a="http://schemas.openxmlformats.org/drawingml/2006/main" name="4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7.xml><?xml version="1.0" encoding="utf-8"?>
<a:theme xmlns:a="http://schemas.openxmlformats.org/drawingml/2006/main" name="5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8.xml><?xml version="1.0" encoding="utf-8"?>
<a:theme xmlns:a="http://schemas.openxmlformats.org/drawingml/2006/main" name="6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9.xml><?xml version="1.0" encoding="utf-8"?>
<a:theme xmlns:a="http://schemas.openxmlformats.org/drawingml/2006/main" name="7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1_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8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McKBAlgP8">
  <a:themeElements>
    <a:clrScheme name="McKBAlgP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cKBAlgP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cKBAlgP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cKBAlgP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cKBAlgP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cKBAlgP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cKBAlgP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cKBAlgP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cKBAlgP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cKBAlgP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cKBAlgP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cKBAlgP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cKBAlgP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cKBAlgP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pitchFamily="-10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pitchFamily="-106"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0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5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6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6_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7_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7.xml><?xml version="1.0" encoding="utf-8"?>
<a:theme xmlns:a="http://schemas.openxmlformats.org/drawingml/2006/main" name="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13396</TotalTime>
  <Words>13022</Words>
  <Application>Microsoft Office PowerPoint</Application>
  <PresentationFormat>On-screen Show (4:3)</PresentationFormat>
  <Paragraphs>2057</Paragraphs>
  <Slides>196</Slides>
  <Notes>118</Notes>
  <HiddenSlides>0</HiddenSlides>
  <MMClips>0</MMClips>
  <ScaleCrop>false</ScaleCrop>
  <HeadingPairs>
    <vt:vector size="6" baseType="variant">
      <vt:variant>
        <vt:lpstr>Theme</vt:lpstr>
      </vt:variant>
      <vt:variant>
        <vt:i4>40</vt:i4>
      </vt:variant>
      <vt:variant>
        <vt:lpstr>Embedded OLE Servers</vt:lpstr>
      </vt:variant>
      <vt:variant>
        <vt:i4>3</vt:i4>
      </vt:variant>
      <vt:variant>
        <vt:lpstr>Slide Titles</vt:lpstr>
      </vt:variant>
      <vt:variant>
        <vt:i4>196</vt:i4>
      </vt:variant>
    </vt:vector>
  </HeadingPairs>
  <TitlesOfParts>
    <vt:vector size="239" baseType="lpstr">
      <vt:lpstr>Default Design</vt:lpstr>
      <vt:lpstr>3_Default Design</vt:lpstr>
      <vt:lpstr>1_Default Design</vt:lpstr>
      <vt:lpstr>2_Default Design</vt:lpstr>
      <vt:lpstr>4_Default Design</vt:lpstr>
      <vt:lpstr>Clarity</vt:lpstr>
      <vt:lpstr>Clouds</vt:lpstr>
      <vt:lpstr>1_Clouds</vt:lpstr>
      <vt:lpstr>2_Clouds</vt:lpstr>
      <vt:lpstr>3_Clouds</vt:lpstr>
      <vt:lpstr>4_Clouds</vt:lpstr>
      <vt:lpstr>5_Clouds</vt:lpstr>
      <vt:lpstr>6_Clouds</vt:lpstr>
      <vt:lpstr>7_Clouds</vt:lpstr>
      <vt:lpstr>8_Clouds</vt:lpstr>
      <vt:lpstr>9_Clouds</vt:lpstr>
      <vt:lpstr>10_Clouds</vt:lpstr>
      <vt:lpstr>11_Clouds</vt:lpstr>
      <vt:lpstr>12_Clouds</vt:lpstr>
      <vt:lpstr>13_Clouds</vt:lpstr>
      <vt:lpstr>14_Clouds</vt:lpstr>
      <vt:lpstr>Flow</vt:lpstr>
      <vt:lpstr>1_Flow</vt:lpstr>
      <vt:lpstr>2_Flow</vt:lpstr>
      <vt:lpstr>3_Flow</vt:lpstr>
      <vt:lpstr>4_Flow</vt:lpstr>
      <vt:lpstr>5_Flow</vt:lpstr>
      <vt:lpstr>6_Flow</vt:lpstr>
      <vt:lpstr>7_Flow</vt:lpstr>
      <vt:lpstr>8_Flow</vt:lpstr>
      <vt:lpstr>Office Theme</vt:lpstr>
      <vt:lpstr>1_Office Theme</vt:lpstr>
      <vt:lpstr>McKBAlgP8</vt:lpstr>
      <vt:lpstr>5_Default Design</vt:lpstr>
      <vt:lpstr>10_Blank Presentation</vt:lpstr>
      <vt:lpstr>5_Blank Presentation</vt:lpstr>
      <vt:lpstr>6_Blank Presentation</vt:lpstr>
      <vt:lpstr>2_Office Theme</vt:lpstr>
      <vt:lpstr>6_Default Design</vt:lpstr>
      <vt:lpstr>7_Default Design</vt:lpstr>
      <vt:lpstr>Equation</vt:lpstr>
      <vt:lpstr>Equation.DSMT4</vt:lpstr>
      <vt:lpstr>Microsoft Equation 3.0</vt:lpstr>
      <vt:lpstr>Localization and Polarization in Graphene Systems with Edges </vt:lpstr>
      <vt:lpstr>Graphene: A Honeycomb Lattice</vt:lpstr>
      <vt:lpstr>Graphene: A Honeycomb Lattice</vt:lpstr>
      <vt:lpstr>Graphene: A Honeycomb Lattice</vt:lpstr>
      <vt:lpstr>Graphene Edges and Ribbons</vt:lpstr>
      <vt:lpstr>Nearest Neighbor Tight Binding Model (NN TBM)</vt:lpstr>
      <vt:lpstr> Zigzag Edge States: m</vt:lpstr>
      <vt:lpstr> Zigzag Edge States: D</vt:lpstr>
      <vt:lpstr> Zigzag Edge States: D and m</vt:lpstr>
      <vt:lpstr> Zigzag Edge States: D and m</vt:lpstr>
      <vt:lpstr>2D Dirac Equation</vt:lpstr>
      <vt:lpstr>Armchair Edge States: Dirac Solution</vt:lpstr>
      <vt:lpstr>Armchair Edge States: Rashba Solution</vt:lpstr>
      <vt:lpstr>Armchair Ribbons: Rashba Solution</vt:lpstr>
      <vt:lpstr>Conclusion</vt:lpstr>
      <vt:lpstr>Advanced Pattern Recognition applied to Computer Vision</vt:lpstr>
      <vt:lpstr>What is Computer Vision?</vt:lpstr>
      <vt:lpstr>PowerPoint Presentation</vt:lpstr>
      <vt:lpstr>Image Alignment</vt:lpstr>
      <vt:lpstr>Perspective projection</vt:lpstr>
      <vt:lpstr>Homogeneous coordinates</vt:lpstr>
      <vt:lpstr>Perspective Projection</vt:lpstr>
      <vt:lpstr>Image reprojection: Homography</vt:lpstr>
      <vt:lpstr>Estimating an homographic transformation</vt:lpstr>
      <vt:lpstr>Image reprojection: Homography</vt:lpstr>
      <vt:lpstr>Image reprojection: Homography</vt:lpstr>
      <vt:lpstr>Scale Invariant Feature Detectors</vt:lpstr>
      <vt:lpstr>Critical issues: outliers</vt:lpstr>
      <vt:lpstr>Feature-space outliner rejection</vt:lpstr>
      <vt:lpstr>PowerPoint Presentation</vt:lpstr>
      <vt:lpstr>PowerPoint Presentation</vt:lpstr>
      <vt:lpstr>PowerPoint Presentation</vt:lpstr>
      <vt:lpstr>PowerPoint Presentation</vt:lpstr>
      <vt:lpstr>PowerPoint Presentation</vt:lpstr>
      <vt:lpstr>PowerPoint Presentation</vt:lpstr>
      <vt:lpstr>RANSAC conclusions</vt:lpstr>
      <vt:lpstr>RANSAC for estimating homography</vt:lpstr>
      <vt:lpstr>RANSAC applied to image stitching</vt:lpstr>
      <vt:lpstr>Image stitching</vt:lpstr>
      <vt:lpstr>Image stitching from multiple images</vt:lpstr>
      <vt:lpstr>PowerPoint Presentation</vt:lpstr>
      <vt:lpstr>The Fundamental Matrix</vt:lpstr>
      <vt:lpstr>Stereo Matching unto 3D scene reconstruction</vt:lpstr>
      <vt:lpstr>PowerPoint Presentation</vt:lpstr>
      <vt:lpstr>Geometry of Linear classification</vt:lpstr>
      <vt:lpstr>Generative models                </vt:lpstr>
      <vt:lpstr>k-means and ISODATA classification</vt:lpstr>
      <vt:lpstr>PowerPoint Presentation</vt:lpstr>
      <vt:lpstr>Denoising with FastICA</vt:lpstr>
      <vt:lpstr>Dimensionality reduction with PCA </vt:lpstr>
      <vt:lpstr>Optic disc boundary segmentation from diffeomorphic demons registration of monocular fundus image sequences vs. 3-D visualization of stereo fundus image pairs for automated early stage glaucoma assessment</vt:lpstr>
      <vt:lpstr>Focus</vt:lpstr>
      <vt:lpstr>Diffeomorphic registration of preprocessed retinal image pair</vt:lpstr>
      <vt:lpstr>Stereo Rectification</vt:lpstr>
      <vt:lpstr>Disparity Map Estimation</vt:lpstr>
      <vt:lpstr>Disparity Map</vt:lpstr>
      <vt:lpstr>Segmentation Results</vt:lpstr>
      <vt:lpstr>CDR and CAR</vt:lpstr>
      <vt:lpstr>Conclusion</vt:lpstr>
      <vt:lpstr>Information Theoretic Approach via IJM to Segmenting MR Images with MS Lesions  Presentation by Jason E. Hill</vt:lpstr>
      <vt:lpstr>Information Theoretic Approach via IJM to Segmenting MR Images with MS Lesions Presentation Outline</vt:lpstr>
      <vt:lpstr>Information Theoretic Approach via IJM to Segmenting MR Images with MS Lesions Problem Description</vt:lpstr>
      <vt:lpstr>Information Theoretic Approach via IJM to Segmenting MR Images with MS Lesions Problem Description: Review of Information Theory Approach</vt:lpstr>
      <vt:lpstr>Information Theoretic Approach via IJM to Segmenting MR Images with MS Lesions The “Jump” Method</vt:lpstr>
      <vt:lpstr>Information Theoretic Approach via IJM to Segmenting MR Images with MS Lesions The Improved Jump Method (IJM)</vt:lpstr>
      <vt:lpstr>Application of the Improved Jump Method to Medical Image Processing The Improved Jump Method (IJM): Methodology</vt:lpstr>
      <vt:lpstr>Application of the Improved Jump Method to Medical Image Processing The Improved Jump Method (IJM): Methodology</vt:lpstr>
      <vt:lpstr>Information Theoretic Approach via IJM to Segmenting MR Images with MS Lesions The Improved Jump Method (IJM)</vt:lpstr>
      <vt:lpstr>Information Theoretic Approach via IJM to Segmenting MR Images with MS Lesions Validation with MRI Brain Images</vt:lpstr>
      <vt:lpstr>Information Theoretic Approach via IJM to Segmenting MR Images with MS Lesions Validation with MRI Brain Images</vt:lpstr>
      <vt:lpstr>Information Theoretic Approach via IJM to Segmenting MR Images with MS Lesions Application to MR Images with MS Lesions – First Approach</vt:lpstr>
      <vt:lpstr>Application of the Improved Jump Method to Medical Image Processing Application to MR Images with MS Lesions – First Approach</vt:lpstr>
      <vt:lpstr>Information Theoretic Approach via IJM to Segmenting MR Images with MS Lesions Application to MR Images with MS Lesions – First Approach</vt:lpstr>
      <vt:lpstr>Information Theoretic Approach via IJM to Segmenting MR Images with MS Lesions Application to MR Images with MS Lesions – First Approach</vt:lpstr>
      <vt:lpstr>Information Theoretic Approach via IJM to Segmenting MR Images with MS Lesions Application to MR Images with MS Lesions – First Approach</vt:lpstr>
      <vt:lpstr>Information Theoretic Approach via IJM to Segmenting MR Images with MS Lesions Automated Segmentation of MS lesions with Contrast Transformations</vt:lpstr>
      <vt:lpstr>Information Theoretic Approach via IJM to Segmenting MR Images with MS Lesions Automated Segmentation of MS lesions with Contrast Transformations</vt:lpstr>
      <vt:lpstr>Information Theoretic Approach via IJM to Segmenting MR Images with MS Lesions Automated Segmentation of MS lesions with Contrast Transformations</vt:lpstr>
      <vt:lpstr>Information Theoretic Approach via IJM to Segmenting MR Images with MS Lesions Automated Segmentation of MS lesions with Contrast Transformations</vt:lpstr>
      <vt:lpstr>Information Theoretic Approach via IJM to Segmenting MR Images with MS Lesions Automated Segmentation of MS lesions with Contrast Transformations</vt:lpstr>
      <vt:lpstr>Information Theoretic Approach via IJM to Segmenting MR Images with MS Lesions Automated Segmentation of MS lesions with Contrast Transformations</vt:lpstr>
      <vt:lpstr>Information Theoretic Approach via IJM to Segmenting MR Images with MS Lesions Conclusions and Future Work</vt:lpstr>
      <vt:lpstr>Automated Segmentation of MS Lesions in FLAIR, DIR and T2-w MR images via an Information Theoretic Approach Presentation by Jason E. Hill</vt:lpstr>
      <vt:lpstr>Automated Segmentation of MS Lesions in FLAIR, DIR and T2-w MR images via an Information Theoretic Approach Presentation Outline</vt:lpstr>
      <vt:lpstr>Automated Segmentation of MS Lesions in FLAIR, DIR and T2-w MR images via an Information Theoretic Approach Introduction</vt:lpstr>
      <vt:lpstr>Automated Segmentation of MS Lesions in FLAIR, DIR and T2-w MR images via an Information Theoretic Approach Methodology: workflow diagram</vt:lpstr>
      <vt:lpstr>Automated Segmentation of MS Lesions in FLAIR, DIR and T2-w MR images via an Information Theoretic Approach Methodology: simulation</vt:lpstr>
      <vt:lpstr>Automated Segmentation of MS Lesions in FLAIR, DIR and T2-w MR images via an Information Theoretic Approach Methodology: preprocessing</vt:lpstr>
      <vt:lpstr>Automated Segmentation of MS Lesions in FLAIR, DIR and T2-w MR images via an Information Theoretic Approach Results: find tissue centroids by IJM and fuzzy labels</vt:lpstr>
      <vt:lpstr>Automated Segmentation of MS Lesions in FLAIR, DIR and T2-w MR images via an Information Theoretic Approach Results: fuzzy memberships</vt:lpstr>
      <vt:lpstr>Automated Segmentation of MS Lesions in FLAIR, DIR and T2-w MR images via an Information Theoretic Approach Results: discrete and fuzzy confusion labels</vt:lpstr>
      <vt:lpstr>Automated Segmentation of MS Lesions in FLAIR, DIR and T2-w MR images via an Information Theoretic Approach Conclusion</vt:lpstr>
      <vt:lpstr>A history of Machine Learning</vt:lpstr>
      <vt:lpstr>What is Deep Learning?</vt:lpstr>
      <vt:lpstr>Compressive Sampling in Fast Wavelet-Encoded MRI </vt:lpstr>
      <vt:lpstr>Outline</vt:lpstr>
      <vt:lpstr>Overview of fast MRI</vt:lpstr>
      <vt:lpstr>Wavelet-Encoded CS-MRI</vt:lpstr>
      <vt:lpstr>Design of RF pulses</vt:lpstr>
      <vt:lpstr>PowerPoint Presentation</vt:lpstr>
      <vt:lpstr>PowerPoint Presentation</vt:lpstr>
      <vt:lpstr>PowerPoint Presentation</vt:lpstr>
      <vt:lpstr>PowerPoint Presentation</vt:lpstr>
      <vt:lpstr>PowerPoint Presentation</vt:lpstr>
      <vt:lpstr>PowerPoint Presentation</vt:lpstr>
      <vt:lpstr>Presenting STANCE Presentation by Jason E. Hill</vt:lpstr>
      <vt:lpstr>Presenting STANCE Presentation by Jason E. Hill</vt:lpstr>
      <vt:lpstr>Presenting STANCE Presentation Outline</vt:lpstr>
      <vt:lpstr>Presenting STANCE Motivation: the fMRI BOLD signal</vt:lpstr>
      <vt:lpstr>Presenting STANCE Motivation: Our goal</vt:lpstr>
      <vt:lpstr>Presenting STANCE Implementation 3D: Select subject</vt:lpstr>
      <vt:lpstr>Presenting STANCE Implementation 3D: Register MNI152 to native</vt:lpstr>
      <vt:lpstr>Presenting STANCE Implementation 3D: Create baseline volumes</vt:lpstr>
      <vt:lpstr>Presenting STANCE Implementation 3D: model the activation map</vt:lpstr>
      <vt:lpstr>Presenting STANCE Implementation 3D: model the BOLD response</vt:lpstr>
      <vt:lpstr>Presenting STANCE Implementation 3D: calculate the MRI signal</vt:lpstr>
      <vt:lpstr>Presenting STANCE Implementation 3D: noisy data</vt:lpstr>
      <vt:lpstr>Presenting STANCE Implementation 3D: define map from atlas</vt:lpstr>
      <vt:lpstr>Presenting STANCE Implementation 3D: define map from data</vt:lpstr>
      <vt:lpstr>Presenting STANCE Implementation 4D: experimental design &amp; HRF</vt:lpstr>
      <vt:lpstr>Presenting STANCE Implementation 4D: OSO model of response</vt:lpstr>
      <vt:lpstr> </vt:lpstr>
      <vt:lpstr>Presenting STANCE Implementation 4D: physiological noise sources</vt:lpstr>
      <vt:lpstr> </vt:lpstr>
      <vt:lpstr> </vt:lpstr>
      <vt:lpstr>Presenting STANCE Implementation 4D: respiratory motion</vt:lpstr>
      <vt:lpstr>Presenting STANCE Implementation 4D: respiratory volume, RRF</vt:lpstr>
      <vt:lpstr>Presenting STANCE Implementation 4D: Cardiac noise</vt:lpstr>
      <vt:lpstr>Presenting STANCE Implementation 4D: Pulse wave velocity, CRF</vt:lpstr>
      <vt:lpstr>Presenting STANCE Implementation 4D: variability in tissue types</vt:lpstr>
      <vt:lpstr>Presenting STANCE Implementation 4D: add motion</vt:lpstr>
      <vt:lpstr>Presenting STANCE Example Results: experimental boxcars</vt:lpstr>
      <vt:lpstr>Presenting STANCE Example Results: 3D activation maps</vt:lpstr>
      <vt:lpstr>Presenting STANCE Example Results: simulated EPI signal</vt:lpstr>
      <vt:lpstr>Presenting STANCE Example Results: simulated EPI signal + noise</vt:lpstr>
      <vt:lpstr>Presenting STANCE Example Results: load motion time-series</vt:lpstr>
      <vt:lpstr>Presenting STANCE Example Results: more fully simulated EPI</vt:lpstr>
      <vt:lpstr>Presenting STANCE Example Results: compare with real data</vt:lpstr>
      <vt:lpstr>Presenting STANCE Example Results: compare with real data cont.</vt:lpstr>
      <vt:lpstr>Oral Presentation SPIE Medical Imagin 2017 paper 10133-41</vt:lpstr>
      <vt:lpstr>Segmentation of AT from Dixon MRIs Presentation Outline</vt:lpstr>
      <vt:lpstr>Segmentation of AT from Dixon MRIs Introduction: MRI/MRS as the gold standard</vt:lpstr>
      <vt:lpstr>The Dixon Technique Water- &amp; fat-only image reconstruction</vt:lpstr>
      <vt:lpstr>Methodology Study design: An exercise intervention study</vt:lpstr>
      <vt:lpstr>Methodology Workflow of analysis and segmentation</vt:lpstr>
      <vt:lpstr>Methodology MRI volume rectification</vt:lpstr>
      <vt:lpstr>Methodology Labelling of Key Anatomical Landmarks</vt:lpstr>
      <vt:lpstr>Methodology Correct inhomogeneity &amp; enhance contrast</vt:lpstr>
      <vt:lpstr>Methodology Define void signal</vt:lpstr>
      <vt:lpstr>Methodology Construct the body cavity mask</vt:lpstr>
      <vt:lpstr>Methodology Preliminary abdominal AT segmentation</vt:lpstr>
      <vt:lpstr>Methodology Basic heart and heart fat segmentation</vt:lpstr>
      <vt:lpstr>Methodology Refinements and resulting segmentation</vt:lpstr>
      <vt:lpstr>Results Decrease in cardiac fat volumes observed</vt:lpstr>
      <vt:lpstr> </vt:lpstr>
      <vt:lpstr>Results 3D renderings of the fat near heart</vt:lpstr>
      <vt:lpstr>Conclusion Our contribution</vt:lpstr>
      <vt:lpstr>Conclusion Further refinement</vt:lpstr>
      <vt:lpstr> </vt:lpstr>
      <vt:lpstr>PowerPoint Presentation</vt:lpstr>
      <vt:lpstr>PowerPoint Presentation</vt:lpstr>
      <vt:lpstr>PowerPoint Presentation</vt:lpstr>
      <vt:lpstr>PowerPoint Presentation</vt:lpstr>
      <vt:lpstr> </vt:lpstr>
      <vt:lpstr>Projective Transformations</vt:lpstr>
      <vt:lpstr>Linear Dual (LD) Problem</vt:lpstr>
      <vt:lpstr>Linear Programming (LP) Problem</vt:lpstr>
      <vt:lpstr>Semidefinite Program (SDP) Problem</vt:lpstr>
      <vt:lpstr>Application of the Improved Jump Method to Medical Image Processing The “Jump” Method</vt:lpstr>
      <vt:lpstr>Application of the Improved Jump Method to Medical Image Processing The Improved Jump Method (IJM)</vt:lpstr>
      <vt:lpstr>Application of the Improved Jump Method to Medical Image Processing The Improved Jump Method (IJM): Methodology</vt:lpstr>
      <vt:lpstr>Application of the Improved Jump Method to Medical Image Processing The Improved Jump Method (IJM): Example</vt:lpstr>
      <vt:lpstr>Unsupervised Learning Methods: An Efficient Classification Framework with Integrated Model Selection A New Framework for IJM</vt:lpstr>
      <vt:lpstr>Unsupervised Learning Methods: An Efficient Classification Framework with Integrated Model Selection A New Framework for IJM</vt:lpstr>
      <vt:lpstr>Unsupervised Learning Methods: An Efficient Classification Framework with Integrated Model Selection A New Framework for IJM</vt:lpstr>
      <vt:lpstr>Application of the Improved Jump Method to Medical Image Processing References</vt:lpstr>
      <vt:lpstr>Information Theoretic Approach via IJM to Segmenting MR Images with MS Lesions Automated Segmentation of MS lesions with Contrast Transformations</vt:lpstr>
      <vt:lpstr>Automated Segmentation of MS Lesions in FLAIR, DIR and T2-w MR images via an Information Theoretic Approach Approach</vt:lpstr>
      <vt:lpstr>Presenting STANCE Implementation 3D: simulate first fMRI study</vt:lpstr>
      <vt:lpstr>Presenting STANCE Implementation 4D: HRF modeling &amp; variability</vt:lpstr>
      <vt:lpstr>Presenting STANCE Implementation 4D: HRF modeling continued</vt:lpstr>
      <vt:lpstr> </vt:lpstr>
      <vt:lpstr> </vt:lpstr>
      <vt:lpstr> </vt:lpstr>
      <vt:lpstr>Segmentation of AT from Dixon MRIs Introduction: body fat assessment measures</vt:lpstr>
      <vt:lpstr>The Dixon Technique Introduction &amp; History</vt:lpstr>
      <vt:lpstr>The Dixon Technique Chemical shift imaging</vt:lpstr>
      <vt:lpstr>The Dixon Technique Multi-echo GRE sequence: 2 &amp; 3-point scans</vt:lpstr>
      <vt:lpstr>The Dixon Technique IP/OOP abdominal imaging</vt:lpstr>
      <vt:lpstr>The Dixon Technique VIBE Dixon scan</vt:lpstr>
      <vt:lpstr>The Dixon Technique VIBE Dixon sequence</vt:lpstr>
      <vt:lpstr>The Dixon Technique VIBE Dixon sequence, cont.</vt:lpstr>
      <vt:lpstr>The Dixon Technique TWIST Dixon</vt:lpstr>
      <vt:lpstr>The Dixon Technique IDEAL Dixon sequence</vt:lpstr>
      <vt:lpstr>Methodology Workflow of analysis and segmentation</vt:lpstr>
      <vt:lpstr>Methodology Segmentation algorithms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Multiresolution fMRI simulator flowchart</dc:title>
  <dc:creator>Jason E. Hill</dc:creator>
  <cp:lastModifiedBy>Jason E. Hill</cp:lastModifiedBy>
  <cp:revision>248</cp:revision>
  <dcterms:created xsi:type="dcterms:W3CDTF">2014-10-29T06:48:39Z</dcterms:created>
  <dcterms:modified xsi:type="dcterms:W3CDTF">2017-06-06T04:40:42Z</dcterms:modified>
</cp:coreProperties>
</file>